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5"/>
  </p:notesMasterIdLst>
  <p:handoutMasterIdLst>
    <p:handoutMasterId r:id="rId11"/>
  </p:handoutMasterIdLst>
  <p:sldIdLst>
    <p:sldId id="1071" r:id="rId3"/>
    <p:sldId id="1022" r:id="rId4"/>
    <p:sldId id="916" r:id="rId6"/>
    <p:sldId id="840" r:id="rId7"/>
    <p:sldId id="933" r:id="rId8"/>
    <p:sldId id="934" r:id="rId9"/>
    <p:sldId id="1077" r:id="rId10"/>
  </p:sldIdLst>
  <p:sldSz cx="12192000" cy="6858000"/>
  <p:notesSz cx="6858000" cy="9144000"/>
  <p:embeddedFontLst>
    <p:embeddedFont>
      <p:font typeface="黑体" panose="02010609060101010101" charset="-122"/>
      <p:regular r:id="rId16"/>
    </p:embeddedFont>
    <p:embeddedFont>
      <p:font typeface="Calibri" panose="020F0502020204030204" charset="0"/>
      <p:regular r:id="rId17"/>
      <p:bold r:id="rId18"/>
      <p:italic r:id="rId19"/>
      <p:boldItalic r:id="rId20"/>
    </p:embeddedFont>
  </p:embeddedFontLst>
  <p:custDataLst>
    <p:tags r:id="rId21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者" initials="作" lastIdx="0" clrIdx="1"/>
  <p:cmAuthor id="2" name="xjj" initials="x" lastIdx="0" clrIdx="1"/>
  <p:cmAuthor id="3" name="lenovo" initials="l" lastIdx="0" clrIdx="2"/>
  <p:cmAuthor id="4" name="admin" initials="a" lastIdx="0" clrIdx="3"/>
  <p:cmAuthor id="5" name="Administrator" initials="A" lastIdx="0" clrIdx="4"/>
  <p:cmAuthor id="6" name="夏风sunny" initials="夏" lastIdx="0" clrIdx="5"/>
  <p:cmAuthor id="7" name="Anyamzh" initials="A" lastIdx="0" clrIdx="6"/>
  <p:cmAuthor id="8" name="Maibenben" initials="M" lastIdx="0" clrIdx="7"/>
  <p:cmAuthor id="9" name="Admin" initials="A" lastIdx="0" clrIdx="8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/>
    <p:restoredTop sz="94660"/>
  </p:normalViewPr>
  <p:slideViewPr>
    <p:cSldViewPr snapToGrid="0">
      <p:cViewPr varScale="1">
        <p:scale>
          <a:sx n="79" d="100"/>
          <a:sy n="79" d="100"/>
        </p:scale>
        <p:origin x="25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gs" Target="tags/tag14.xml"/><Relationship Id="rId20" Type="http://schemas.openxmlformats.org/officeDocument/2006/relationships/font" Target="fonts/font5.fntdata"/><Relationship Id="rId2" Type="http://schemas.openxmlformats.org/officeDocument/2006/relationships/theme" Target="theme/theme1.xml"/><Relationship Id="rId19" Type="http://schemas.openxmlformats.org/officeDocument/2006/relationships/font" Target="fonts/font4.fntdata"/><Relationship Id="rId18" Type="http://schemas.openxmlformats.org/officeDocument/2006/relationships/font" Target="fonts/font3.fntdata"/><Relationship Id="rId17" Type="http://schemas.openxmlformats.org/officeDocument/2006/relationships/font" Target="fonts/font2.fntdata"/><Relationship Id="rId16" Type="http://schemas.openxmlformats.org/officeDocument/2006/relationships/font" Target="fonts/font1.fntdata"/><Relationship Id="rId15" Type="http://schemas.openxmlformats.org/officeDocument/2006/relationships/commentAuthors" Target="commentAuthors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auto"/>
            <a:fld id="{D2A48B96-639E-45A3-A0BA-2464DFDB1FAA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13316" name="幻灯片图像占位符 3"/>
          <p:cNvSpPr>
            <a:spLocks noGrp="1" noRot="1" noChangeAspect="1"/>
          </p:cNvSpPr>
          <p:nvPr>
            <p:ph type="sldImg" idx="6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317" name="备注占位符 4"/>
          <p:cNvSpPr>
            <a:spLocks noGrp="1"/>
          </p:cNvSpPr>
          <p:nvPr>
            <p:ph type="body" sz="quarter" idx="7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auto"/>
            <a:fld id="{A6837353-30EB-4A48-80EB-173D804AEFBD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/>
          </p:cNvSpPr>
          <p:nvPr>
            <p:ph type="sldImg"/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/>
          </p:cNvSpPr>
          <p:nvPr>
            <p:ph type="sldImg"/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/>
          </p:cNvSpPr>
          <p:nvPr>
            <p:ph type="sldImg"/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/>
          </p:cNvSpPr>
          <p:nvPr>
            <p:ph type="sldImg"/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幻灯片"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file:///D:\qq&#25991;&#20214;\712321467\Image\C2C\Image2\%7b75232B38-A165-1FB7-499C-2E1C792CACB5%7d.png" TargetMode="External"/><Relationship Id="rId4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 userDrawn="1"/>
        </p:nvSpPr>
        <p:spPr bwMode="auto">
          <a:xfrm>
            <a:off x="1588" y="1"/>
            <a:ext cx="12190412" cy="68580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" name="矩形 3"/>
          <p:cNvSpPr/>
          <p:nvPr userDrawn="1"/>
        </p:nvSpPr>
        <p:spPr>
          <a:xfrm>
            <a:off x="133985" y="116205"/>
            <a:ext cx="11934190" cy="66287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" name="图片 1073743875" descr="学科网 zxxk.com"/>
          <p:cNvPicPr>
            <a:picLocks noChangeAspect="1"/>
          </p:cNvPicPr>
          <p:nvPr/>
        </p:nvPicPr>
        <p:blipFill>
          <a:blip r:embed="rId4" r:link="rId5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3.png"/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.bin"/><Relationship Id="rId8" Type="http://schemas.openxmlformats.org/officeDocument/2006/relationships/image" Target="../media/image7.wmf"/><Relationship Id="rId7" Type="http://schemas.openxmlformats.org/officeDocument/2006/relationships/oleObject" Target="../embeddings/oleObject5.bin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4.wmf"/><Relationship Id="rId18" Type="http://schemas.openxmlformats.org/officeDocument/2006/relationships/notesSlide" Target="../notesSlides/notesSlide2.xml"/><Relationship Id="rId17" Type="http://schemas.openxmlformats.org/officeDocument/2006/relationships/vmlDrawing" Target="../drawings/vmlDrawing2.vml"/><Relationship Id="rId16" Type="http://schemas.openxmlformats.org/officeDocument/2006/relationships/slideLayout" Target="../slideLayouts/slideLayout1.xml"/><Relationship Id="rId15" Type="http://schemas.openxmlformats.org/officeDocument/2006/relationships/image" Target="../media/image9.wmf"/><Relationship Id="rId14" Type="http://schemas.openxmlformats.org/officeDocument/2006/relationships/oleObject" Target="../embeddings/oleObject7.bin"/><Relationship Id="rId13" Type="http://schemas.openxmlformats.org/officeDocument/2006/relationships/tags" Target="../tags/tag4.xml"/><Relationship Id="rId12" Type="http://schemas.openxmlformats.org/officeDocument/2006/relationships/tags" Target="../tags/tag3.xml"/><Relationship Id="rId11" Type="http://schemas.openxmlformats.org/officeDocument/2006/relationships/tags" Target="../tags/tag2.xml"/><Relationship Id="rId10" Type="http://schemas.openxmlformats.org/officeDocument/2006/relationships/image" Target="../media/image8.wmf"/><Relationship Id="rId1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10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3.png"/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2.&#20108;&#27425;&#20989;&#25968;&#19982;&#19968;&#20803;&#20108;&#27425;&#26041;&#31243;&#12289;&#19981;&#31561;&#24335;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0" y="375920"/>
            <a:ext cx="11831320" cy="38119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5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  </a:t>
            </a:r>
            <a:endParaRPr lang="en-US" altLang="zh-CN" sz="5400" b="1"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  <a:sym typeface="+mn-ea"/>
            </a:endParaRPr>
          </a:p>
          <a:p>
            <a:pPr algn="ctr">
              <a:lnSpc>
                <a:spcPct val="150000"/>
              </a:lnSpc>
            </a:pPr>
            <a:r>
              <a:rPr lang="zh-CN" altLang="en-US" sz="5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一元一次不等式</a:t>
            </a:r>
            <a:endParaRPr lang="zh-CN" altLang="en-US" sz="5400" b="1"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  <a:sym typeface="+mn-ea"/>
            </a:endParaRPr>
          </a:p>
          <a:p>
            <a:pPr algn="ctr">
              <a:lnSpc>
                <a:spcPct val="150000"/>
              </a:lnSpc>
            </a:pPr>
            <a:r>
              <a:rPr lang="zh-CN" altLang="en-US" sz="5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与一元一次不等式组</a:t>
            </a:r>
            <a:endParaRPr lang="zh-CN" altLang="en-US" sz="5400" b="1"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657985" y="738505"/>
            <a:ext cx="956627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8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   </a:t>
            </a:r>
            <a:r>
              <a:rPr lang="zh-CN" altLang="en-US" sz="28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尝试将不等式组的答案表示在数轴上</a:t>
            </a:r>
            <a:r>
              <a:rPr lang="en-US" altLang="zh-CN" sz="28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.</a:t>
            </a:r>
            <a:endParaRPr lang="en-US" altLang="zh-CN" sz="2800" b="1"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  <a:sym typeface="+mn-ea"/>
            </a:endParaRPr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228596" y="1685912"/>
          <a:ext cx="236474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" r:id="rId2" imgW="2387600" imgH="1168400" progId="Equation.DSMT4">
                  <p:embed/>
                </p:oleObj>
              </mc:Choice>
              <mc:Fallback>
                <p:oleObj name="" r:id="rId2" imgW="2387600" imgH="11684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28596" y="1685912"/>
                        <a:ext cx="2364740" cy="1143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右箭头 7"/>
          <p:cNvSpPr/>
          <p:nvPr/>
        </p:nvSpPr>
        <p:spPr>
          <a:xfrm>
            <a:off x="4679950" y="1912620"/>
            <a:ext cx="1598295" cy="75565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右箭头 9"/>
          <p:cNvSpPr/>
          <p:nvPr/>
        </p:nvSpPr>
        <p:spPr>
          <a:xfrm>
            <a:off x="4690110" y="2463165"/>
            <a:ext cx="1598295" cy="75565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6393815" y="1642110"/>
            <a:ext cx="1157605" cy="521970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x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＞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20</a:t>
            </a:r>
            <a:endParaRPr lang="en-US" altLang="zh-CN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418580" y="2237105"/>
            <a:ext cx="1157605" cy="507365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 wrap="square" rtlCol="0">
            <a:noAutofit/>
          </a:bodyPr>
          <a:lstStyle/>
          <a:p>
            <a:r>
              <a:rPr lang="en-US" altLang="zh-CN" sz="2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x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＜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22</a:t>
            </a:r>
            <a:endParaRPr lang="en-US" altLang="zh-CN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4" name="右中括号 13"/>
          <p:cNvSpPr/>
          <p:nvPr/>
        </p:nvSpPr>
        <p:spPr>
          <a:xfrm>
            <a:off x="7678420" y="1878330"/>
            <a:ext cx="349885" cy="675005"/>
          </a:xfrm>
          <a:prstGeom prst="rightBracke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8155305" y="1912620"/>
            <a:ext cx="1918970" cy="521970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20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＜</a:t>
            </a:r>
            <a:r>
              <a:rPr lang="en-US" altLang="zh-CN" sz="2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x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＜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22</a:t>
            </a:r>
            <a:endParaRPr lang="en-US" altLang="zh-CN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1806575" y="4867910"/>
            <a:ext cx="8738870" cy="596900"/>
            <a:chOff x="745" y="7253"/>
            <a:chExt cx="13762" cy="940"/>
          </a:xfrm>
        </p:grpSpPr>
        <p:sp>
          <p:nvSpPr>
            <p:cNvPr id="72" name="Line 7"/>
            <p:cNvSpPr>
              <a:spLocks noChangeShapeType="1"/>
            </p:cNvSpPr>
            <p:nvPr/>
          </p:nvSpPr>
          <p:spPr bwMode="auto">
            <a:xfrm>
              <a:off x="745" y="7449"/>
              <a:ext cx="13762" cy="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73" name="Line 8"/>
            <p:cNvSpPr>
              <a:spLocks noChangeShapeType="1"/>
            </p:cNvSpPr>
            <p:nvPr/>
          </p:nvSpPr>
          <p:spPr bwMode="auto">
            <a:xfrm flipH="1">
              <a:off x="7453" y="7277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74" name="Line 9"/>
            <p:cNvSpPr>
              <a:spLocks noChangeShapeType="1"/>
            </p:cNvSpPr>
            <p:nvPr/>
          </p:nvSpPr>
          <p:spPr bwMode="auto">
            <a:xfrm flipH="1">
              <a:off x="8377" y="7277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75" name="Line 10"/>
            <p:cNvSpPr>
              <a:spLocks noChangeShapeType="1"/>
            </p:cNvSpPr>
            <p:nvPr/>
          </p:nvSpPr>
          <p:spPr bwMode="auto">
            <a:xfrm flipH="1">
              <a:off x="9301" y="7277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76" name="Line 11"/>
            <p:cNvSpPr>
              <a:spLocks noChangeShapeType="1"/>
            </p:cNvSpPr>
            <p:nvPr/>
          </p:nvSpPr>
          <p:spPr bwMode="auto">
            <a:xfrm flipH="1">
              <a:off x="10228" y="7277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77" name="Line 12"/>
            <p:cNvSpPr>
              <a:spLocks noChangeShapeType="1"/>
            </p:cNvSpPr>
            <p:nvPr/>
          </p:nvSpPr>
          <p:spPr bwMode="auto">
            <a:xfrm flipH="1">
              <a:off x="4680" y="7277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78" name="Line 13"/>
            <p:cNvSpPr>
              <a:spLocks noChangeShapeType="1"/>
            </p:cNvSpPr>
            <p:nvPr/>
          </p:nvSpPr>
          <p:spPr bwMode="auto">
            <a:xfrm flipH="1">
              <a:off x="5604" y="7277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79" name="Line 14"/>
            <p:cNvSpPr>
              <a:spLocks noChangeShapeType="1"/>
            </p:cNvSpPr>
            <p:nvPr/>
          </p:nvSpPr>
          <p:spPr bwMode="auto">
            <a:xfrm flipH="1">
              <a:off x="6528" y="7277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80" name="Line 11"/>
            <p:cNvSpPr>
              <a:spLocks noChangeShapeType="1"/>
            </p:cNvSpPr>
            <p:nvPr/>
          </p:nvSpPr>
          <p:spPr bwMode="auto">
            <a:xfrm flipH="1">
              <a:off x="11152" y="7277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81" name="Line 12"/>
            <p:cNvSpPr>
              <a:spLocks noChangeShapeType="1"/>
            </p:cNvSpPr>
            <p:nvPr/>
          </p:nvSpPr>
          <p:spPr bwMode="auto">
            <a:xfrm flipH="1">
              <a:off x="3756" y="7277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82" name="Line 11"/>
            <p:cNvSpPr>
              <a:spLocks noChangeShapeType="1"/>
            </p:cNvSpPr>
            <p:nvPr/>
          </p:nvSpPr>
          <p:spPr bwMode="auto">
            <a:xfrm flipH="1">
              <a:off x="12067" y="7277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83" name="Line 12"/>
            <p:cNvSpPr>
              <a:spLocks noChangeShapeType="1"/>
            </p:cNvSpPr>
            <p:nvPr/>
          </p:nvSpPr>
          <p:spPr bwMode="auto">
            <a:xfrm flipH="1">
              <a:off x="2835" y="7277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84" name="Line 11"/>
            <p:cNvSpPr>
              <a:spLocks noChangeShapeType="1"/>
            </p:cNvSpPr>
            <p:nvPr/>
          </p:nvSpPr>
          <p:spPr bwMode="auto">
            <a:xfrm flipH="1">
              <a:off x="13054" y="728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85" name="Line 12"/>
            <p:cNvSpPr>
              <a:spLocks noChangeShapeType="1"/>
            </p:cNvSpPr>
            <p:nvPr/>
          </p:nvSpPr>
          <p:spPr bwMode="auto">
            <a:xfrm flipH="1">
              <a:off x="1925" y="7277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86" name="Text Box 15"/>
            <p:cNvSpPr txBox="1">
              <a:spLocks noChangeArrowheads="1"/>
            </p:cNvSpPr>
            <p:nvPr/>
          </p:nvSpPr>
          <p:spPr bwMode="auto">
            <a:xfrm>
              <a:off x="7202" y="7460"/>
              <a:ext cx="76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12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87" name="Text Box 16"/>
            <p:cNvSpPr txBox="1">
              <a:spLocks noChangeArrowheads="1"/>
            </p:cNvSpPr>
            <p:nvPr/>
          </p:nvSpPr>
          <p:spPr bwMode="auto">
            <a:xfrm>
              <a:off x="8084" y="7460"/>
              <a:ext cx="76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14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88" name="Text Box 17"/>
            <p:cNvSpPr txBox="1">
              <a:spLocks noChangeArrowheads="1"/>
            </p:cNvSpPr>
            <p:nvPr/>
          </p:nvSpPr>
          <p:spPr bwMode="auto">
            <a:xfrm>
              <a:off x="8985" y="7460"/>
              <a:ext cx="76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16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89" name="Text Box 18"/>
            <p:cNvSpPr txBox="1">
              <a:spLocks noChangeArrowheads="1"/>
            </p:cNvSpPr>
            <p:nvPr/>
          </p:nvSpPr>
          <p:spPr bwMode="auto">
            <a:xfrm>
              <a:off x="9943" y="7469"/>
              <a:ext cx="783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18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90" name="Text Box 19"/>
            <p:cNvSpPr txBox="1">
              <a:spLocks noChangeArrowheads="1"/>
            </p:cNvSpPr>
            <p:nvPr/>
          </p:nvSpPr>
          <p:spPr bwMode="auto">
            <a:xfrm>
              <a:off x="6133" y="7460"/>
              <a:ext cx="76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10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91" name="Text Box 20"/>
            <p:cNvSpPr txBox="1">
              <a:spLocks noChangeArrowheads="1"/>
            </p:cNvSpPr>
            <p:nvPr/>
          </p:nvSpPr>
          <p:spPr bwMode="auto">
            <a:xfrm>
              <a:off x="5299" y="7460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8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92" name="Text Box 21"/>
            <p:cNvSpPr txBox="1">
              <a:spLocks noChangeArrowheads="1"/>
            </p:cNvSpPr>
            <p:nvPr/>
          </p:nvSpPr>
          <p:spPr bwMode="auto">
            <a:xfrm>
              <a:off x="4375" y="7460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6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93" name="Text Box 21"/>
            <p:cNvSpPr txBox="1">
              <a:spLocks noChangeArrowheads="1"/>
            </p:cNvSpPr>
            <p:nvPr/>
          </p:nvSpPr>
          <p:spPr bwMode="auto">
            <a:xfrm>
              <a:off x="3445" y="7460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4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94" name="Text Box 21"/>
            <p:cNvSpPr txBox="1">
              <a:spLocks noChangeArrowheads="1"/>
            </p:cNvSpPr>
            <p:nvPr/>
          </p:nvSpPr>
          <p:spPr bwMode="auto">
            <a:xfrm>
              <a:off x="10902" y="7460"/>
              <a:ext cx="76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20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95" name="Text Box 21"/>
            <p:cNvSpPr txBox="1">
              <a:spLocks noChangeArrowheads="1"/>
            </p:cNvSpPr>
            <p:nvPr/>
          </p:nvSpPr>
          <p:spPr bwMode="auto">
            <a:xfrm>
              <a:off x="2522" y="7460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2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96" name="Text Box 21"/>
            <p:cNvSpPr txBox="1">
              <a:spLocks noChangeArrowheads="1"/>
            </p:cNvSpPr>
            <p:nvPr/>
          </p:nvSpPr>
          <p:spPr bwMode="auto">
            <a:xfrm>
              <a:off x="11826" y="7460"/>
              <a:ext cx="76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22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97" name="Text Box 21"/>
            <p:cNvSpPr txBox="1">
              <a:spLocks noChangeArrowheads="1"/>
            </p:cNvSpPr>
            <p:nvPr/>
          </p:nvSpPr>
          <p:spPr bwMode="auto">
            <a:xfrm>
              <a:off x="1642" y="7460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0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98" name="Text Box 21"/>
            <p:cNvSpPr txBox="1">
              <a:spLocks noChangeArrowheads="1"/>
            </p:cNvSpPr>
            <p:nvPr/>
          </p:nvSpPr>
          <p:spPr bwMode="auto">
            <a:xfrm>
              <a:off x="12801" y="7460"/>
              <a:ext cx="76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24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2" name="Line 12"/>
            <p:cNvSpPr>
              <a:spLocks noChangeShapeType="1"/>
            </p:cNvSpPr>
            <p:nvPr/>
          </p:nvSpPr>
          <p:spPr bwMode="auto">
            <a:xfrm flipH="1">
              <a:off x="1089" y="7253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7" name="Text Box 21"/>
            <p:cNvSpPr txBox="1">
              <a:spLocks noChangeArrowheads="1"/>
            </p:cNvSpPr>
            <p:nvPr/>
          </p:nvSpPr>
          <p:spPr bwMode="auto">
            <a:xfrm>
              <a:off x="832" y="7462"/>
              <a:ext cx="68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-2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</p:grpSp>
      <p:sp>
        <p:nvSpPr>
          <p:cNvPr id="16" name="文本框 15"/>
          <p:cNvSpPr txBox="1"/>
          <p:nvPr/>
        </p:nvSpPr>
        <p:spPr>
          <a:xfrm>
            <a:off x="452120" y="4184015"/>
            <a:ext cx="63246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解：</a:t>
            </a:r>
            <a:endParaRPr lang="zh-CN" altLang="en-US" sz="2800" b="1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18" name="图片 17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l="7958" t="17031" b="28438"/>
          <a:stretch>
            <a:fillRect/>
          </a:stretch>
        </p:blipFill>
        <p:spPr>
          <a:xfrm flipH="1">
            <a:off x="8311515" y="4308475"/>
            <a:ext cx="1724025" cy="664845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l="7958" t="17031" b="28438"/>
          <a:stretch>
            <a:fillRect/>
          </a:stretch>
        </p:blipFill>
        <p:spPr>
          <a:xfrm>
            <a:off x="7172960" y="4204335"/>
            <a:ext cx="1946275" cy="800735"/>
          </a:xfrm>
          <a:prstGeom prst="rect">
            <a:avLst/>
          </a:prstGeom>
        </p:spPr>
      </p:pic>
      <p:sp>
        <p:nvSpPr>
          <p:cNvPr id="22" name="矩形 21"/>
          <p:cNvSpPr/>
          <p:nvPr/>
        </p:nvSpPr>
        <p:spPr>
          <a:xfrm>
            <a:off x="8453120" y="4446905"/>
            <a:ext cx="506095" cy="516255"/>
          </a:xfrm>
          <a:prstGeom prst="rect">
            <a:avLst/>
          </a:prstGeom>
          <a:gradFill>
            <a:gsLst>
              <a:gs pos="2000">
                <a:srgbClr val="CDFBCD"/>
              </a:gs>
              <a:gs pos="67000">
                <a:srgbClr val="72D773"/>
              </a:gs>
              <a:gs pos="98000">
                <a:srgbClr val="72D673"/>
              </a:gs>
              <a:gs pos="35000">
                <a:srgbClr val="A9E4A9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8" name="组合 27"/>
          <p:cNvGrpSpPr/>
          <p:nvPr/>
        </p:nvGrpSpPr>
        <p:grpSpPr>
          <a:xfrm>
            <a:off x="5153025" y="3494405"/>
            <a:ext cx="2221230" cy="709930"/>
            <a:chOff x="8115" y="4978"/>
            <a:chExt cx="3498" cy="1118"/>
          </a:xfrm>
        </p:grpSpPr>
        <p:sp>
          <p:nvSpPr>
            <p:cNvPr id="23" name="矩形标注 22"/>
            <p:cNvSpPr/>
            <p:nvPr/>
          </p:nvSpPr>
          <p:spPr>
            <a:xfrm>
              <a:off x="8115" y="4978"/>
              <a:ext cx="3499" cy="1118"/>
            </a:xfrm>
            <a:prstGeom prst="wedgeRectCallout">
              <a:avLst>
                <a:gd name="adj1" fmla="val 109931"/>
                <a:gd name="adj2" fmla="val 14078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8379" y="5186"/>
              <a:ext cx="3022" cy="822"/>
            </a:xfrm>
            <a:prstGeom prst="rect">
              <a:avLst/>
            </a:prstGeom>
            <a:noFill/>
            <a:ln w="28575">
              <a:noFill/>
              <a:prstDash val="dash"/>
            </a:ln>
          </p:spPr>
          <p:txBody>
            <a:bodyPr wrap="square" rtlCol="0">
              <a:spAutoFit/>
            </a:bodyPr>
            <a:lstStyle/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  <a:sym typeface="+mn-ea"/>
                </a:rPr>
                <a:t>20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  <a:sym typeface="+mn-ea"/>
                </a:rPr>
                <a:t>＜</a:t>
              </a:r>
              <a:r>
                <a:rPr lang="en-US" altLang="zh-CN" sz="2800" b="1" i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x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＜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22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</p:grpSp>
      <p:sp>
        <p:nvSpPr>
          <p:cNvPr id="15" name="椭圆 14"/>
          <p:cNvSpPr/>
          <p:nvPr/>
        </p:nvSpPr>
        <p:spPr>
          <a:xfrm>
            <a:off x="8949690" y="4916805"/>
            <a:ext cx="96520" cy="83185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椭圆 31"/>
          <p:cNvSpPr/>
          <p:nvPr/>
        </p:nvSpPr>
        <p:spPr>
          <a:xfrm>
            <a:off x="8371840" y="4909185"/>
            <a:ext cx="96520" cy="83185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2" grpId="0" animBg="1"/>
      <p:bldP spid="32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/>
        </p:nvGrpSpPr>
        <p:grpSpPr>
          <a:xfrm>
            <a:off x="1097280" y="4852945"/>
            <a:ext cx="8738870" cy="582295"/>
            <a:chOff x="-26527" y="2200721"/>
            <a:chExt cx="9061799" cy="599215"/>
          </a:xfrm>
        </p:grpSpPr>
        <p:grpSp>
          <p:nvGrpSpPr>
            <p:cNvPr id="13" name="组合 12"/>
            <p:cNvGrpSpPr/>
            <p:nvPr/>
          </p:nvGrpSpPr>
          <p:grpSpPr>
            <a:xfrm>
              <a:off x="-26527" y="2200721"/>
              <a:ext cx="9061799" cy="125788"/>
              <a:chOff x="79271" y="2132708"/>
              <a:chExt cx="9061799" cy="125788"/>
            </a:xfrm>
          </p:grpSpPr>
          <p:sp>
            <p:nvSpPr>
              <p:cNvPr id="14" name="Line 7"/>
              <p:cNvSpPr>
                <a:spLocks noChangeShapeType="1"/>
              </p:cNvSpPr>
              <p:nvPr/>
            </p:nvSpPr>
            <p:spPr bwMode="auto">
              <a:xfrm>
                <a:off x="79271" y="2245427"/>
                <a:ext cx="9061799" cy="1306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2400">
                  <a:latin typeface="Times New Roman" panose="02020603050405020304" charset="0"/>
                  <a:ea typeface="+mn-ea"/>
                  <a:cs typeface="Times New Roman" panose="02020603050405020304" charset="0"/>
                </a:endParaRPr>
              </a:p>
            </p:txBody>
          </p:sp>
          <p:sp>
            <p:nvSpPr>
              <p:cNvPr id="15" name="Line 8"/>
              <p:cNvSpPr>
                <a:spLocks noChangeShapeType="1"/>
              </p:cNvSpPr>
              <p:nvPr/>
            </p:nvSpPr>
            <p:spPr bwMode="auto">
              <a:xfrm flipH="1">
                <a:off x="4495962" y="2132708"/>
                <a:ext cx="0" cy="10781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2400">
                  <a:latin typeface="Times New Roman" panose="02020603050405020304" charset="0"/>
                  <a:ea typeface="+mn-ea"/>
                  <a:cs typeface="Times New Roman" panose="02020603050405020304" charset="0"/>
                </a:endParaRPr>
              </a:p>
            </p:txBody>
          </p:sp>
          <p:sp>
            <p:nvSpPr>
              <p:cNvPr id="16" name="Line 9"/>
              <p:cNvSpPr>
                <a:spLocks noChangeShapeType="1"/>
              </p:cNvSpPr>
              <p:nvPr/>
            </p:nvSpPr>
            <p:spPr bwMode="auto">
              <a:xfrm flipH="1">
                <a:off x="5104450" y="2132708"/>
                <a:ext cx="0" cy="10781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2400">
                  <a:latin typeface="Times New Roman" panose="02020603050405020304" charset="0"/>
                  <a:ea typeface="+mn-ea"/>
                  <a:cs typeface="Times New Roman" panose="02020603050405020304" charset="0"/>
                </a:endParaRPr>
              </a:p>
            </p:txBody>
          </p:sp>
          <p:sp>
            <p:nvSpPr>
              <p:cNvPr id="2" name="Line 10"/>
              <p:cNvSpPr>
                <a:spLocks noChangeShapeType="1"/>
              </p:cNvSpPr>
              <p:nvPr/>
            </p:nvSpPr>
            <p:spPr bwMode="auto">
              <a:xfrm flipH="1">
                <a:off x="5712939" y="2132708"/>
                <a:ext cx="0" cy="10781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2400">
                  <a:latin typeface="Times New Roman" panose="02020603050405020304" charset="0"/>
                  <a:ea typeface="+mn-ea"/>
                  <a:cs typeface="Times New Roman" panose="02020603050405020304" charset="0"/>
                </a:endParaRPr>
              </a:p>
            </p:txBody>
          </p:sp>
          <p:sp>
            <p:nvSpPr>
              <p:cNvPr id="18" name="Line 11"/>
              <p:cNvSpPr>
                <a:spLocks noChangeShapeType="1"/>
              </p:cNvSpPr>
              <p:nvPr/>
            </p:nvSpPr>
            <p:spPr bwMode="auto">
              <a:xfrm flipH="1">
                <a:off x="6323300" y="2132708"/>
                <a:ext cx="0" cy="10781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2400">
                  <a:latin typeface="Times New Roman" panose="02020603050405020304" charset="0"/>
                  <a:ea typeface="+mn-ea"/>
                  <a:cs typeface="Times New Roman" panose="02020603050405020304" charset="0"/>
                </a:endParaRPr>
              </a:p>
            </p:txBody>
          </p:sp>
          <p:sp>
            <p:nvSpPr>
              <p:cNvPr id="5" name="Line 12"/>
              <p:cNvSpPr>
                <a:spLocks noChangeShapeType="1"/>
              </p:cNvSpPr>
              <p:nvPr/>
            </p:nvSpPr>
            <p:spPr bwMode="auto">
              <a:xfrm flipH="1">
                <a:off x="2670496" y="2132708"/>
                <a:ext cx="0" cy="10781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2400">
                  <a:latin typeface="Times New Roman" panose="02020603050405020304" charset="0"/>
                  <a:ea typeface="+mn-ea"/>
                  <a:cs typeface="Times New Roman" panose="02020603050405020304" charset="0"/>
                </a:endParaRPr>
              </a:p>
            </p:txBody>
          </p:sp>
          <p:sp>
            <p:nvSpPr>
              <p:cNvPr id="20" name="Line 13"/>
              <p:cNvSpPr>
                <a:spLocks noChangeShapeType="1"/>
              </p:cNvSpPr>
              <p:nvPr/>
            </p:nvSpPr>
            <p:spPr bwMode="auto">
              <a:xfrm flipH="1">
                <a:off x="3278985" y="2132708"/>
                <a:ext cx="0" cy="10781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2400">
                  <a:latin typeface="Times New Roman" panose="02020603050405020304" charset="0"/>
                  <a:ea typeface="+mn-ea"/>
                  <a:cs typeface="Times New Roman" panose="02020603050405020304" charset="0"/>
                </a:endParaRPr>
              </a:p>
            </p:txBody>
          </p:sp>
          <p:sp>
            <p:nvSpPr>
              <p:cNvPr id="6" name="Line 14"/>
              <p:cNvSpPr>
                <a:spLocks noChangeShapeType="1"/>
              </p:cNvSpPr>
              <p:nvPr/>
            </p:nvSpPr>
            <p:spPr bwMode="auto">
              <a:xfrm flipH="1">
                <a:off x="3887473" y="2132708"/>
                <a:ext cx="0" cy="10781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2400">
                  <a:latin typeface="Times New Roman" panose="02020603050405020304" charset="0"/>
                  <a:ea typeface="+mn-ea"/>
                  <a:cs typeface="Times New Roman" panose="02020603050405020304" charset="0"/>
                </a:endParaRPr>
              </a:p>
            </p:txBody>
          </p:sp>
          <p:sp>
            <p:nvSpPr>
              <p:cNvPr id="22" name="Line 11"/>
              <p:cNvSpPr>
                <a:spLocks noChangeShapeType="1"/>
              </p:cNvSpPr>
              <p:nvPr/>
            </p:nvSpPr>
            <p:spPr bwMode="auto">
              <a:xfrm flipH="1">
                <a:off x="6931788" y="2132708"/>
                <a:ext cx="0" cy="10781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2400">
                  <a:latin typeface="Times New Roman" panose="02020603050405020304" charset="0"/>
                  <a:ea typeface="+mn-ea"/>
                  <a:cs typeface="Times New Roman" panose="02020603050405020304" charset="0"/>
                </a:endParaRPr>
              </a:p>
            </p:txBody>
          </p:sp>
          <p:sp>
            <p:nvSpPr>
              <p:cNvPr id="23" name="Line 12"/>
              <p:cNvSpPr>
                <a:spLocks noChangeShapeType="1"/>
              </p:cNvSpPr>
              <p:nvPr/>
            </p:nvSpPr>
            <p:spPr bwMode="auto">
              <a:xfrm flipH="1">
                <a:off x="2062008" y="2132708"/>
                <a:ext cx="0" cy="10781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2400">
                  <a:latin typeface="Times New Roman" panose="02020603050405020304" charset="0"/>
                  <a:ea typeface="+mn-ea"/>
                  <a:cs typeface="Times New Roman" panose="02020603050405020304" charset="0"/>
                </a:endParaRPr>
              </a:p>
            </p:txBody>
          </p:sp>
          <p:sp>
            <p:nvSpPr>
              <p:cNvPr id="24" name="Line 11"/>
              <p:cNvSpPr>
                <a:spLocks noChangeShapeType="1"/>
              </p:cNvSpPr>
              <p:nvPr/>
            </p:nvSpPr>
            <p:spPr bwMode="auto">
              <a:xfrm flipH="1">
                <a:off x="7534660" y="2132708"/>
                <a:ext cx="0" cy="10781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2400">
                  <a:latin typeface="Times New Roman" panose="02020603050405020304" charset="0"/>
                  <a:ea typeface="+mn-ea"/>
                  <a:cs typeface="Times New Roman" panose="02020603050405020304" charset="0"/>
                </a:endParaRPr>
              </a:p>
            </p:txBody>
          </p:sp>
          <p:sp>
            <p:nvSpPr>
              <p:cNvPr id="25" name="Line 12"/>
              <p:cNvSpPr>
                <a:spLocks noChangeShapeType="1"/>
              </p:cNvSpPr>
              <p:nvPr/>
            </p:nvSpPr>
            <p:spPr bwMode="auto">
              <a:xfrm flipH="1">
                <a:off x="1455392" y="2132708"/>
                <a:ext cx="0" cy="10781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2400">
                  <a:latin typeface="Times New Roman" panose="02020603050405020304" charset="0"/>
                  <a:ea typeface="+mn-ea"/>
                  <a:cs typeface="Times New Roman" panose="02020603050405020304" charset="0"/>
                </a:endParaRPr>
              </a:p>
            </p:txBody>
          </p:sp>
          <p:sp>
            <p:nvSpPr>
              <p:cNvPr id="26" name="Line 11"/>
              <p:cNvSpPr>
                <a:spLocks noChangeShapeType="1"/>
              </p:cNvSpPr>
              <p:nvPr/>
            </p:nvSpPr>
            <p:spPr bwMode="auto">
              <a:xfrm flipH="1">
                <a:off x="8184339" y="2137608"/>
                <a:ext cx="0" cy="10781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2400">
                  <a:latin typeface="Times New Roman" panose="02020603050405020304" charset="0"/>
                  <a:ea typeface="+mn-ea"/>
                  <a:cs typeface="Times New Roman" panose="02020603050405020304" charset="0"/>
                </a:endParaRPr>
              </a:p>
            </p:txBody>
          </p:sp>
          <p:sp>
            <p:nvSpPr>
              <p:cNvPr id="27" name="Line 12"/>
              <p:cNvSpPr>
                <a:spLocks noChangeShapeType="1"/>
              </p:cNvSpPr>
              <p:nvPr/>
            </p:nvSpPr>
            <p:spPr bwMode="auto">
              <a:xfrm flipH="1">
                <a:off x="856264" y="2132708"/>
                <a:ext cx="0" cy="10781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2400">
                  <a:latin typeface="Times New Roman" panose="02020603050405020304" charset="0"/>
                  <a:ea typeface="+mn-ea"/>
                  <a:cs typeface="Times New Roman" panose="02020603050405020304" charset="0"/>
                </a:endParaRPr>
              </a:p>
            </p:txBody>
          </p:sp>
        </p:grpSp>
        <p:sp>
          <p:nvSpPr>
            <p:cNvPr id="28" name="Text Box 15"/>
            <p:cNvSpPr txBox="1">
              <a:spLocks noChangeArrowheads="1"/>
            </p:cNvSpPr>
            <p:nvPr/>
          </p:nvSpPr>
          <p:spPr bwMode="auto">
            <a:xfrm>
              <a:off x="4225180" y="2319975"/>
              <a:ext cx="347670" cy="473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2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30" name="Text Box 16"/>
            <p:cNvSpPr txBox="1">
              <a:spLocks noChangeArrowheads="1"/>
            </p:cNvSpPr>
            <p:nvPr/>
          </p:nvSpPr>
          <p:spPr bwMode="auto">
            <a:xfrm>
              <a:off x="4805809" y="2319975"/>
              <a:ext cx="347670" cy="473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3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31" name="Text Box 17"/>
            <p:cNvSpPr txBox="1">
              <a:spLocks noChangeArrowheads="1"/>
            </p:cNvSpPr>
            <p:nvPr/>
          </p:nvSpPr>
          <p:spPr bwMode="auto">
            <a:xfrm>
              <a:off x="5399319" y="2319975"/>
              <a:ext cx="347670" cy="473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4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32" name="Text Box 18"/>
            <p:cNvSpPr txBox="1">
              <a:spLocks noChangeArrowheads="1"/>
            </p:cNvSpPr>
            <p:nvPr/>
          </p:nvSpPr>
          <p:spPr bwMode="auto">
            <a:xfrm>
              <a:off x="6030037" y="2326184"/>
              <a:ext cx="515578" cy="473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5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33" name="Text Box 19"/>
            <p:cNvSpPr txBox="1">
              <a:spLocks noChangeArrowheads="1"/>
            </p:cNvSpPr>
            <p:nvPr/>
          </p:nvSpPr>
          <p:spPr bwMode="auto">
            <a:xfrm>
              <a:off x="3622839" y="2319975"/>
              <a:ext cx="347670" cy="473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1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34" name="Text Box 20"/>
            <p:cNvSpPr txBox="1">
              <a:spLocks noChangeArrowheads="1"/>
            </p:cNvSpPr>
            <p:nvPr/>
          </p:nvSpPr>
          <p:spPr bwMode="auto">
            <a:xfrm>
              <a:off x="2999656" y="2319975"/>
              <a:ext cx="347670" cy="473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0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35" name="Text Box 21"/>
            <p:cNvSpPr txBox="1">
              <a:spLocks noChangeArrowheads="1"/>
            </p:cNvSpPr>
            <p:nvPr/>
          </p:nvSpPr>
          <p:spPr bwMode="auto">
            <a:xfrm>
              <a:off x="2308196" y="2319975"/>
              <a:ext cx="453024" cy="473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-1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36" name="Text Box 21"/>
            <p:cNvSpPr txBox="1">
              <a:spLocks noChangeArrowheads="1"/>
            </p:cNvSpPr>
            <p:nvPr/>
          </p:nvSpPr>
          <p:spPr bwMode="auto">
            <a:xfrm>
              <a:off x="1695964" y="2319975"/>
              <a:ext cx="453024" cy="473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-2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37" name="Text Box 21"/>
            <p:cNvSpPr txBox="1">
              <a:spLocks noChangeArrowheads="1"/>
            </p:cNvSpPr>
            <p:nvPr/>
          </p:nvSpPr>
          <p:spPr bwMode="auto">
            <a:xfrm>
              <a:off x="6625658" y="2319975"/>
              <a:ext cx="347670" cy="473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6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38" name="Text Box 21"/>
            <p:cNvSpPr txBox="1">
              <a:spLocks noChangeArrowheads="1"/>
            </p:cNvSpPr>
            <p:nvPr/>
          </p:nvSpPr>
          <p:spPr bwMode="auto">
            <a:xfrm>
              <a:off x="1088182" y="2319975"/>
              <a:ext cx="453024" cy="473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-3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39" name="Text Box 21"/>
            <p:cNvSpPr txBox="1">
              <a:spLocks noChangeArrowheads="1"/>
            </p:cNvSpPr>
            <p:nvPr/>
          </p:nvSpPr>
          <p:spPr bwMode="auto">
            <a:xfrm>
              <a:off x="7245998" y="2319975"/>
              <a:ext cx="347670" cy="473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7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55" name="Text Box 21"/>
            <p:cNvSpPr txBox="1">
              <a:spLocks noChangeArrowheads="1"/>
            </p:cNvSpPr>
            <p:nvPr/>
          </p:nvSpPr>
          <p:spPr bwMode="auto">
            <a:xfrm>
              <a:off x="490219" y="2319975"/>
              <a:ext cx="453024" cy="473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-4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8" name="Text Box 21"/>
            <p:cNvSpPr txBox="1">
              <a:spLocks noChangeArrowheads="1"/>
            </p:cNvSpPr>
            <p:nvPr/>
          </p:nvSpPr>
          <p:spPr bwMode="auto">
            <a:xfrm>
              <a:off x="7888188" y="2319975"/>
              <a:ext cx="347670" cy="473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8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</p:grpSp>
      <p:sp>
        <p:nvSpPr>
          <p:cNvPr id="29" name="Rectangle 4"/>
          <p:cNvSpPr/>
          <p:nvPr/>
        </p:nvSpPr>
        <p:spPr>
          <a:xfrm>
            <a:off x="289243" y="3535998"/>
            <a:ext cx="8174037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 eaLnBrk="1" hangingPunct="1"/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</a:rPr>
              <a:t>在同一条数轴上表示不等式①②的解集，如图：</a:t>
            </a:r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黑体" panose="02010609060101010101" charset="-122"/>
            </a:endParaRPr>
          </a:p>
        </p:txBody>
      </p:sp>
      <p:sp>
        <p:nvSpPr>
          <p:cNvPr id="51205" name="Rectangle 6"/>
          <p:cNvSpPr/>
          <p:nvPr/>
        </p:nvSpPr>
        <p:spPr>
          <a:xfrm>
            <a:off x="4594860" y="5290820"/>
            <a:ext cx="3505200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 eaLnBrk="1" hangingPunct="1"/>
            <a:endParaRPr lang="zh-CN" altLang="en-US" sz="2800" b="1">
              <a:solidFill>
                <a:schemeClr val="tx1"/>
              </a:solidFill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sp>
        <p:nvSpPr>
          <p:cNvPr id="3" name="Rectangle 15"/>
          <p:cNvSpPr/>
          <p:nvPr/>
        </p:nvSpPr>
        <p:spPr>
          <a:xfrm>
            <a:off x="467572" y="673435"/>
            <a:ext cx="4800175" cy="1447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eaLnBrk="1" hangingPunct="1"/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例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2  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解不等式组：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(1)</a:t>
            </a:r>
            <a:endParaRPr lang="en-US" altLang="zh-CN" sz="2800" b="1">
              <a:solidFill>
                <a:schemeClr val="tx1"/>
              </a:solidFill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graphicFrame>
        <p:nvGraphicFramePr>
          <p:cNvPr id="4" name="对象 1"/>
          <p:cNvGraphicFramePr>
            <a:graphicFrameLocks noChangeAspect="1"/>
          </p:cNvGraphicFramePr>
          <p:nvPr/>
        </p:nvGraphicFramePr>
        <p:xfrm>
          <a:off x="5551047" y="994591"/>
          <a:ext cx="203835" cy="3378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" r:id="rId1" imgW="114300" imgH="177165" progId="Equation.DSMT4">
                  <p:embed/>
                </p:oleObj>
              </mc:Choice>
              <mc:Fallback>
                <p:oleObj name="" r:id="rId1" imgW="114300" imgH="17716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551047" y="994591"/>
                        <a:ext cx="203835" cy="33782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对象 16"/>
          <p:cNvGraphicFramePr>
            <a:graphicFrameLocks noChangeAspect="1"/>
          </p:cNvGraphicFramePr>
          <p:nvPr/>
        </p:nvGraphicFramePr>
        <p:xfrm>
          <a:off x="3889535" y="778226"/>
          <a:ext cx="216535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" r:id="rId3" imgW="2184400" imgH="1435100" progId="Equation.DSMT4">
                  <p:embed/>
                </p:oleObj>
              </mc:Choice>
              <mc:Fallback>
                <p:oleObj name="" r:id="rId3" imgW="2184400" imgH="14351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89535" y="778226"/>
                        <a:ext cx="2165350" cy="140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9" name="组合 78"/>
          <p:cNvGrpSpPr/>
          <p:nvPr/>
        </p:nvGrpSpPr>
        <p:grpSpPr>
          <a:xfrm>
            <a:off x="631190" y="2072640"/>
            <a:ext cx="8665210" cy="1445895"/>
            <a:chOff x="994" y="3264"/>
            <a:chExt cx="13646" cy="2277"/>
          </a:xfrm>
        </p:grpSpPr>
        <p:sp>
          <p:nvSpPr>
            <p:cNvPr id="51219" name="Rectangle 2"/>
            <p:cNvSpPr/>
            <p:nvPr/>
          </p:nvSpPr>
          <p:spPr>
            <a:xfrm>
              <a:off x="994" y="3683"/>
              <a:ext cx="13647" cy="185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lstStyle/>
            <a:p>
              <a:pPr algn="l" eaLnBrk="1" hangingPunct="1">
                <a:lnSpc>
                  <a:spcPct val="150000"/>
                </a:lnSpc>
              </a:pP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解：解不等式①，得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                   </a:t>
              </a:r>
              <a:endParaRPr lang="en-US" altLang="zh-CN" sz="2800" b="1" smtClean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  <a:p>
              <a:pPr algn="l" eaLnBrk="1" hangingPunct="1">
                <a:lnSpc>
                  <a:spcPct val="15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 </a:t>
              </a:r>
              <a:r>
                <a:rPr lang="en-US" altLang="zh-CN" sz="2800" b="1" smtClean="0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      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  <a:sym typeface="+mn-ea"/>
                </a:rPr>
                <a:t>解不等式②，得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  <a:sym typeface="+mn-ea"/>
                </a:rPr>
                <a:t> </a:t>
              </a:r>
              <a:r>
                <a:rPr lang="en-US" altLang="zh-CN" sz="2800" b="1" i="1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  <a:sym typeface="+mn-ea"/>
                </a:rPr>
                <a:t>x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  <a:sym typeface="+mn-ea"/>
                </a:rPr>
                <a:t>&lt; 6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    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  <a:p>
              <a:pPr eaLnBrk="1" hangingPunct="1"/>
              <a:endPara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graphicFrame>
          <p:nvGraphicFramePr>
            <p:cNvPr id="19" name="对象 18"/>
            <p:cNvGraphicFramePr>
              <a:graphicFrameLocks noChangeAspect="1"/>
            </p:cNvGraphicFramePr>
            <p:nvPr/>
          </p:nvGraphicFramePr>
          <p:xfrm>
            <a:off x="6281" y="3264"/>
            <a:ext cx="1307" cy="12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3" name="" r:id="rId5" imgW="850900" imgH="838200" progId="Equation.DSMT4">
                    <p:embed/>
                  </p:oleObj>
                </mc:Choice>
                <mc:Fallback>
                  <p:oleObj name="" r:id="rId5" imgW="850900" imgH="8382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6281" y="3264"/>
                          <a:ext cx="1307" cy="127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" name="Group 59"/>
          <p:cNvGrpSpPr/>
          <p:nvPr/>
        </p:nvGrpSpPr>
        <p:grpSpPr>
          <a:xfrm>
            <a:off x="4906010" y="4495165"/>
            <a:ext cx="3675380" cy="457200"/>
            <a:chOff x="3787" y="2931"/>
            <a:chExt cx="1585" cy="288"/>
          </a:xfrm>
        </p:grpSpPr>
        <p:sp>
          <p:nvSpPr>
            <p:cNvPr id="43" name="Line 28"/>
            <p:cNvSpPr/>
            <p:nvPr/>
          </p:nvSpPr>
          <p:spPr>
            <a:xfrm flipH="1" flipV="1">
              <a:off x="3792" y="2931"/>
              <a:ext cx="0" cy="288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4" name="Line 29"/>
            <p:cNvSpPr/>
            <p:nvPr/>
          </p:nvSpPr>
          <p:spPr>
            <a:xfrm>
              <a:off x="3787" y="2937"/>
              <a:ext cx="1585" cy="0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</p:grpSp>
      <p:grpSp>
        <p:nvGrpSpPr>
          <p:cNvPr id="64" name="组合 63"/>
          <p:cNvGrpSpPr/>
          <p:nvPr/>
        </p:nvGrpSpPr>
        <p:grpSpPr>
          <a:xfrm>
            <a:off x="4433570" y="4245608"/>
            <a:ext cx="3282315" cy="728345"/>
            <a:chOff x="4846911" y="4225096"/>
            <a:chExt cx="2166491" cy="727902"/>
          </a:xfrm>
        </p:grpSpPr>
        <p:cxnSp>
          <p:nvCxnSpPr>
            <p:cNvPr id="65" name="直接连接符 10"/>
            <p:cNvCxnSpPr/>
            <p:nvPr/>
          </p:nvCxnSpPr>
          <p:spPr>
            <a:xfrm>
              <a:off x="4846911" y="4225098"/>
              <a:ext cx="2166491" cy="0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66" name="直接连接符 87"/>
            <p:cNvCxnSpPr/>
            <p:nvPr/>
          </p:nvCxnSpPr>
          <p:spPr>
            <a:xfrm>
              <a:off x="7005467" y="4225096"/>
              <a:ext cx="1587" cy="727902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cxnSp>
      </p:grpSp>
      <p:graphicFrame>
        <p:nvGraphicFramePr>
          <p:cNvPr id="67" name="Object 18"/>
          <p:cNvGraphicFramePr>
            <a:graphicFrameLocks noChangeAspect="1"/>
          </p:cNvGraphicFramePr>
          <p:nvPr/>
        </p:nvGraphicFramePr>
        <p:xfrm>
          <a:off x="3599815" y="4979353"/>
          <a:ext cx="20320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" r:id="rId7" imgW="152400" imgH="419100" progId="Equation.DSMT4">
                  <p:embed/>
                </p:oleObj>
              </mc:Choice>
              <mc:Fallback>
                <p:oleObj name="" r:id="rId7" imgW="152400" imgH="4191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599815" y="4979353"/>
                        <a:ext cx="203200" cy="593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" name="矩形 86"/>
          <p:cNvSpPr/>
          <p:nvPr/>
        </p:nvSpPr>
        <p:spPr>
          <a:xfrm>
            <a:off x="4961890" y="4540250"/>
            <a:ext cx="2681605" cy="409575"/>
          </a:xfrm>
          <a:prstGeom prst="rect">
            <a:avLst/>
          </a:prstGeom>
          <a:gradFill>
            <a:gsLst>
              <a:gs pos="2000">
                <a:srgbClr val="CDFBCD"/>
              </a:gs>
              <a:gs pos="67000">
                <a:srgbClr val="72D773"/>
              </a:gs>
              <a:gs pos="98000">
                <a:srgbClr val="72D673"/>
              </a:gs>
              <a:gs pos="35000">
                <a:srgbClr val="A9E4A9"/>
              </a:gs>
            </a:gsLst>
            <a:lin ang="16200000" scaled="0"/>
          </a:gradFill>
          <a:ln w="25400">
            <a:noFill/>
          </a:ln>
        </p:spPr>
        <p:txBody>
          <a:bodyPr wrap="square" lIns="45720" rIns="45720">
            <a:noAutofit/>
          </a:bodyPr>
          <a:lstStyle/>
          <a:p>
            <a:pPr eaLnBrk="1"/>
            <a:endParaRPr lang="zh-CN" altLang="en-US">
              <a:solidFill>
                <a:srgbClr val="000000"/>
              </a:solidFill>
              <a:latin typeface="Segoe UI" panose="020B0502040204020203" pitchFamily="34" charset="0"/>
              <a:sym typeface="Segoe UI" panose="020B0502040204020203" pitchFamily="34" charset="0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1097280" y="5647055"/>
            <a:ext cx="6415405" cy="811530"/>
            <a:chOff x="1728" y="8503"/>
            <a:chExt cx="10103" cy="1278"/>
          </a:xfrm>
        </p:grpSpPr>
        <p:sp>
          <p:nvSpPr>
            <p:cNvPr id="51223" name="Rectangle 5"/>
            <p:cNvSpPr/>
            <p:nvPr/>
          </p:nvSpPr>
          <p:spPr>
            <a:xfrm>
              <a:off x="1728" y="8524"/>
              <a:ext cx="10103" cy="108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lstStyle/>
            <a:p>
              <a:pPr eaLnBrk="1" hangingPunct="1"/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因此，原不等式组的解集为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     &lt; </a:t>
              </a:r>
              <a:r>
                <a:rPr lang="en-US" altLang="zh-CN" sz="2800" b="1" i="1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x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&lt;6.         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graphicFrame>
          <p:nvGraphicFramePr>
            <p:cNvPr id="90" name="对象 89"/>
            <p:cNvGraphicFramePr>
              <a:graphicFrameLocks noChangeAspect="1"/>
            </p:cNvGraphicFramePr>
            <p:nvPr/>
          </p:nvGraphicFramePr>
          <p:xfrm>
            <a:off x="8879" y="8503"/>
            <a:ext cx="380" cy="12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" name="" r:id="rId9" imgW="266700" imgH="838200" progId="Equation.DSMT4">
                    <p:embed/>
                  </p:oleObj>
                </mc:Choice>
                <mc:Fallback>
                  <p:oleObj name="" r:id="rId9" imgW="266700" imgH="8382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8879" y="8503"/>
                          <a:ext cx="380" cy="127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3" name="圆角矩形标注 1"/>
          <p:cNvSpPr>
            <a:spLocks noChangeArrowheads="1"/>
          </p:cNvSpPr>
          <p:nvPr/>
        </p:nvSpPr>
        <p:spPr bwMode="auto">
          <a:xfrm>
            <a:off x="9734395" y="4288455"/>
            <a:ext cx="1584325" cy="543261"/>
          </a:xfrm>
          <a:prstGeom prst="wedgeRoundRectCallout">
            <a:avLst>
              <a:gd name="adj1" fmla="val -218805"/>
              <a:gd name="adj2" fmla="val 42083"/>
              <a:gd name="adj3" fmla="val 16667"/>
            </a:avLst>
          </a:prstGeom>
          <a:noFill/>
          <a:ln w="25400">
            <a:solidFill>
              <a:srgbClr val="FF0000"/>
            </a:solidFill>
            <a:rou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24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公共部分</a:t>
            </a:r>
            <a:endParaRPr lang="zh-CN" altLang="en-US" sz="24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grpSp>
        <p:nvGrpSpPr>
          <p:cNvPr id="104" name="组合 103"/>
          <p:cNvGrpSpPr/>
          <p:nvPr/>
        </p:nvGrpSpPr>
        <p:grpSpPr>
          <a:xfrm>
            <a:off x="7778945" y="5020973"/>
            <a:ext cx="3755830" cy="1210917"/>
            <a:chOff x="8123771" y="3472099"/>
            <a:chExt cx="3083413" cy="1211036"/>
          </a:xfrm>
        </p:grpSpPr>
        <p:grpSp>
          <p:nvGrpSpPr>
            <p:cNvPr id="105" name="组合 29"/>
            <p:cNvGrpSpPr/>
            <p:nvPr/>
          </p:nvGrpSpPr>
          <p:grpSpPr>
            <a:xfrm>
              <a:off x="8123771" y="4019495"/>
              <a:ext cx="3083413" cy="663640"/>
              <a:chOff x="8545142" y="1086703"/>
              <a:chExt cx="1971225" cy="663640"/>
            </a:xfrm>
          </p:grpSpPr>
          <p:sp>
            <p:nvSpPr>
              <p:cNvPr id="107" name="圆角矩形 20"/>
              <p:cNvSpPr/>
              <p:nvPr>
                <p:custDataLst>
                  <p:tags r:id="rId11"/>
                </p:custDataLst>
              </p:nvPr>
            </p:nvSpPr>
            <p:spPr>
              <a:xfrm>
                <a:off x="8545142" y="1086703"/>
                <a:ext cx="1692148" cy="663640"/>
              </a:xfrm>
              <a:prstGeom prst="roundRect">
                <a:avLst>
                  <a:gd name="adj" fmla="val 16667"/>
                </a:avLst>
              </a:prstGeom>
              <a:solidFill>
                <a:schemeClr val="accent5">
                  <a:lumMod val="40000"/>
                  <a:lumOff val="60000"/>
                </a:schemeClr>
              </a:solidFill>
              <a:ln w="25400" cap="flat" cmpd="sng">
                <a:solidFill>
                  <a:srgbClr val="00B05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lIns="45720" rIns="45720">
                <a:spAutoFit/>
              </a:bodyPr>
              <a:lstStyle/>
              <a:p>
                <a:pPr eaLnBrk="1"/>
                <a:endParaRPr lang="zh-CN" altLang="en-US">
                  <a:solidFill>
                    <a:srgbClr val="000000"/>
                  </a:solidFill>
                  <a:latin typeface="Segoe UI" panose="020B0502040204020203" pitchFamily="34" charset="0"/>
                  <a:ea typeface="MS PGothic" panose="020B0600070205080204" pitchFamily="34" charset="-128"/>
                  <a:sym typeface="Segoe UI" panose="020B0502040204020203" pitchFamily="34" charset="0"/>
                </a:endParaRPr>
              </a:p>
            </p:txBody>
          </p:sp>
          <p:sp>
            <p:nvSpPr>
              <p:cNvPr id="108" name="矩形 28"/>
              <p:cNvSpPr/>
              <p:nvPr>
                <p:custDataLst>
                  <p:tags r:id="rId12"/>
                </p:custDataLst>
              </p:nvPr>
            </p:nvSpPr>
            <p:spPr>
              <a:xfrm>
                <a:off x="8581136" y="1184201"/>
                <a:ext cx="1935231" cy="5220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charset="0"/>
                    <a:ea typeface="黑体" panose="02010609060101010101" charset="-122"/>
                  </a:rPr>
                  <a:t>大小、小大中间找</a:t>
                </a:r>
                <a:endParaRPr lang="zh-CN" altLang="en-US" sz="2800" b="1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charset="-122"/>
                </a:endParaRPr>
              </a:p>
            </p:txBody>
          </p:sp>
        </p:grpSp>
        <p:sp>
          <p:nvSpPr>
            <p:cNvPr id="106" name="右箭头 105"/>
            <p:cNvSpPr/>
            <p:nvPr>
              <p:custDataLst>
                <p:tags r:id="rId13"/>
              </p:custDataLst>
            </p:nvPr>
          </p:nvSpPr>
          <p:spPr bwMode="auto">
            <a:xfrm rot="5400000">
              <a:off x="10012237" y="3618444"/>
              <a:ext cx="525196" cy="232506"/>
            </a:xfrm>
            <a:prstGeom prst="rightArrow">
              <a:avLst/>
            </a:prstGeom>
            <a:solidFill>
              <a:srgbClr val="FFFFFF"/>
            </a:solidFill>
            <a:ln w="254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>
              <a:no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anose="020B0600070205080204" pitchFamily="34" charset="-128"/>
                <a:cs typeface="+mn-cs"/>
                <a:sym typeface="Segoe UI" panose="020B0502040204020203" pitchFamily="34" charset="0"/>
              </a:endParaRPr>
            </a:p>
          </p:txBody>
        </p:sp>
      </p:grpSp>
      <p:sp>
        <p:nvSpPr>
          <p:cNvPr id="40" name="文本框 39"/>
          <p:cNvSpPr txBox="1"/>
          <p:nvPr/>
        </p:nvSpPr>
        <p:spPr>
          <a:xfrm>
            <a:off x="5812155" y="786765"/>
            <a:ext cx="71564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latin typeface="Times New Roman" panose="02020603050405020304" charset="0"/>
                <a:sym typeface="+mn-ea"/>
              </a:rPr>
              <a:t>①</a:t>
            </a:r>
            <a:endParaRPr lang="zh-CN" altLang="en-US" sz="2800" b="1">
              <a:latin typeface="Times New Roman" panose="02020603050405020304" charset="0"/>
              <a:sym typeface="+mn-ea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5821045" y="1524000"/>
            <a:ext cx="71564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latin typeface="Times New Roman" panose="02020603050405020304" charset="0"/>
                <a:sym typeface="+mn-ea"/>
              </a:rPr>
              <a:t>②</a:t>
            </a:r>
            <a:endParaRPr lang="zh-CN" altLang="en-US" sz="2800" b="1">
              <a:latin typeface="Times New Roman" panose="02020603050405020304" charset="0"/>
              <a:sym typeface="+mn-ea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4874260" y="4928870"/>
            <a:ext cx="96520" cy="83185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>
            <a:off x="7670165" y="4928870"/>
            <a:ext cx="96520" cy="83185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1" name="对象 10"/>
          <p:cNvGraphicFramePr>
            <a:graphicFrameLocks noChangeAspect="1"/>
          </p:cNvGraphicFramePr>
          <p:nvPr/>
        </p:nvGraphicFramePr>
        <p:xfrm>
          <a:off x="4836160" y="5021580"/>
          <a:ext cx="179070" cy="5861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" r:id="rId14" imgW="254000" imgH="800100" progId="Equation.DSMT4">
                  <p:embed/>
                </p:oleObj>
              </mc:Choice>
              <mc:Fallback>
                <p:oleObj name="" r:id="rId14" imgW="254000" imgH="8001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836160" y="5021580"/>
                        <a:ext cx="179070" cy="5861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87" grpId="0" animBg="1"/>
      <p:bldP spid="63" grpId="0" animBg="1"/>
      <p:bldP spid="7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图片 73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l="7958" t="17031" b="28438"/>
          <a:stretch>
            <a:fillRect/>
          </a:stretch>
        </p:blipFill>
        <p:spPr>
          <a:xfrm flipH="1">
            <a:off x="4222115" y="4215765"/>
            <a:ext cx="1724025" cy="664845"/>
          </a:xfrm>
          <a:prstGeom prst="rect">
            <a:avLst/>
          </a:prstGeom>
        </p:spPr>
      </p:pic>
      <p:sp>
        <p:nvSpPr>
          <p:cNvPr id="51219" name="Rectangle 2"/>
          <p:cNvSpPr/>
          <p:nvPr/>
        </p:nvSpPr>
        <p:spPr>
          <a:xfrm>
            <a:off x="595471" y="2130488"/>
            <a:ext cx="7884795" cy="1417004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l" eaLnBrk="1" hangingPunct="1">
              <a:lnSpc>
                <a:spcPct val="150000"/>
              </a:lnSpc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解：解不等式①，得</a:t>
            </a:r>
            <a:r>
              <a:rPr lang="en-US" altLang="zh-CN" sz="2800" b="1" i="1" noProof="0">
                <a:solidFill>
                  <a:srgbClr val="FF000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x</a:t>
            </a:r>
            <a:r>
              <a:rPr lang="en-US" altLang="zh-CN" sz="2800" b="1" noProof="0">
                <a:solidFill>
                  <a:srgbClr val="FF000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&gt;2</a:t>
            </a:r>
            <a:r>
              <a:rPr lang="en-US" altLang="zh-CN" sz="2800" b="1" noProof="0">
                <a:solidFill>
                  <a:srgbClr val="FF0000"/>
                </a:solidFill>
                <a:latin typeface="+mj-lt"/>
                <a:ea typeface="+mn-ea"/>
                <a:sym typeface="+mn-ea"/>
              </a:rPr>
              <a:t>  </a:t>
            </a:r>
            <a:r>
              <a:rPr lang="en-US" altLang="zh-CN" sz="2800" b="1" noProof="0">
                <a:solidFill>
                  <a:srgbClr val="FF3C00"/>
                </a:solidFill>
                <a:latin typeface="+mj-lt"/>
                <a:ea typeface="+mn-ea"/>
                <a:sym typeface="+mn-ea"/>
              </a:rPr>
              <a:t>     </a:t>
            </a:r>
            <a:endParaRPr lang="en-US" altLang="zh-CN" sz="2800" b="1" noProof="0" smtClean="0">
              <a:solidFill>
                <a:srgbClr val="FF3C00"/>
              </a:solidFill>
              <a:latin typeface="+mj-lt"/>
              <a:ea typeface="+mn-ea"/>
              <a:sym typeface="+mn-ea"/>
            </a:endParaRPr>
          </a:p>
          <a:p>
            <a:pPr algn="l" eaLnBrk="1" hangingPunct="1">
              <a:lnSpc>
                <a:spcPct val="150000"/>
              </a:lnSpc>
            </a:pPr>
            <a:r>
              <a:rPr lang="en-US" altLang="zh-CN" sz="2800" b="1">
                <a:solidFill>
                  <a:srgbClr val="FF3C00"/>
                </a:solidFill>
                <a:latin typeface="+mj-lt"/>
                <a:ea typeface="+mn-ea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800" b="1" smtClean="0">
                <a:solidFill>
                  <a:srgbClr val="FF3C00"/>
                </a:solidFill>
                <a:latin typeface="+mj-lt"/>
                <a:ea typeface="+mn-ea"/>
                <a:cs typeface="Times New Roman" panose="02020603050405020304" charset="0"/>
                <a:sym typeface="+mn-ea"/>
              </a:rPr>
              <a:t>      </a:t>
            </a:r>
            <a:r>
              <a:rPr lang="zh-CN" altLang="en-US" sz="2800" b="1" smtClean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解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不等式②，得</a:t>
            </a:r>
            <a:r>
              <a:rPr lang="en-US" altLang="zh-CN" sz="2800" b="1" i="1" noProof="0">
                <a:solidFill>
                  <a:srgbClr val="FF000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x&gt;</a:t>
            </a:r>
            <a:r>
              <a:rPr lang="en-US" altLang="zh-CN" sz="2800" b="1" noProof="0">
                <a:solidFill>
                  <a:srgbClr val="FF000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3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     </a:t>
            </a:r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sp>
        <p:nvSpPr>
          <p:cNvPr id="29" name="Rectangle 4"/>
          <p:cNvSpPr/>
          <p:nvPr/>
        </p:nvSpPr>
        <p:spPr>
          <a:xfrm>
            <a:off x="287973" y="3534728"/>
            <a:ext cx="8174037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 eaLnBrk="1" hangingPunct="1"/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</a:rPr>
              <a:t>在同一条数轴上表示不等式①②的解集，如图：</a:t>
            </a:r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黑体" panose="02010609060101010101" charset="-122"/>
            </a:endParaRPr>
          </a:p>
        </p:txBody>
      </p:sp>
      <p:sp>
        <p:nvSpPr>
          <p:cNvPr id="51223" name="Rectangle 5"/>
          <p:cNvSpPr/>
          <p:nvPr/>
        </p:nvSpPr>
        <p:spPr>
          <a:xfrm>
            <a:off x="1363345" y="5393055"/>
            <a:ext cx="5791200" cy="685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l" eaLnBrk="1" hangingPunct="1"/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因此，原不等式组的解集为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x&gt;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3.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        </a:t>
            </a:r>
            <a:endParaRPr lang="en-US" altLang="zh-CN" sz="2800" b="1">
              <a:solidFill>
                <a:srgbClr val="FF0000"/>
              </a:solidFill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grpSp>
        <p:nvGrpSpPr>
          <p:cNvPr id="90" name="组合 89"/>
          <p:cNvGrpSpPr/>
          <p:nvPr/>
        </p:nvGrpSpPr>
        <p:grpSpPr>
          <a:xfrm>
            <a:off x="7456136" y="4829498"/>
            <a:ext cx="2336801" cy="1651947"/>
            <a:chOff x="8664521" y="55376"/>
            <a:chExt cx="1919280" cy="1652109"/>
          </a:xfrm>
        </p:grpSpPr>
        <p:grpSp>
          <p:nvGrpSpPr>
            <p:cNvPr id="91" name="组合 42"/>
            <p:cNvGrpSpPr/>
            <p:nvPr/>
          </p:nvGrpSpPr>
          <p:grpSpPr>
            <a:xfrm>
              <a:off x="8664521" y="1028604"/>
              <a:ext cx="1919280" cy="678881"/>
              <a:chOff x="8931406" y="991199"/>
              <a:chExt cx="1102061" cy="678881"/>
            </a:xfrm>
          </p:grpSpPr>
          <p:sp>
            <p:nvSpPr>
              <p:cNvPr id="93" name="圆角矩形 43"/>
              <p:cNvSpPr/>
              <p:nvPr>
                <p:custDataLst>
                  <p:tags r:id="rId2"/>
                </p:custDataLst>
              </p:nvPr>
            </p:nvSpPr>
            <p:spPr>
              <a:xfrm>
                <a:off x="8931406" y="991199"/>
                <a:ext cx="1102061" cy="678881"/>
              </a:xfrm>
              <a:prstGeom prst="roundRect">
                <a:avLst>
                  <a:gd name="adj" fmla="val 16667"/>
                </a:avLst>
              </a:prstGeom>
              <a:solidFill>
                <a:schemeClr val="accent5">
                  <a:lumMod val="40000"/>
                  <a:lumOff val="60000"/>
                </a:schemeClr>
              </a:solidFill>
              <a:ln w="25400" cap="flat" cmpd="sng">
                <a:solidFill>
                  <a:srgbClr val="00B05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square" lIns="45720" rIns="45720">
                <a:noAutofit/>
              </a:bodyPr>
              <a:lstStyle/>
              <a:p>
                <a:pPr eaLnBrk="1"/>
                <a:endParaRPr lang="zh-CN" altLang="en-US">
                  <a:solidFill>
                    <a:srgbClr val="000000"/>
                  </a:solidFill>
                  <a:latin typeface="Segoe UI" panose="020B0502040204020203" pitchFamily="34" charset="0"/>
                  <a:ea typeface="MS PGothic" panose="020B0600070205080204" pitchFamily="34" charset="-128"/>
                  <a:sym typeface="Segoe UI" panose="020B0502040204020203" pitchFamily="34" charset="0"/>
                </a:endParaRPr>
              </a:p>
            </p:txBody>
          </p:sp>
          <p:sp>
            <p:nvSpPr>
              <p:cNvPr id="94" name="矩形 44"/>
              <p:cNvSpPr/>
              <p:nvPr>
                <p:custDataLst>
                  <p:tags r:id="rId3"/>
                </p:custDataLst>
              </p:nvPr>
            </p:nvSpPr>
            <p:spPr>
              <a:xfrm>
                <a:off x="9026145" y="1062114"/>
                <a:ext cx="922024" cy="5220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charset="0"/>
                    <a:ea typeface="黑体" panose="02010609060101010101" charset="-122"/>
                  </a:rPr>
                  <a:t>同大取大</a:t>
                </a:r>
                <a:endParaRPr lang="zh-CN" altLang="en-US" sz="2800" b="1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charset="-122"/>
                </a:endParaRPr>
              </a:p>
            </p:txBody>
          </p:sp>
        </p:grpSp>
        <p:sp>
          <p:nvSpPr>
            <p:cNvPr id="92" name="右箭头 91"/>
            <p:cNvSpPr/>
            <p:nvPr>
              <p:custDataLst>
                <p:tags r:id="rId4"/>
              </p:custDataLst>
            </p:nvPr>
          </p:nvSpPr>
          <p:spPr bwMode="auto">
            <a:xfrm rot="5400000">
              <a:off x="9154909" y="415388"/>
              <a:ext cx="926556" cy="206531"/>
            </a:xfrm>
            <a:prstGeom prst="rightArrow">
              <a:avLst/>
            </a:prstGeom>
            <a:solidFill>
              <a:srgbClr val="FFFFFF"/>
            </a:solidFill>
            <a:ln w="254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>
              <a:no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anose="020B0600070205080204" pitchFamily="34" charset="-128"/>
                <a:cs typeface="+mn-cs"/>
                <a:sym typeface="Segoe UI" panose="020B0502040204020203" pitchFamily="34" charset="0"/>
              </a:endParaRPr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1648460" y="4804410"/>
            <a:ext cx="6240780" cy="581660"/>
            <a:chOff x="5130" y="5634"/>
            <a:chExt cx="9828" cy="916"/>
          </a:xfrm>
        </p:grpSpPr>
        <p:sp>
          <p:nvSpPr>
            <p:cNvPr id="51" name="Line 7"/>
            <p:cNvSpPr>
              <a:spLocks noChangeShapeType="1"/>
            </p:cNvSpPr>
            <p:nvPr/>
          </p:nvSpPr>
          <p:spPr bwMode="auto">
            <a:xfrm>
              <a:off x="5130" y="5806"/>
              <a:ext cx="9828" cy="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52" name="Line 8"/>
            <p:cNvSpPr>
              <a:spLocks noChangeShapeType="1"/>
            </p:cNvSpPr>
            <p:nvPr/>
          </p:nvSpPr>
          <p:spPr bwMode="auto">
            <a:xfrm flipH="1">
              <a:off x="8436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53" name="Line 9"/>
            <p:cNvSpPr>
              <a:spLocks noChangeShapeType="1"/>
            </p:cNvSpPr>
            <p:nvPr/>
          </p:nvSpPr>
          <p:spPr bwMode="auto">
            <a:xfrm flipH="1">
              <a:off x="9360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54" name="Line 10"/>
            <p:cNvSpPr>
              <a:spLocks noChangeShapeType="1"/>
            </p:cNvSpPr>
            <p:nvPr/>
          </p:nvSpPr>
          <p:spPr bwMode="auto">
            <a:xfrm flipH="1">
              <a:off x="10284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56" name="Line 11"/>
            <p:cNvSpPr>
              <a:spLocks noChangeShapeType="1"/>
            </p:cNvSpPr>
            <p:nvPr/>
          </p:nvSpPr>
          <p:spPr bwMode="auto">
            <a:xfrm flipH="1">
              <a:off x="11211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57" name="Line 12"/>
            <p:cNvSpPr>
              <a:spLocks noChangeShapeType="1"/>
            </p:cNvSpPr>
            <p:nvPr/>
          </p:nvSpPr>
          <p:spPr bwMode="auto">
            <a:xfrm flipH="1">
              <a:off x="5663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58" name="Line 13"/>
            <p:cNvSpPr>
              <a:spLocks noChangeShapeType="1"/>
            </p:cNvSpPr>
            <p:nvPr/>
          </p:nvSpPr>
          <p:spPr bwMode="auto">
            <a:xfrm flipH="1">
              <a:off x="6587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59" name="Line 14"/>
            <p:cNvSpPr>
              <a:spLocks noChangeShapeType="1"/>
            </p:cNvSpPr>
            <p:nvPr/>
          </p:nvSpPr>
          <p:spPr bwMode="auto">
            <a:xfrm flipH="1">
              <a:off x="7511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60" name="Line 11"/>
            <p:cNvSpPr>
              <a:spLocks noChangeShapeType="1"/>
            </p:cNvSpPr>
            <p:nvPr/>
          </p:nvSpPr>
          <p:spPr bwMode="auto">
            <a:xfrm flipH="1">
              <a:off x="12135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61" name="Line 11"/>
            <p:cNvSpPr>
              <a:spLocks noChangeShapeType="1"/>
            </p:cNvSpPr>
            <p:nvPr/>
          </p:nvSpPr>
          <p:spPr bwMode="auto">
            <a:xfrm flipH="1">
              <a:off x="13050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62" name="Line 11"/>
            <p:cNvSpPr>
              <a:spLocks noChangeShapeType="1"/>
            </p:cNvSpPr>
            <p:nvPr/>
          </p:nvSpPr>
          <p:spPr bwMode="auto">
            <a:xfrm flipH="1">
              <a:off x="14037" y="5641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63" name="Text Box 15"/>
            <p:cNvSpPr txBox="1">
              <a:spLocks noChangeArrowheads="1"/>
            </p:cNvSpPr>
            <p:nvPr/>
          </p:nvSpPr>
          <p:spPr bwMode="auto">
            <a:xfrm>
              <a:off x="8185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2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64" name="Text Box 16"/>
            <p:cNvSpPr txBox="1">
              <a:spLocks noChangeArrowheads="1"/>
            </p:cNvSpPr>
            <p:nvPr/>
          </p:nvSpPr>
          <p:spPr bwMode="auto">
            <a:xfrm>
              <a:off x="9067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3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65" name="Text Box 17"/>
            <p:cNvSpPr txBox="1">
              <a:spLocks noChangeArrowheads="1"/>
            </p:cNvSpPr>
            <p:nvPr/>
          </p:nvSpPr>
          <p:spPr bwMode="auto">
            <a:xfrm>
              <a:off x="9968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4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66" name="Text Box 18"/>
            <p:cNvSpPr txBox="1">
              <a:spLocks noChangeArrowheads="1"/>
            </p:cNvSpPr>
            <p:nvPr/>
          </p:nvSpPr>
          <p:spPr bwMode="auto">
            <a:xfrm>
              <a:off x="10926" y="5826"/>
              <a:ext cx="783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5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67" name="Text Box 19"/>
            <p:cNvSpPr txBox="1">
              <a:spLocks noChangeArrowheads="1"/>
            </p:cNvSpPr>
            <p:nvPr/>
          </p:nvSpPr>
          <p:spPr bwMode="auto">
            <a:xfrm>
              <a:off x="7270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1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68" name="Text Box 20"/>
            <p:cNvSpPr txBox="1">
              <a:spLocks noChangeArrowheads="1"/>
            </p:cNvSpPr>
            <p:nvPr/>
          </p:nvSpPr>
          <p:spPr bwMode="auto">
            <a:xfrm>
              <a:off x="6324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0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69" name="Text Box 21"/>
            <p:cNvSpPr txBox="1">
              <a:spLocks noChangeArrowheads="1"/>
            </p:cNvSpPr>
            <p:nvPr/>
          </p:nvSpPr>
          <p:spPr bwMode="auto">
            <a:xfrm>
              <a:off x="5274" y="5817"/>
              <a:ext cx="68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-1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70" name="Text Box 21"/>
            <p:cNvSpPr txBox="1">
              <a:spLocks noChangeArrowheads="1"/>
            </p:cNvSpPr>
            <p:nvPr/>
          </p:nvSpPr>
          <p:spPr bwMode="auto">
            <a:xfrm>
              <a:off x="11831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6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71" name="Text Box 21"/>
            <p:cNvSpPr txBox="1">
              <a:spLocks noChangeArrowheads="1"/>
            </p:cNvSpPr>
            <p:nvPr/>
          </p:nvSpPr>
          <p:spPr bwMode="auto">
            <a:xfrm>
              <a:off x="12773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7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72" name="Text Box 21"/>
            <p:cNvSpPr txBox="1">
              <a:spLocks noChangeArrowheads="1"/>
            </p:cNvSpPr>
            <p:nvPr/>
          </p:nvSpPr>
          <p:spPr bwMode="auto">
            <a:xfrm>
              <a:off x="13748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8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</p:grpSp>
      <p:pic>
        <p:nvPicPr>
          <p:cNvPr id="73" name="图片 7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l="7958" t="17031" b="28438"/>
          <a:stretch>
            <a:fillRect/>
          </a:stretch>
        </p:blipFill>
        <p:spPr>
          <a:xfrm flipH="1">
            <a:off x="3632835" y="4398010"/>
            <a:ext cx="1724025" cy="516255"/>
          </a:xfrm>
          <a:prstGeom prst="rect">
            <a:avLst/>
          </a:prstGeom>
        </p:spPr>
      </p:pic>
      <p:sp>
        <p:nvSpPr>
          <p:cNvPr id="87" name="矩形 86"/>
          <p:cNvSpPr/>
          <p:nvPr/>
        </p:nvSpPr>
        <p:spPr>
          <a:xfrm>
            <a:off x="4378960" y="4352290"/>
            <a:ext cx="1542415" cy="514985"/>
          </a:xfrm>
          <a:prstGeom prst="rect">
            <a:avLst/>
          </a:prstGeom>
          <a:gradFill>
            <a:gsLst>
              <a:gs pos="2000">
                <a:srgbClr val="CDFBCD"/>
              </a:gs>
              <a:gs pos="67000">
                <a:srgbClr val="72D773"/>
              </a:gs>
              <a:gs pos="98000">
                <a:srgbClr val="72D673"/>
              </a:gs>
              <a:gs pos="35000">
                <a:srgbClr val="A9E4A9"/>
              </a:gs>
            </a:gsLst>
            <a:lin ang="16200000" scaled="0"/>
          </a:gradFill>
          <a:ln w="25400">
            <a:noFill/>
          </a:ln>
        </p:spPr>
        <p:txBody>
          <a:bodyPr wrap="square" lIns="45720" rIns="45720">
            <a:noAutofit/>
          </a:bodyPr>
          <a:lstStyle/>
          <a:p>
            <a:pPr eaLnBrk="1"/>
            <a:endParaRPr lang="zh-CN" altLang="en-US">
              <a:solidFill>
                <a:srgbClr val="000000"/>
              </a:solidFill>
              <a:latin typeface="Segoe UI" panose="020B0502040204020203" pitchFamily="34" charset="0"/>
              <a:sym typeface="Segoe UI" panose="020B0502040204020203" pitchFamily="34" charset="0"/>
            </a:endParaRPr>
          </a:p>
        </p:txBody>
      </p:sp>
      <p:sp>
        <p:nvSpPr>
          <p:cNvPr id="75" name="圆角矩形标注 1"/>
          <p:cNvSpPr>
            <a:spLocks noChangeArrowheads="1"/>
          </p:cNvSpPr>
          <p:nvPr/>
        </p:nvSpPr>
        <p:spPr bwMode="auto">
          <a:xfrm>
            <a:off x="7821775" y="4216065"/>
            <a:ext cx="1584325" cy="543261"/>
          </a:xfrm>
          <a:prstGeom prst="wedgeRoundRectCallout">
            <a:avLst>
              <a:gd name="adj1" fmla="val -218805"/>
              <a:gd name="adj2" fmla="val 42083"/>
              <a:gd name="adj3" fmla="val 16667"/>
            </a:avLst>
          </a:prstGeom>
          <a:noFill/>
          <a:ln w="25400">
            <a:solidFill>
              <a:srgbClr val="FF0000"/>
            </a:solidFill>
            <a:rou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24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公共部分</a:t>
            </a:r>
            <a:endParaRPr lang="zh-CN" altLang="en-US" sz="24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grpSp>
        <p:nvGrpSpPr>
          <p:cNvPr id="77" name="组合 76"/>
          <p:cNvGrpSpPr/>
          <p:nvPr/>
        </p:nvGrpSpPr>
        <p:grpSpPr>
          <a:xfrm>
            <a:off x="748665" y="735330"/>
            <a:ext cx="4799330" cy="1447800"/>
            <a:chOff x="1179" y="1158"/>
            <a:chExt cx="7558" cy="2280"/>
          </a:xfrm>
        </p:grpSpPr>
        <p:grpSp>
          <p:nvGrpSpPr>
            <p:cNvPr id="2" name="组合 1"/>
            <p:cNvGrpSpPr/>
            <p:nvPr/>
          </p:nvGrpSpPr>
          <p:grpSpPr>
            <a:xfrm>
              <a:off x="1179" y="1158"/>
              <a:ext cx="7559" cy="2280"/>
              <a:chOff x="3367" y="1308"/>
              <a:chExt cx="7559" cy="2280"/>
            </a:xfrm>
          </p:grpSpPr>
          <p:sp>
            <p:nvSpPr>
              <p:cNvPr id="5" name="Rectangle 15"/>
              <p:cNvSpPr/>
              <p:nvPr/>
            </p:nvSpPr>
            <p:spPr>
              <a:xfrm>
                <a:off x="3367" y="1308"/>
                <a:ext cx="7559" cy="228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ctr" anchorCtr="0"/>
              <a:lstStyle/>
              <a:p>
                <a:pPr eaLnBrk="1" hangingPunct="1"/>
                <a:r>
                  <a:rPr lang="en-US" altLang="zh-CN" sz="2800" b="1">
                    <a:solidFill>
                      <a:schemeClr val="tx1"/>
                    </a:solidFill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(2)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endParaRPr>
              </a:p>
            </p:txBody>
          </p:sp>
          <p:sp>
            <p:nvSpPr>
              <p:cNvPr id="7" name="TextBox 12"/>
              <p:cNvSpPr txBox="1"/>
              <p:nvPr/>
            </p:nvSpPr>
            <p:spPr bwMode="auto">
              <a:xfrm>
                <a:off x="5010" y="1428"/>
                <a:ext cx="4617" cy="102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R="0" defTabSz="914400">
                  <a:lnSpc>
                    <a:spcPct val="130000"/>
                  </a:lnSpc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1" kern="1200" cap="none" spc="0" normalizeH="0" baseline="0" noProof="0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2</a:t>
                </a:r>
                <a:r>
                  <a:rPr kumimoji="0" lang="en-US" altLang="zh-CN" sz="2800" b="1" i="1" kern="1200" cap="none" spc="0" normalizeH="0" baseline="0" noProof="0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x</a:t>
                </a:r>
                <a:r>
                  <a:rPr kumimoji="0" lang="en-US" altLang="zh-CN" sz="2800" b="1" kern="1200" cap="none" spc="0" normalizeH="0" baseline="0" noProof="0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-1&gt;</a:t>
                </a:r>
                <a:r>
                  <a:rPr kumimoji="0" lang="en-US" altLang="zh-CN" sz="2800" b="1" i="1" kern="1200" cap="none" spc="0" normalizeH="0" baseline="0" noProof="0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x</a:t>
                </a:r>
                <a:r>
                  <a:rPr kumimoji="0" lang="en-US" altLang="zh-CN" sz="2800" b="1" kern="1200" cap="none" spc="0" normalizeH="0" baseline="0" noProof="0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+1	①</a:t>
                </a:r>
                <a:endParaRPr kumimoji="0" lang="en-US" altLang="zh-CN" sz="2800" b="1" kern="1200" cap="none" spc="0" normalizeH="0" baseline="0" noProof="0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endParaRPr>
              </a:p>
            </p:txBody>
          </p:sp>
          <p:sp>
            <p:nvSpPr>
              <p:cNvPr id="8" name="矩形 2"/>
              <p:cNvSpPr/>
              <p:nvPr/>
            </p:nvSpPr>
            <p:spPr>
              <a:xfrm>
                <a:off x="5010" y="2413"/>
                <a:ext cx="4010" cy="10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altLang="zh-CN" sz="2800" b="1" i="1">
                    <a:solidFill>
                      <a:srgbClr val="000000"/>
                    </a:solidFill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x</a:t>
                </a:r>
                <a:r>
                  <a:rPr lang="en-US" altLang="zh-CN" sz="2800" b="1">
                    <a:solidFill>
                      <a:srgbClr val="000000"/>
                    </a:solidFill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+8&lt;4</a:t>
                </a:r>
                <a:r>
                  <a:rPr lang="en-US" altLang="zh-CN" sz="2800" b="1" i="1">
                    <a:solidFill>
                      <a:srgbClr val="000000"/>
                    </a:solidFill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x</a:t>
                </a:r>
                <a:r>
                  <a:rPr lang="en-US" altLang="zh-CN" sz="2800" b="1">
                    <a:solidFill>
                      <a:srgbClr val="000000"/>
                    </a:solidFill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-1	</a:t>
                </a:r>
                <a:r>
                  <a:rPr lang="en-US" altLang="zh-CN" sz="2800" b="1">
                    <a:solidFill>
                      <a:srgbClr val="000000"/>
                    </a:solidFill>
                    <a:ea typeface="黑体" panose="02010609060101010101" charset="-122"/>
                    <a:sym typeface="+mn-ea"/>
                  </a:rPr>
                  <a:t>②</a:t>
                </a:r>
                <a:endParaRPr lang="en-US" altLang="zh-CN" sz="2800" b="1">
                  <a:solidFill>
                    <a:srgbClr val="000000"/>
                  </a:solidFill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endParaRPr>
              </a:p>
            </p:txBody>
          </p:sp>
        </p:grpSp>
        <p:sp>
          <p:nvSpPr>
            <p:cNvPr id="76" name="左大括号 75"/>
            <p:cNvSpPr/>
            <p:nvPr/>
          </p:nvSpPr>
          <p:spPr>
            <a:xfrm>
              <a:off x="2568" y="1659"/>
              <a:ext cx="226" cy="1363"/>
            </a:xfrm>
            <a:prstGeom prst="leftBrace">
              <a:avLst>
                <a:gd name="adj1" fmla="val 41592"/>
                <a:gd name="adj2" fmla="val 50000"/>
              </a:avLst>
            </a:prstGeom>
            <a:ln w="28575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</p:grpSp>
      <p:sp>
        <p:nvSpPr>
          <p:cNvPr id="10" name="椭圆 9"/>
          <p:cNvSpPr/>
          <p:nvPr/>
        </p:nvSpPr>
        <p:spPr>
          <a:xfrm>
            <a:off x="3698875" y="4867275"/>
            <a:ext cx="96520" cy="83185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>
            <a:off x="4290695" y="4855210"/>
            <a:ext cx="96520" cy="83185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5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9" grpId="0"/>
      <p:bldP spid="29" grpId="0"/>
      <p:bldP spid="87" grpId="0" animBg="1"/>
      <p:bldP spid="51223" grpId="0"/>
      <p:bldP spid="75" grpId="0" animBg="1"/>
      <p:bldP spid="10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9" name="Rectangle 2"/>
          <p:cNvSpPr/>
          <p:nvPr/>
        </p:nvSpPr>
        <p:spPr>
          <a:xfrm>
            <a:off x="599439" y="2160313"/>
            <a:ext cx="8185785" cy="1336393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l" eaLnBrk="1" hangingPunct="1">
              <a:lnSpc>
                <a:spcPct val="150000"/>
              </a:lnSpc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解：解不等式①，得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sym typeface="+mn-ea"/>
              </a:rPr>
              <a:t>x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sym typeface="+mn-ea"/>
              </a:rPr>
              <a:t>&lt;4</a:t>
            </a:r>
            <a:r>
              <a:rPr lang="en-US" altLang="zh-CN" sz="2800" b="1" noProof="0">
                <a:solidFill>
                  <a:srgbClr val="FF0000"/>
                </a:solidFill>
                <a:latin typeface="+mj-lt"/>
                <a:ea typeface="+mn-ea"/>
                <a:sym typeface="+mn-ea"/>
              </a:rPr>
              <a:t>  </a:t>
            </a:r>
            <a:r>
              <a:rPr lang="en-US" altLang="zh-CN" sz="2800" b="1" noProof="0">
                <a:solidFill>
                  <a:srgbClr val="FF3C00"/>
                </a:solidFill>
                <a:latin typeface="+mj-lt"/>
                <a:ea typeface="+mn-ea"/>
                <a:sym typeface="+mn-ea"/>
              </a:rPr>
              <a:t>     </a:t>
            </a:r>
            <a:endParaRPr lang="en-US" altLang="zh-CN" sz="2800" b="1" noProof="0" smtClean="0">
              <a:solidFill>
                <a:srgbClr val="FF3C00"/>
              </a:solidFill>
              <a:latin typeface="+mj-lt"/>
              <a:ea typeface="+mn-ea"/>
              <a:sym typeface="+mn-ea"/>
            </a:endParaRPr>
          </a:p>
          <a:p>
            <a:pPr algn="l" eaLnBrk="1" hangingPunct="1">
              <a:lnSpc>
                <a:spcPct val="150000"/>
              </a:lnSpc>
            </a:pPr>
            <a:r>
              <a:rPr lang="en-US" altLang="zh-CN" sz="2800" b="1">
                <a:solidFill>
                  <a:srgbClr val="FF3C00"/>
                </a:solidFill>
                <a:latin typeface="+mj-lt"/>
                <a:ea typeface="+mn-ea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800" b="1" smtClean="0">
                <a:solidFill>
                  <a:srgbClr val="FF3C00"/>
                </a:solidFill>
                <a:latin typeface="+mj-lt"/>
                <a:ea typeface="+mn-ea"/>
                <a:cs typeface="Times New Roman" panose="02020603050405020304" charset="0"/>
                <a:sym typeface="+mn-ea"/>
              </a:rPr>
              <a:t>      </a:t>
            </a:r>
            <a:r>
              <a:rPr lang="zh-CN" altLang="en-US" sz="2800" b="1" smtClean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解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不等式②，得</a:t>
            </a:r>
            <a:r>
              <a:rPr lang="en-US" altLang="zh-CN" sz="2800" b="1" i="1" noProof="0">
                <a:solidFill>
                  <a:srgbClr val="FF000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x&lt;</a:t>
            </a:r>
            <a:r>
              <a:rPr lang="en-US" altLang="zh-CN" sz="2800" b="1" noProof="0">
                <a:solidFill>
                  <a:srgbClr val="FF000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       </a:t>
            </a:r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grpSp>
        <p:nvGrpSpPr>
          <p:cNvPr id="52" name="组合 51"/>
          <p:cNvGrpSpPr/>
          <p:nvPr/>
        </p:nvGrpSpPr>
        <p:grpSpPr>
          <a:xfrm>
            <a:off x="742950" y="742950"/>
            <a:ext cx="3778250" cy="1447800"/>
            <a:chOff x="1170" y="1170"/>
            <a:chExt cx="5950" cy="2280"/>
          </a:xfrm>
        </p:grpSpPr>
        <p:grpSp>
          <p:nvGrpSpPr>
            <p:cNvPr id="46" name="组合 45"/>
            <p:cNvGrpSpPr/>
            <p:nvPr/>
          </p:nvGrpSpPr>
          <p:grpSpPr>
            <a:xfrm>
              <a:off x="2574" y="1248"/>
              <a:ext cx="4547" cy="1949"/>
              <a:chOff x="2742" y="1122"/>
              <a:chExt cx="4547" cy="1949"/>
            </a:xfrm>
          </p:grpSpPr>
          <p:grpSp>
            <p:nvGrpSpPr>
              <p:cNvPr id="6" name="组合 5"/>
              <p:cNvGrpSpPr/>
              <p:nvPr/>
            </p:nvGrpSpPr>
            <p:grpSpPr>
              <a:xfrm>
                <a:off x="2984" y="1122"/>
                <a:ext cx="4305" cy="1949"/>
                <a:chOff x="4931" y="1122"/>
                <a:chExt cx="4305" cy="1949"/>
              </a:xfrm>
            </p:grpSpPr>
            <p:sp>
              <p:nvSpPr>
                <p:cNvPr id="4" name="TextBox 8"/>
                <p:cNvSpPr txBox="1"/>
                <p:nvPr/>
              </p:nvSpPr>
              <p:spPr bwMode="auto">
                <a:xfrm>
                  <a:off x="5001" y="1122"/>
                  <a:ext cx="4235" cy="1025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marR="0" defTabSz="914400">
                    <a:lnSpc>
                      <a:spcPct val="130000"/>
                    </a:lnSpc>
                    <a:buClrTx/>
                    <a:buSzTx/>
                    <a:buFontTx/>
                    <a:buNone/>
                    <a:defRPr/>
                  </a:pPr>
                  <a:r>
                    <a:rPr kumimoji="0" lang="en-US" altLang="zh-CN" sz="2800" b="1" i="1" kern="1200" cap="none" spc="0" normalizeH="0" baseline="0" noProof="0">
                      <a:latin typeface="Times New Roman" panose="02020603050405020304" charset="0"/>
                      <a:ea typeface="黑体" panose="02010609060101010101" charset="-122"/>
                      <a:cs typeface="Times New Roman" panose="02020603050405020304" charset="0"/>
                    </a:rPr>
                    <a:t>x</a:t>
                  </a:r>
                  <a:r>
                    <a:rPr kumimoji="0" lang="en-US" altLang="zh-CN" sz="2800" b="1" kern="1200" cap="none" spc="0" normalizeH="0" baseline="0" noProof="0">
                      <a:latin typeface="Times New Roman" panose="02020603050405020304" charset="0"/>
                      <a:ea typeface="黑体" panose="02010609060101010101" charset="-122"/>
                      <a:cs typeface="Times New Roman" panose="02020603050405020304" charset="0"/>
                    </a:rPr>
                    <a:t>-1&lt;3	          ①</a:t>
                  </a:r>
                  <a:endParaRPr kumimoji="0" lang="en-US" altLang="zh-CN" sz="2800" b="1" kern="1200" cap="none" spc="0" normalizeH="0" baseline="0" noProof="0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endParaRPr>
                </a:p>
              </p:txBody>
            </p:sp>
            <p:sp>
              <p:nvSpPr>
                <p:cNvPr id="5" name="矩形 2"/>
                <p:cNvSpPr/>
                <p:nvPr/>
              </p:nvSpPr>
              <p:spPr>
                <a:xfrm>
                  <a:off x="4931" y="2046"/>
                  <a:ext cx="3731" cy="1025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>
                    <a:lnSpc>
                      <a:spcPct val="130000"/>
                    </a:lnSpc>
                  </a:pPr>
                  <a:r>
                    <a:rPr lang="en-US" altLang="zh-CN" sz="2800" b="1" i="1">
                      <a:solidFill>
                        <a:srgbClr val="000000"/>
                      </a:solidFill>
                      <a:latin typeface="Times New Roman" panose="02020603050405020304" charset="0"/>
                      <a:ea typeface="黑体" panose="02010609060101010101" charset="-122"/>
                    </a:rPr>
                    <a:t>x</a:t>
                  </a:r>
                  <a:r>
                    <a:rPr lang="en-US" altLang="zh-CN" sz="2800" b="1">
                      <a:solidFill>
                        <a:srgbClr val="000000"/>
                      </a:solidFill>
                      <a:latin typeface="Times New Roman" panose="02020603050405020304" charset="0"/>
                      <a:ea typeface="黑体" panose="02010609060101010101" charset="-122"/>
                    </a:rPr>
                    <a:t>+1&lt;3</a:t>
                  </a:r>
                  <a:r>
                    <a:rPr lang="en-US" altLang="zh-CN" sz="2800" b="1">
                      <a:solidFill>
                        <a:srgbClr val="000000"/>
                      </a:solidFill>
                      <a:latin typeface="Arial" panose="020B0604020202020204" pitchFamily="34" charset="0"/>
                      <a:ea typeface="黑体" panose="02010609060101010101" charset="-122"/>
                    </a:rPr>
                    <a:t>	②</a:t>
                  </a:r>
                  <a:endParaRPr lang="en-US" altLang="zh-CN" sz="2800" b="1">
                    <a:solidFill>
                      <a:srgbClr val="000000"/>
                    </a:solidFill>
                    <a:latin typeface="Arial" panose="020B0604020202020204" pitchFamily="34" charset="0"/>
                    <a:ea typeface="黑体" panose="02010609060101010101" charset="-122"/>
                  </a:endParaRPr>
                </a:p>
              </p:txBody>
            </p:sp>
          </p:grpSp>
          <p:sp>
            <p:nvSpPr>
              <p:cNvPr id="76" name="左大括号 75"/>
              <p:cNvSpPr/>
              <p:nvPr/>
            </p:nvSpPr>
            <p:spPr>
              <a:xfrm>
                <a:off x="2742" y="1554"/>
                <a:ext cx="226" cy="1363"/>
              </a:xfrm>
              <a:prstGeom prst="leftBrace">
                <a:avLst>
                  <a:gd name="adj1" fmla="val 41592"/>
                  <a:gd name="adj2" fmla="val 50000"/>
                </a:avLst>
              </a:prstGeom>
              <a:ln w="28575">
                <a:solidFill>
                  <a:schemeClr val="tx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charset="0"/>
                  <a:ea typeface="+mn-ea"/>
                  <a:cs typeface="Times New Roman" panose="02020603050405020304" charset="0"/>
                </a:endParaRPr>
              </a:p>
            </p:txBody>
          </p:sp>
        </p:grpSp>
        <p:sp>
          <p:nvSpPr>
            <p:cNvPr id="3" name="Rectangle 15"/>
            <p:cNvSpPr/>
            <p:nvPr/>
          </p:nvSpPr>
          <p:spPr>
            <a:xfrm>
              <a:off x="1170" y="1170"/>
              <a:ext cx="1212" cy="228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lstStyle/>
            <a:p>
              <a:pPr eaLnBrk="1" hangingPunct="1"/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(3)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</p:grpSp>
      <p:pic>
        <p:nvPicPr>
          <p:cNvPr id="73" name="图片 7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l="7958" t="17031" b="28438"/>
          <a:stretch>
            <a:fillRect/>
          </a:stretch>
        </p:blipFill>
        <p:spPr>
          <a:xfrm>
            <a:off x="2905125" y="4648835"/>
            <a:ext cx="1924685" cy="516255"/>
          </a:xfrm>
          <a:prstGeom prst="rect">
            <a:avLst/>
          </a:prstGeom>
        </p:spPr>
      </p:pic>
      <p:sp>
        <p:nvSpPr>
          <p:cNvPr id="29" name="Rectangle 4"/>
          <p:cNvSpPr/>
          <p:nvPr/>
        </p:nvSpPr>
        <p:spPr>
          <a:xfrm>
            <a:off x="156528" y="3609023"/>
            <a:ext cx="8174037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 eaLnBrk="1" hangingPunct="1"/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</a:rPr>
              <a:t>在同一条数轴上表示不等式①②的解集，如图：</a:t>
            </a:r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黑体" panose="02010609060101010101" charset="-122"/>
            </a:endParaRPr>
          </a:p>
        </p:txBody>
      </p:sp>
      <p:sp>
        <p:nvSpPr>
          <p:cNvPr id="51223" name="Rectangle 5"/>
          <p:cNvSpPr/>
          <p:nvPr/>
        </p:nvSpPr>
        <p:spPr>
          <a:xfrm>
            <a:off x="1421765" y="5656580"/>
            <a:ext cx="5791200" cy="685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l" eaLnBrk="1" hangingPunct="1"/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因此，原不等式组的解集为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sym typeface="+mn-ea"/>
              </a:rPr>
              <a:t>x&lt;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sym typeface="+mn-ea"/>
              </a:rPr>
              <a:t>2.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        </a:t>
            </a:r>
            <a:endParaRPr lang="en-US" altLang="zh-CN" sz="2800" b="1">
              <a:solidFill>
                <a:srgbClr val="FF0000"/>
              </a:solidFill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grpSp>
        <p:nvGrpSpPr>
          <p:cNvPr id="99" name="组合 98"/>
          <p:cNvGrpSpPr/>
          <p:nvPr/>
        </p:nvGrpSpPr>
        <p:grpSpPr>
          <a:xfrm>
            <a:off x="6787791" y="4971959"/>
            <a:ext cx="2140586" cy="1557755"/>
            <a:chOff x="8204521" y="2075408"/>
            <a:chExt cx="1748415" cy="1557908"/>
          </a:xfrm>
        </p:grpSpPr>
        <p:grpSp>
          <p:nvGrpSpPr>
            <p:cNvPr id="100" name="组合 39"/>
            <p:cNvGrpSpPr/>
            <p:nvPr/>
          </p:nvGrpSpPr>
          <p:grpSpPr>
            <a:xfrm>
              <a:off x="8204521" y="3004604"/>
              <a:ext cx="1748415" cy="628712"/>
              <a:chOff x="8670056" y="1345572"/>
              <a:chExt cx="1002403" cy="628712"/>
            </a:xfrm>
          </p:grpSpPr>
          <p:sp>
            <p:nvSpPr>
              <p:cNvPr id="102" name="圆角矩形 40"/>
              <p:cNvSpPr/>
              <p:nvPr>
                <p:custDataLst>
                  <p:tags r:id="rId2"/>
                </p:custDataLst>
              </p:nvPr>
            </p:nvSpPr>
            <p:spPr>
              <a:xfrm>
                <a:off x="8670056" y="1345572"/>
                <a:ext cx="1002403" cy="628712"/>
              </a:xfrm>
              <a:prstGeom prst="roundRect">
                <a:avLst>
                  <a:gd name="adj" fmla="val 16667"/>
                </a:avLst>
              </a:prstGeom>
              <a:solidFill>
                <a:schemeClr val="accent5">
                  <a:lumMod val="40000"/>
                  <a:lumOff val="60000"/>
                </a:schemeClr>
              </a:solidFill>
              <a:ln w="25400" cap="flat" cmpd="sng">
                <a:solidFill>
                  <a:srgbClr val="00B05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square" lIns="45720" rIns="45720">
                <a:noAutofit/>
              </a:bodyPr>
              <a:lstStyle/>
              <a:p>
                <a:pPr eaLnBrk="1"/>
                <a:endParaRPr lang="zh-CN" altLang="en-US">
                  <a:solidFill>
                    <a:srgbClr val="000000"/>
                  </a:solidFill>
                  <a:latin typeface="Segoe UI" panose="020B0502040204020203" pitchFamily="34" charset="0"/>
                  <a:ea typeface="MS PGothic" panose="020B0600070205080204" pitchFamily="34" charset="-128"/>
                  <a:sym typeface="Segoe UI" panose="020B0502040204020203" pitchFamily="34" charset="0"/>
                </a:endParaRPr>
              </a:p>
            </p:txBody>
          </p:sp>
          <p:sp>
            <p:nvSpPr>
              <p:cNvPr id="103" name="矩形 41"/>
              <p:cNvSpPr/>
              <p:nvPr>
                <p:custDataLst>
                  <p:tags r:id="rId3"/>
                </p:custDataLst>
              </p:nvPr>
            </p:nvSpPr>
            <p:spPr>
              <a:xfrm>
                <a:off x="8721793" y="1398396"/>
                <a:ext cx="920617" cy="5220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charset="0"/>
                    <a:ea typeface="黑体" panose="02010609060101010101" charset="-122"/>
                  </a:rPr>
                  <a:t>同小取小</a:t>
                </a:r>
                <a:endParaRPr lang="zh-CN" altLang="en-US" sz="2800" b="1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charset="-122"/>
                </a:endParaRPr>
              </a:p>
            </p:txBody>
          </p:sp>
        </p:grpSp>
        <p:sp>
          <p:nvSpPr>
            <p:cNvPr id="101" name="右箭头 100"/>
            <p:cNvSpPr/>
            <p:nvPr>
              <p:custDataLst>
                <p:tags r:id="rId4"/>
              </p:custDataLst>
            </p:nvPr>
          </p:nvSpPr>
          <p:spPr bwMode="auto">
            <a:xfrm rot="5400000">
              <a:off x="8207786" y="2419384"/>
              <a:ext cx="884007" cy="196055"/>
            </a:xfrm>
            <a:prstGeom prst="rightArrow">
              <a:avLst/>
            </a:prstGeom>
            <a:solidFill>
              <a:srgbClr val="FFFFFF"/>
            </a:solidFill>
            <a:ln w="254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lIns="45720" rIns="45720">
              <a:no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anose="020B0600070205080204" pitchFamily="34" charset="-128"/>
                <a:cs typeface="+mn-cs"/>
                <a:sym typeface="Segoe UI" panose="020B0502040204020203" pitchFamily="34" charset="0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1417320" y="5043170"/>
            <a:ext cx="6240780" cy="581660"/>
            <a:chOff x="5130" y="5634"/>
            <a:chExt cx="9828" cy="916"/>
          </a:xfrm>
        </p:grpSpPr>
        <p:sp>
          <p:nvSpPr>
            <p:cNvPr id="14" name="Line 7"/>
            <p:cNvSpPr>
              <a:spLocks noChangeShapeType="1"/>
            </p:cNvSpPr>
            <p:nvPr/>
          </p:nvSpPr>
          <p:spPr bwMode="auto">
            <a:xfrm>
              <a:off x="5130" y="5806"/>
              <a:ext cx="9828" cy="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15" name="Line 8"/>
            <p:cNvSpPr>
              <a:spLocks noChangeShapeType="1"/>
            </p:cNvSpPr>
            <p:nvPr/>
          </p:nvSpPr>
          <p:spPr bwMode="auto">
            <a:xfrm flipH="1">
              <a:off x="8436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16" name="Line 9"/>
            <p:cNvSpPr>
              <a:spLocks noChangeShapeType="1"/>
            </p:cNvSpPr>
            <p:nvPr/>
          </p:nvSpPr>
          <p:spPr bwMode="auto">
            <a:xfrm flipH="1">
              <a:off x="9360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 flipH="1">
              <a:off x="10284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18" name="Line 11"/>
            <p:cNvSpPr>
              <a:spLocks noChangeShapeType="1"/>
            </p:cNvSpPr>
            <p:nvPr/>
          </p:nvSpPr>
          <p:spPr bwMode="auto">
            <a:xfrm flipH="1">
              <a:off x="11211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10" name="Line 12"/>
            <p:cNvSpPr>
              <a:spLocks noChangeShapeType="1"/>
            </p:cNvSpPr>
            <p:nvPr/>
          </p:nvSpPr>
          <p:spPr bwMode="auto">
            <a:xfrm flipH="1">
              <a:off x="5663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20" name="Line 13"/>
            <p:cNvSpPr>
              <a:spLocks noChangeShapeType="1"/>
            </p:cNvSpPr>
            <p:nvPr/>
          </p:nvSpPr>
          <p:spPr bwMode="auto">
            <a:xfrm flipH="1">
              <a:off x="6587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11" name="Line 14"/>
            <p:cNvSpPr>
              <a:spLocks noChangeShapeType="1"/>
            </p:cNvSpPr>
            <p:nvPr/>
          </p:nvSpPr>
          <p:spPr bwMode="auto">
            <a:xfrm flipH="1">
              <a:off x="7511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H="1">
              <a:off x="12135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 flipH="1">
              <a:off x="13050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17" name="Line 11"/>
            <p:cNvSpPr>
              <a:spLocks noChangeShapeType="1"/>
            </p:cNvSpPr>
            <p:nvPr/>
          </p:nvSpPr>
          <p:spPr bwMode="auto">
            <a:xfrm flipH="1">
              <a:off x="14037" y="5641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19" name="Text Box 15"/>
            <p:cNvSpPr txBox="1">
              <a:spLocks noChangeArrowheads="1"/>
            </p:cNvSpPr>
            <p:nvPr/>
          </p:nvSpPr>
          <p:spPr bwMode="auto">
            <a:xfrm>
              <a:off x="8185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2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23" name="Text Box 16"/>
            <p:cNvSpPr txBox="1">
              <a:spLocks noChangeArrowheads="1"/>
            </p:cNvSpPr>
            <p:nvPr/>
          </p:nvSpPr>
          <p:spPr bwMode="auto">
            <a:xfrm>
              <a:off x="9067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3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34" name="Text Box 17"/>
            <p:cNvSpPr txBox="1">
              <a:spLocks noChangeArrowheads="1"/>
            </p:cNvSpPr>
            <p:nvPr/>
          </p:nvSpPr>
          <p:spPr bwMode="auto">
            <a:xfrm>
              <a:off x="9968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4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35" name="Text Box 18"/>
            <p:cNvSpPr txBox="1">
              <a:spLocks noChangeArrowheads="1"/>
            </p:cNvSpPr>
            <p:nvPr/>
          </p:nvSpPr>
          <p:spPr bwMode="auto">
            <a:xfrm>
              <a:off x="10926" y="5826"/>
              <a:ext cx="783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5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36" name="Text Box 19"/>
            <p:cNvSpPr txBox="1">
              <a:spLocks noChangeArrowheads="1"/>
            </p:cNvSpPr>
            <p:nvPr/>
          </p:nvSpPr>
          <p:spPr bwMode="auto">
            <a:xfrm>
              <a:off x="7270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1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37" name="Text Box 20"/>
            <p:cNvSpPr txBox="1">
              <a:spLocks noChangeArrowheads="1"/>
            </p:cNvSpPr>
            <p:nvPr/>
          </p:nvSpPr>
          <p:spPr bwMode="auto">
            <a:xfrm>
              <a:off x="6324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0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38" name="Text Box 21"/>
            <p:cNvSpPr txBox="1">
              <a:spLocks noChangeArrowheads="1"/>
            </p:cNvSpPr>
            <p:nvPr/>
          </p:nvSpPr>
          <p:spPr bwMode="auto">
            <a:xfrm>
              <a:off x="5274" y="5817"/>
              <a:ext cx="68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-1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39" name="Text Box 21"/>
            <p:cNvSpPr txBox="1">
              <a:spLocks noChangeArrowheads="1"/>
            </p:cNvSpPr>
            <p:nvPr/>
          </p:nvSpPr>
          <p:spPr bwMode="auto">
            <a:xfrm>
              <a:off x="11831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6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40" name="Text Box 21"/>
            <p:cNvSpPr txBox="1">
              <a:spLocks noChangeArrowheads="1"/>
            </p:cNvSpPr>
            <p:nvPr/>
          </p:nvSpPr>
          <p:spPr bwMode="auto">
            <a:xfrm>
              <a:off x="12773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7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41" name="Text Box 21"/>
            <p:cNvSpPr txBox="1">
              <a:spLocks noChangeArrowheads="1"/>
            </p:cNvSpPr>
            <p:nvPr/>
          </p:nvSpPr>
          <p:spPr bwMode="auto">
            <a:xfrm>
              <a:off x="13748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8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</p:grpSp>
      <p:pic>
        <p:nvPicPr>
          <p:cNvPr id="45" name="图片 44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l="7958" t="17031" b="28438"/>
          <a:stretch>
            <a:fillRect/>
          </a:stretch>
        </p:blipFill>
        <p:spPr>
          <a:xfrm>
            <a:off x="2107565" y="4498340"/>
            <a:ext cx="1510665" cy="652145"/>
          </a:xfrm>
          <a:prstGeom prst="rect">
            <a:avLst/>
          </a:prstGeom>
        </p:spPr>
      </p:pic>
      <p:sp>
        <p:nvSpPr>
          <p:cNvPr id="87" name="矩形 86"/>
          <p:cNvSpPr/>
          <p:nvPr/>
        </p:nvSpPr>
        <p:spPr>
          <a:xfrm>
            <a:off x="2122170" y="4617720"/>
            <a:ext cx="1370965" cy="480060"/>
          </a:xfrm>
          <a:prstGeom prst="rect">
            <a:avLst/>
          </a:prstGeom>
          <a:gradFill>
            <a:gsLst>
              <a:gs pos="2000">
                <a:srgbClr val="CDFBCD"/>
              </a:gs>
              <a:gs pos="67000">
                <a:srgbClr val="72D773"/>
              </a:gs>
              <a:gs pos="98000">
                <a:srgbClr val="72D673"/>
              </a:gs>
              <a:gs pos="35000">
                <a:srgbClr val="A9E4A9"/>
              </a:gs>
            </a:gsLst>
            <a:lin ang="16200000" scaled="0"/>
          </a:gradFill>
          <a:ln w="25400">
            <a:noFill/>
          </a:ln>
        </p:spPr>
        <p:txBody>
          <a:bodyPr wrap="square" lIns="45720" rIns="45720">
            <a:noAutofit/>
          </a:bodyPr>
          <a:lstStyle/>
          <a:p>
            <a:pPr eaLnBrk="1"/>
            <a:endParaRPr lang="zh-CN" altLang="en-US">
              <a:solidFill>
                <a:srgbClr val="000000"/>
              </a:solidFill>
              <a:latin typeface="Segoe UI" panose="020B0502040204020203" pitchFamily="34" charset="0"/>
              <a:sym typeface="Segoe UI" panose="020B0502040204020203" pitchFamily="34" charset="0"/>
            </a:endParaRPr>
          </a:p>
        </p:txBody>
      </p:sp>
      <p:sp>
        <p:nvSpPr>
          <p:cNvPr id="75" name="圆角矩形标注 1"/>
          <p:cNvSpPr>
            <a:spLocks noChangeArrowheads="1"/>
          </p:cNvSpPr>
          <p:nvPr/>
        </p:nvSpPr>
        <p:spPr bwMode="auto">
          <a:xfrm>
            <a:off x="5979005" y="4397040"/>
            <a:ext cx="1584325" cy="543261"/>
          </a:xfrm>
          <a:prstGeom prst="wedgeRoundRectCallout">
            <a:avLst>
              <a:gd name="adj1" fmla="val -218805"/>
              <a:gd name="adj2" fmla="val 42083"/>
              <a:gd name="adj3" fmla="val 16667"/>
            </a:avLst>
          </a:prstGeom>
          <a:noFill/>
          <a:ln w="25400">
            <a:solidFill>
              <a:srgbClr val="FF0000"/>
            </a:solidFill>
            <a:rou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24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公共部分</a:t>
            </a:r>
            <a:endParaRPr lang="zh-CN" altLang="en-US" sz="24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3467100" y="5088255"/>
            <a:ext cx="96520" cy="83185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椭圆 21"/>
          <p:cNvSpPr/>
          <p:nvPr/>
        </p:nvSpPr>
        <p:spPr>
          <a:xfrm>
            <a:off x="4671060" y="5097780"/>
            <a:ext cx="96520" cy="83185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5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9" grpId="0"/>
      <p:bldP spid="29" grpId="0"/>
      <p:bldP spid="87" grpId="0" animBg="1"/>
      <p:bldP spid="51223" grpId="0"/>
      <p:bldP spid="75" grpId="0" animBg="1"/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9" name="Rectangle 2"/>
          <p:cNvSpPr/>
          <p:nvPr/>
        </p:nvSpPr>
        <p:spPr>
          <a:xfrm>
            <a:off x="595948" y="2362180"/>
            <a:ext cx="9920605" cy="1360903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l" eaLnBrk="1" hangingPunct="1">
              <a:lnSpc>
                <a:spcPct val="150000"/>
              </a:lnSpc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解：解不等式①，得</a:t>
            </a:r>
            <a:r>
              <a:rPr lang="en-US" altLang="zh-CN" sz="2800" b="1" i="1" noProof="0">
                <a:solidFill>
                  <a:srgbClr val="FF000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x&lt;</a:t>
            </a:r>
            <a:r>
              <a:rPr lang="en-US" altLang="zh-CN" sz="2800" b="1" noProof="0">
                <a:solidFill>
                  <a:srgbClr val="FF000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2</a:t>
            </a:r>
            <a:r>
              <a:rPr lang="en-US" altLang="zh-CN" sz="2800" b="1" noProof="0">
                <a:solidFill>
                  <a:srgbClr val="FF0000"/>
                </a:solidFill>
                <a:latin typeface="+mj-lt"/>
                <a:ea typeface="+mn-ea"/>
                <a:sym typeface="+mn-ea"/>
              </a:rPr>
              <a:t>  </a:t>
            </a:r>
            <a:r>
              <a:rPr lang="en-US" altLang="zh-CN" sz="2800" b="1" noProof="0">
                <a:solidFill>
                  <a:srgbClr val="FF3C00"/>
                </a:solidFill>
                <a:latin typeface="+mj-lt"/>
                <a:ea typeface="+mn-ea"/>
                <a:sym typeface="+mn-ea"/>
              </a:rPr>
              <a:t>  </a:t>
            </a:r>
            <a:endParaRPr lang="en-US" altLang="zh-CN" sz="2800" b="1" noProof="0" smtClean="0">
              <a:solidFill>
                <a:srgbClr val="FF3C00"/>
              </a:solidFill>
              <a:latin typeface="+mj-lt"/>
              <a:ea typeface="+mn-ea"/>
              <a:sym typeface="+mn-ea"/>
            </a:endParaRPr>
          </a:p>
          <a:p>
            <a:pPr algn="l" eaLnBrk="1" hangingPunct="1">
              <a:lnSpc>
                <a:spcPct val="150000"/>
              </a:lnSpc>
            </a:pPr>
            <a:r>
              <a:rPr lang="en-US" altLang="zh-CN" sz="2800" b="1">
                <a:solidFill>
                  <a:srgbClr val="FF3C00"/>
                </a:solidFill>
                <a:latin typeface="+mj-lt"/>
                <a:ea typeface="+mn-ea"/>
                <a:sym typeface="+mn-ea"/>
              </a:rPr>
              <a:t> </a:t>
            </a:r>
            <a:r>
              <a:rPr lang="en-US" altLang="zh-CN" sz="2800" b="1" smtClean="0">
                <a:solidFill>
                  <a:srgbClr val="FF3C00"/>
                </a:solidFill>
                <a:latin typeface="+mj-lt"/>
                <a:ea typeface="+mn-ea"/>
                <a:sym typeface="+mn-ea"/>
              </a:rPr>
              <a:t>   </a:t>
            </a:r>
            <a:r>
              <a:rPr lang="en-US" altLang="zh-CN" sz="2800" b="1" noProof="0" smtClean="0">
                <a:solidFill>
                  <a:srgbClr val="FF3C00"/>
                </a:solidFill>
                <a:latin typeface="+mj-lt"/>
                <a:ea typeface="+mn-ea"/>
                <a:sym typeface="+mn-ea"/>
              </a:rPr>
              <a:t>   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解不等式②，得</a:t>
            </a:r>
            <a:r>
              <a:rPr lang="en-US" altLang="zh-CN" sz="2800" b="1" i="1" noProof="0">
                <a:solidFill>
                  <a:srgbClr val="FF000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x&gt;</a:t>
            </a:r>
            <a:r>
              <a:rPr lang="en-US" altLang="zh-CN" sz="2800" b="1" noProof="0">
                <a:solidFill>
                  <a:srgbClr val="FF000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3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       </a:t>
            </a:r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  <a:p>
            <a:pPr eaLnBrk="1" hangingPunct="1"/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grpSp>
        <p:nvGrpSpPr>
          <p:cNvPr id="45" name="组合 44"/>
          <p:cNvGrpSpPr/>
          <p:nvPr/>
        </p:nvGrpSpPr>
        <p:grpSpPr>
          <a:xfrm>
            <a:off x="729615" y="894715"/>
            <a:ext cx="3420110" cy="1266825"/>
            <a:chOff x="1443" y="1241"/>
            <a:chExt cx="5386" cy="1995"/>
          </a:xfrm>
        </p:grpSpPr>
        <p:sp>
          <p:nvSpPr>
            <p:cNvPr id="3" name="Rectangle 15"/>
            <p:cNvSpPr/>
            <p:nvPr/>
          </p:nvSpPr>
          <p:spPr>
            <a:xfrm>
              <a:off x="1443" y="1241"/>
              <a:ext cx="957" cy="180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lstStyle/>
            <a:p>
              <a:pPr eaLnBrk="1" hangingPunct="1"/>
              <a:r>
                <a:rPr lang="en-US" sz="2800" b="1">
                  <a:solidFill>
                    <a:schemeClr val="tx1"/>
                  </a:solidFill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(4)</a:t>
              </a:r>
              <a:endParaRPr lang="en-US" sz="2800" b="1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grpSp>
          <p:nvGrpSpPr>
            <p:cNvPr id="44" name="组合 43"/>
            <p:cNvGrpSpPr/>
            <p:nvPr/>
          </p:nvGrpSpPr>
          <p:grpSpPr>
            <a:xfrm>
              <a:off x="2583" y="1324"/>
              <a:ext cx="4246" cy="1912"/>
              <a:chOff x="2583" y="994"/>
              <a:chExt cx="4246" cy="1912"/>
            </a:xfrm>
          </p:grpSpPr>
          <p:grpSp>
            <p:nvGrpSpPr>
              <p:cNvPr id="10" name="组合 9"/>
              <p:cNvGrpSpPr/>
              <p:nvPr/>
            </p:nvGrpSpPr>
            <p:grpSpPr>
              <a:xfrm>
                <a:off x="2815" y="994"/>
                <a:ext cx="4014" cy="1913"/>
                <a:chOff x="4850" y="1115"/>
                <a:chExt cx="4014" cy="1913"/>
              </a:xfrm>
            </p:grpSpPr>
            <p:sp>
              <p:nvSpPr>
                <p:cNvPr id="4" name="TextBox 22"/>
                <p:cNvSpPr txBox="1"/>
                <p:nvPr/>
              </p:nvSpPr>
              <p:spPr bwMode="auto">
                <a:xfrm>
                  <a:off x="4850" y="1115"/>
                  <a:ext cx="4014" cy="985"/>
                </a:xfrm>
                <a:prstGeom prst="rect">
                  <a:avLst/>
                </a:prstGeom>
                <a:noFill/>
              </p:spPr>
              <p:txBody>
                <a:bodyPr wrap="square">
                  <a:noAutofit/>
                </a:bodyPr>
                <a:lstStyle/>
                <a:p>
                  <a:pPr marR="0" defTabSz="914400">
                    <a:lnSpc>
                      <a:spcPct val="130000"/>
                    </a:lnSpc>
                    <a:buClrTx/>
                    <a:buSzTx/>
                    <a:buFontTx/>
                    <a:buNone/>
                    <a:defRPr/>
                  </a:pPr>
                  <a:r>
                    <a:rPr kumimoji="0" lang="en-US" altLang="zh-CN" sz="2800" b="1" kern="1200" cap="none" spc="0" normalizeH="0" baseline="0" noProof="0">
                      <a:latin typeface="Times New Roman" panose="02020603050405020304" charset="0"/>
                      <a:ea typeface="黑体" panose="02010609060101010101" charset="-122"/>
                      <a:cs typeface="Times New Roman" panose="02020603050405020304" charset="0"/>
                    </a:rPr>
                    <a:t>2</a:t>
                  </a:r>
                  <a:r>
                    <a:rPr kumimoji="0" lang="en-US" altLang="zh-CN" sz="2800" b="1" i="1" kern="1200" cap="none" spc="0" normalizeH="0" baseline="0" noProof="0">
                      <a:latin typeface="Times New Roman" panose="02020603050405020304" charset="0"/>
                      <a:ea typeface="黑体" panose="02010609060101010101" charset="-122"/>
                      <a:cs typeface="Times New Roman" panose="02020603050405020304" charset="0"/>
                    </a:rPr>
                    <a:t>x</a:t>
                  </a:r>
                  <a:r>
                    <a:rPr kumimoji="0" lang="en-US" altLang="zh-CN" sz="2800" b="1" kern="1200" cap="none" spc="0" normalizeH="0" baseline="0" noProof="0">
                      <a:latin typeface="Times New Roman" panose="02020603050405020304" charset="0"/>
                      <a:ea typeface="黑体" panose="02010609060101010101" charset="-122"/>
                      <a:cs typeface="Times New Roman" panose="02020603050405020304" charset="0"/>
                    </a:rPr>
                    <a:t>+3&lt;7     </a:t>
                  </a:r>
                  <a:r>
                    <a:rPr lang="en-US" altLang="zh-CN" sz="2800" b="1" noProof="0">
                      <a:latin typeface="Times New Roman" panose="02020603050405020304" charset="0"/>
                      <a:ea typeface="黑体" panose="02010609060101010101" charset="-122"/>
                      <a:cs typeface="Times New Roman" panose="02020603050405020304" charset="0"/>
                      <a:sym typeface="+mn-ea"/>
                    </a:rPr>
                    <a:t>①</a:t>
                  </a:r>
                  <a:r>
                    <a:rPr kumimoji="0" lang="en-US" altLang="zh-CN" sz="2800" b="1" kern="1200" cap="none" spc="0" normalizeH="0" baseline="0" noProof="0">
                      <a:latin typeface="Times New Roman" panose="02020603050405020304" charset="0"/>
                      <a:ea typeface="黑体" panose="02010609060101010101" charset="-122"/>
                      <a:cs typeface="Times New Roman" panose="02020603050405020304" charset="0"/>
                    </a:rPr>
                    <a:t>	</a:t>
                  </a:r>
                  <a:endParaRPr kumimoji="0" lang="en-US" altLang="zh-CN" sz="2800" b="1" kern="1200" cap="none" spc="0" normalizeH="0" baseline="0" noProof="0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endParaRPr>
                </a:p>
              </p:txBody>
            </p:sp>
            <p:sp>
              <p:nvSpPr>
                <p:cNvPr id="5" name="矩形 2"/>
                <p:cNvSpPr/>
                <p:nvPr/>
              </p:nvSpPr>
              <p:spPr>
                <a:xfrm>
                  <a:off x="4850" y="2023"/>
                  <a:ext cx="3413" cy="1005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noAutofit/>
                </a:bodyPr>
                <a:lstStyle/>
                <a:p>
                  <a:pPr>
                    <a:lnSpc>
                      <a:spcPct val="130000"/>
                    </a:lnSpc>
                  </a:pPr>
                  <a:r>
                    <a:rPr lang="en-US" altLang="zh-CN" sz="2800" b="1">
                      <a:solidFill>
                        <a:srgbClr val="000000"/>
                      </a:solidFill>
                      <a:latin typeface="Times New Roman" panose="02020603050405020304" charset="0"/>
                      <a:ea typeface="黑体" panose="02010609060101010101" charset="-122"/>
                      <a:cs typeface="Times New Roman" panose="02020603050405020304" charset="0"/>
                    </a:rPr>
                    <a:t>5</a:t>
                  </a:r>
                  <a:r>
                    <a:rPr lang="en-US" altLang="zh-CN" sz="2800" b="1" i="1">
                      <a:solidFill>
                        <a:srgbClr val="000000"/>
                      </a:solidFill>
                      <a:latin typeface="Times New Roman" panose="02020603050405020304" charset="0"/>
                      <a:ea typeface="黑体" panose="02010609060101010101" charset="-122"/>
                      <a:cs typeface="Times New Roman" panose="02020603050405020304" charset="0"/>
                    </a:rPr>
                    <a:t>x</a:t>
                  </a:r>
                  <a:r>
                    <a:rPr lang="en-US" altLang="zh-CN" sz="2800" b="1">
                      <a:solidFill>
                        <a:srgbClr val="000000"/>
                      </a:solidFill>
                      <a:latin typeface="Times New Roman" panose="02020603050405020304" charset="0"/>
                      <a:ea typeface="黑体" panose="02010609060101010101" charset="-122"/>
                      <a:cs typeface="Times New Roman" panose="02020603050405020304" charset="0"/>
                    </a:rPr>
                    <a:t>-6&gt;9      </a:t>
                  </a:r>
                  <a:r>
                    <a:rPr lang="en-US" altLang="zh-CN" sz="2800" b="1">
                      <a:solidFill>
                        <a:srgbClr val="000000"/>
                      </a:solidFill>
                      <a:ea typeface="黑体" panose="02010609060101010101" charset="-122"/>
                      <a:sym typeface="+mn-ea"/>
                    </a:rPr>
                    <a:t>②</a:t>
                  </a:r>
                  <a:r>
                    <a:rPr lang="en-US" altLang="zh-CN" sz="2800" b="1">
                      <a:solidFill>
                        <a:srgbClr val="000000"/>
                      </a:solidFill>
                      <a:latin typeface="Times New Roman" panose="02020603050405020304" charset="0"/>
                      <a:ea typeface="黑体" panose="02010609060101010101" charset="-122"/>
                      <a:cs typeface="Times New Roman" panose="02020603050405020304" charset="0"/>
                    </a:rPr>
                    <a:t>	</a:t>
                  </a:r>
                  <a:endParaRPr lang="en-US" altLang="zh-CN" sz="2800" b="1">
                    <a:solidFill>
                      <a:srgbClr val="000000"/>
                    </a:solidFill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endParaRPr>
                </a:p>
              </p:txBody>
            </p:sp>
          </p:grpSp>
          <p:sp>
            <p:nvSpPr>
              <p:cNvPr id="76" name="左大括号 75"/>
              <p:cNvSpPr/>
              <p:nvPr/>
            </p:nvSpPr>
            <p:spPr>
              <a:xfrm>
                <a:off x="2583" y="1418"/>
                <a:ext cx="226" cy="1363"/>
              </a:xfrm>
              <a:prstGeom prst="leftBrace">
                <a:avLst>
                  <a:gd name="adj1" fmla="val 41592"/>
                  <a:gd name="adj2" fmla="val 50000"/>
                </a:avLst>
              </a:prstGeom>
              <a:ln w="28575">
                <a:solidFill>
                  <a:schemeClr val="tx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charset="0"/>
                  <a:ea typeface="+mn-ea"/>
                  <a:cs typeface="Times New Roman" panose="02020603050405020304" charset="0"/>
                </a:endParaRPr>
              </a:p>
            </p:txBody>
          </p:sp>
        </p:grpSp>
      </p:grpSp>
      <p:sp>
        <p:nvSpPr>
          <p:cNvPr id="29" name="Rectangle 4"/>
          <p:cNvSpPr/>
          <p:nvPr/>
        </p:nvSpPr>
        <p:spPr>
          <a:xfrm>
            <a:off x="368923" y="3640367"/>
            <a:ext cx="8174037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 eaLnBrk="1" hangingPunct="1"/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</a:rPr>
              <a:t>在同一条数轴上表示不等式①②的解集，如图：</a:t>
            </a:r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黑体" panose="02010609060101010101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436898" y="5487609"/>
            <a:ext cx="3827780" cy="60769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R="0" defTabSz="914400">
              <a:lnSpc>
                <a:spcPct val="120000"/>
              </a:lnSpc>
              <a:buClrTx/>
              <a:buSzTx/>
              <a:buFontTx/>
              <a:buNone/>
              <a:defRPr/>
            </a:pPr>
            <a:r>
              <a:rPr lang="zh-CN" altLang="en-US" sz="2800" b="1" noProof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因此，原不等式组无解</a:t>
            </a:r>
            <a:r>
              <a:rPr lang="en-US" altLang="zh-CN" sz="2800" b="1" noProof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.</a:t>
            </a:r>
            <a:endParaRPr lang="en-US" altLang="zh-CN" sz="2800" b="1" noProof="0">
              <a:solidFill>
                <a:srgbClr val="FF0000"/>
              </a:solidFill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  <a:sym typeface="+mn-ea"/>
            </a:endParaRPr>
          </a:p>
        </p:txBody>
      </p:sp>
      <p:grpSp>
        <p:nvGrpSpPr>
          <p:cNvPr id="109" name="组合 108"/>
          <p:cNvGrpSpPr/>
          <p:nvPr/>
        </p:nvGrpSpPr>
        <p:grpSpPr>
          <a:xfrm>
            <a:off x="6453505" y="4568825"/>
            <a:ext cx="4699004" cy="663575"/>
            <a:chOff x="7713895" y="5357648"/>
            <a:chExt cx="3775944" cy="663640"/>
          </a:xfrm>
        </p:grpSpPr>
        <p:grpSp>
          <p:nvGrpSpPr>
            <p:cNvPr id="110" name="组合 45"/>
            <p:cNvGrpSpPr/>
            <p:nvPr/>
          </p:nvGrpSpPr>
          <p:grpSpPr>
            <a:xfrm>
              <a:off x="8760296" y="5357648"/>
              <a:ext cx="2729543" cy="663640"/>
              <a:chOff x="8952072" y="1015331"/>
              <a:chExt cx="1744996" cy="663640"/>
            </a:xfrm>
          </p:grpSpPr>
          <p:sp>
            <p:nvSpPr>
              <p:cNvPr id="112" name="圆角矩形 46"/>
              <p:cNvSpPr/>
              <p:nvPr>
                <p:custDataLst>
                  <p:tags r:id="rId1"/>
                </p:custDataLst>
              </p:nvPr>
            </p:nvSpPr>
            <p:spPr>
              <a:xfrm>
                <a:off x="8952072" y="1015331"/>
                <a:ext cx="1692148" cy="663640"/>
              </a:xfrm>
              <a:prstGeom prst="roundRect">
                <a:avLst>
                  <a:gd name="adj" fmla="val 16667"/>
                </a:avLst>
              </a:prstGeom>
              <a:solidFill>
                <a:schemeClr val="accent5">
                  <a:lumMod val="40000"/>
                  <a:lumOff val="60000"/>
                </a:schemeClr>
              </a:solidFill>
              <a:ln w="25400" cap="flat" cmpd="sng">
                <a:solidFill>
                  <a:srgbClr val="00B05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lIns="45720" rIns="45720">
                <a:spAutoFit/>
              </a:bodyPr>
              <a:lstStyle/>
              <a:p>
                <a:pPr eaLnBrk="1"/>
                <a:endParaRPr lang="zh-CN" altLang="en-US">
                  <a:solidFill>
                    <a:srgbClr val="000000"/>
                  </a:solidFill>
                  <a:latin typeface="Segoe UI" panose="020B0502040204020203" pitchFamily="34" charset="0"/>
                  <a:ea typeface="MS PGothic" panose="020B0600070205080204" pitchFamily="34" charset="-128"/>
                  <a:sym typeface="Segoe UI" panose="020B0502040204020203" pitchFamily="34" charset="0"/>
                </a:endParaRPr>
              </a:p>
            </p:txBody>
          </p:sp>
          <p:sp>
            <p:nvSpPr>
              <p:cNvPr id="113" name="矩形 47"/>
              <p:cNvSpPr/>
              <p:nvPr>
                <p:custDataLst>
                  <p:tags r:id="rId2"/>
                </p:custDataLst>
              </p:nvPr>
            </p:nvSpPr>
            <p:spPr>
              <a:xfrm>
                <a:off x="9004920" y="1100852"/>
                <a:ext cx="1692148" cy="5220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charset="0"/>
                    <a:ea typeface="黑体" panose="02010609060101010101" charset="-122"/>
                  </a:rPr>
                  <a:t>大大、小小没有解</a:t>
                </a:r>
                <a:endParaRPr lang="zh-CN" altLang="en-US" sz="2800" b="1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charset="-122"/>
                </a:endParaRPr>
              </a:p>
            </p:txBody>
          </p:sp>
        </p:grpSp>
        <p:sp>
          <p:nvSpPr>
            <p:cNvPr id="111" name="右箭头 110"/>
            <p:cNvSpPr/>
            <p:nvPr>
              <p:custDataLst>
                <p:tags r:id="rId3"/>
              </p:custDataLst>
            </p:nvPr>
          </p:nvSpPr>
          <p:spPr bwMode="auto">
            <a:xfrm>
              <a:off x="7713895" y="5544356"/>
              <a:ext cx="1011009" cy="360397"/>
            </a:xfrm>
            <a:prstGeom prst="rightArrow">
              <a:avLst/>
            </a:prstGeom>
            <a:solidFill>
              <a:srgbClr val="FFFFFF"/>
            </a:solidFill>
            <a:ln w="254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anose="020B0600070205080204" pitchFamily="34" charset="-128"/>
                <a:cs typeface="+mn-cs"/>
                <a:sym typeface="Segoe UI" panose="020B0502040204020203" pitchFamily="34" charset="0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1335405" y="5017135"/>
            <a:ext cx="6240780" cy="581660"/>
            <a:chOff x="5130" y="5634"/>
            <a:chExt cx="9828" cy="916"/>
          </a:xfrm>
        </p:grpSpPr>
        <p:sp>
          <p:nvSpPr>
            <p:cNvPr id="14" name="Line 7"/>
            <p:cNvSpPr>
              <a:spLocks noChangeShapeType="1"/>
            </p:cNvSpPr>
            <p:nvPr/>
          </p:nvSpPr>
          <p:spPr bwMode="auto">
            <a:xfrm>
              <a:off x="5130" y="5806"/>
              <a:ext cx="9828" cy="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15" name="Line 8"/>
            <p:cNvSpPr>
              <a:spLocks noChangeShapeType="1"/>
            </p:cNvSpPr>
            <p:nvPr/>
          </p:nvSpPr>
          <p:spPr bwMode="auto">
            <a:xfrm flipH="1">
              <a:off x="8436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16" name="Line 9"/>
            <p:cNvSpPr>
              <a:spLocks noChangeShapeType="1"/>
            </p:cNvSpPr>
            <p:nvPr/>
          </p:nvSpPr>
          <p:spPr bwMode="auto">
            <a:xfrm flipH="1">
              <a:off x="9360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 flipH="1">
              <a:off x="10284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18" name="Line 11"/>
            <p:cNvSpPr>
              <a:spLocks noChangeShapeType="1"/>
            </p:cNvSpPr>
            <p:nvPr/>
          </p:nvSpPr>
          <p:spPr bwMode="auto">
            <a:xfrm flipH="1">
              <a:off x="11211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 flipH="1">
              <a:off x="5663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20" name="Line 13"/>
            <p:cNvSpPr>
              <a:spLocks noChangeShapeType="1"/>
            </p:cNvSpPr>
            <p:nvPr/>
          </p:nvSpPr>
          <p:spPr bwMode="auto">
            <a:xfrm flipH="1">
              <a:off x="6587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 flipH="1">
              <a:off x="7511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19" name="Line 11"/>
            <p:cNvSpPr>
              <a:spLocks noChangeShapeType="1"/>
            </p:cNvSpPr>
            <p:nvPr/>
          </p:nvSpPr>
          <p:spPr bwMode="auto">
            <a:xfrm flipH="1">
              <a:off x="12135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21" name="Line 11"/>
            <p:cNvSpPr>
              <a:spLocks noChangeShapeType="1"/>
            </p:cNvSpPr>
            <p:nvPr/>
          </p:nvSpPr>
          <p:spPr bwMode="auto">
            <a:xfrm flipH="1">
              <a:off x="13050" y="5634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23" name="Line 11"/>
            <p:cNvSpPr>
              <a:spLocks noChangeShapeType="1"/>
            </p:cNvSpPr>
            <p:nvPr/>
          </p:nvSpPr>
          <p:spPr bwMode="auto">
            <a:xfrm flipH="1">
              <a:off x="14037" y="5641"/>
              <a:ext cx="0" cy="1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zh-CN" altLang="en-US" sz="2400">
                <a:latin typeface="Times New Roman" panose="02020603050405020304" charset="0"/>
                <a:ea typeface="+mn-ea"/>
                <a:cs typeface="Times New Roman" panose="02020603050405020304" charset="0"/>
              </a:endParaRPr>
            </a:p>
          </p:txBody>
        </p:sp>
        <p:sp>
          <p:nvSpPr>
            <p:cNvPr id="25" name="Text Box 15"/>
            <p:cNvSpPr txBox="1">
              <a:spLocks noChangeArrowheads="1"/>
            </p:cNvSpPr>
            <p:nvPr/>
          </p:nvSpPr>
          <p:spPr bwMode="auto">
            <a:xfrm>
              <a:off x="8185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2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34" name="Text Box 16"/>
            <p:cNvSpPr txBox="1">
              <a:spLocks noChangeArrowheads="1"/>
            </p:cNvSpPr>
            <p:nvPr/>
          </p:nvSpPr>
          <p:spPr bwMode="auto">
            <a:xfrm>
              <a:off x="9067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3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35" name="Text Box 17"/>
            <p:cNvSpPr txBox="1">
              <a:spLocks noChangeArrowheads="1"/>
            </p:cNvSpPr>
            <p:nvPr/>
          </p:nvSpPr>
          <p:spPr bwMode="auto">
            <a:xfrm>
              <a:off x="9968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4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36" name="Text Box 18"/>
            <p:cNvSpPr txBox="1">
              <a:spLocks noChangeArrowheads="1"/>
            </p:cNvSpPr>
            <p:nvPr/>
          </p:nvSpPr>
          <p:spPr bwMode="auto">
            <a:xfrm>
              <a:off x="10926" y="5826"/>
              <a:ext cx="783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5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37" name="Text Box 19"/>
            <p:cNvSpPr txBox="1">
              <a:spLocks noChangeArrowheads="1"/>
            </p:cNvSpPr>
            <p:nvPr/>
          </p:nvSpPr>
          <p:spPr bwMode="auto">
            <a:xfrm>
              <a:off x="7270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1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38" name="Text Box 20"/>
            <p:cNvSpPr txBox="1">
              <a:spLocks noChangeArrowheads="1"/>
            </p:cNvSpPr>
            <p:nvPr/>
          </p:nvSpPr>
          <p:spPr bwMode="auto">
            <a:xfrm>
              <a:off x="6324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0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39" name="Text Box 21"/>
            <p:cNvSpPr txBox="1">
              <a:spLocks noChangeArrowheads="1"/>
            </p:cNvSpPr>
            <p:nvPr/>
          </p:nvSpPr>
          <p:spPr bwMode="auto">
            <a:xfrm>
              <a:off x="5274" y="5817"/>
              <a:ext cx="68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-1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40" name="Text Box 21"/>
            <p:cNvSpPr txBox="1">
              <a:spLocks noChangeArrowheads="1"/>
            </p:cNvSpPr>
            <p:nvPr/>
          </p:nvSpPr>
          <p:spPr bwMode="auto">
            <a:xfrm>
              <a:off x="11831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6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41" name="Text Box 21"/>
            <p:cNvSpPr txBox="1">
              <a:spLocks noChangeArrowheads="1"/>
            </p:cNvSpPr>
            <p:nvPr/>
          </p:nvSpPr>
          <p:spPr bwMode="auto">
            <a:xfrm>
              <a:off x="12773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7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42" name="Text Box 21"/>
            <p:cNvSpPr txBox="1">
              <a:spLocks noChangeArrowheads="1"/>
            </p:cNvSpPr>
            <p:nvPr/>
          </p:nvSpPr>
          <p:spPr bwMode="auto">
            <a:xfrm>
              <a:off x="13748" y="5817"/>
              <a:ext cx="528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400" b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8</a:t>
              </a:r>
              <a:endParaRPr lang="en-US" altLang="zh-CN" sz="2400" b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</p:grpSp>
      <p:pic>
        <p:nvPicPr>
          <p:cNvPr id="73" name="图片 7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l="7958" t="17031" b="28438"/>
          <a:stretch>
            <a:fillRect/>
          </a:stretch>
        </p:blipFill>
        <p:spPr>
          <a:xfrm>
            <a:off x="1647190" y="4596765"/>
            <a:ext cx="1924685" cy="516255"/>
          </a:xfrm>
          <a:prstGeom prst="rect">
            <a:avLst/>
          </a:prstGeom>
        </p:spPr>
      </p:pic>
      <p:pic>
        <p:nvPicPr>
          <p:cNvPr id="43" name="图片 4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l="7958" t="17031" b="28438"/>
          <a:stretch>
            <a:fillRect/>
          </a:stretch>
        </p:blipFill>
        <p:spPr>
          <a:xfrm flipH="1">
            <a:off x="3908425" y="4611370"/>
            <a:ext cx="1724025" cy="516255"/>
          </a:xfrm>
          <a:prstGeom prst="rect">
            <a:avLst/>
          </a:prstGeom>
        </p:spPr>
      </p:pic>
      <p:sp>
        <p:nvSpPr>
          <p:cNvPr id="22" name="椭圆 21"/>
          <p:cNvSpPr/>
          <p:nvPr/>
        </p:nvSpPr>
        <p:spPr>
          <a:xfrm>
            <a:off x="3383915" y="5088255"/>
            <a:ext cx="96520" cy="83185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3980180" y="5093335"/>
            <a:ext cx="96520" cy="83185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9" grpId="0"/>
      <p:bldP spid="29" grpId="0"/>
      <p:bldP spid="8" grpId="0"/>
      <p:bldP spid="22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>
            <a:hlinkClick r:id="rId1" tooltip="" action="ppaction://hlinkfile"/>
          </p:cNvPr>
          <p:cNvSpPr/>
          <p:nvPr/>
        </p:nvSpPr>
        <p:spPr>
          <a:xfrm>
            <a:off x="2790825" y="2829560"/>
            <a:ext cx="6610350" cy="64516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3600" b="1">
                <a:ln w="15875"/>
                <a:gradFill>
                  <a:gsLst>
                    <a:gs pos="0">
                      <a:schemeClr val="accent1">
                        <a:lumOff val="-19999"/>
                        <a:satOff val="20000"/>
                      </a:schemeClr>
                    </a:gs>
                    <a:gs pos="100000">
                      <a:schemeClr val="accent1">
                        <a:lumOff val="15000"/>
                        <a:satOff val="-14999"/>
                      </a:schemeClr>
                    </a:gs>
                  </a:gsLst>
                  <a:lin ang="0" scaled="0"/>
                </a:gradFill>
                <a:effectLst/>
                <a:hlinkClick r:id="rId1" tooltip="" action="ppaction://hlinkfile"/>
              </a:rPr>
              <a:t>请继续学习《一元二次不等式》</a:t>
            </a:r>
            <a:endParaRPr lang="zh-CN" altLang="en-US" sz="3600" b="1">
              <a:ln w="15875"/>
              <a:gradFill>
                <a:gsLst>
                  <a:gs pos="0">
                    <a:schemeClr val="accent1">
                      <a:lumOff val="-19999"/>
                      <a:satOff val="20000"/>
                    </a:schemeClr>
                  </a:gs>
                  <a:gs pos="100000">
                    <a:schemeClr val="accent1">
                      <a:lumOff val="15000"/>
                      <a:satOff val="-14999"/>
                    </a:schemeClr>
                  </a:gs>
                </a:gsLst>
                <a:lin ang="0" scaled="0"/>
              </a:gradFill>
              <a:effectLst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MjBkZTE1NDVlYTZhOWY4YmJkZmJlODIwMjA5ZDBlOWUifQ=="/>
  <p:tag name="KSO_WPP_MARK_KEY" val="9b66ee24-2e88-4a8f-ac55-afc824fb835f"/>
  <p:tag name="RESOURCE_RECORD_KEY" val="{&quot;13&quot;:[4646991,19951231]}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自定义 2100">
      <a:dk1>
        <a:sysClr val="windowText" lastClr="000000"/>
      </a:dk1>
      <a:lt1>
        <a:sysClr val="window" lastClr="FFFFFF"/>
      </a:lt1>
      <a:dk2>
        <a:srgbClr val="3F3F3F"/>
      </a:dk2>
      <a:lt2>
        <a:srgbClr val="E7E6E6"/>
      </a:lt2>
      <a:accent1>
        <a:srgbClr val="007B9B"/>
      </a:accent1>
      <a:accent2>
        <a:srgbClr val="88D0D0"/>
      </a:accent2>
      <a:accent3>
        <a:srgbClr val="E60012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03">
      <a:majorFont>
        <a:latin typeface="Century Gothic"/>
        <a:ea typeface="汉仪雅酷黑 55W"/>
        <a:cs typeface="Arial"/>
      </a:majorFont>
      <a:minorFont>
        <a:latin typeface="Century Gothic"/>
        <a:ea typeface="思源黑体 CN Norm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637</Words>
  <Application>WPS 演示</Application>
  <PresentationFormat/>
  <Paragraphs>200</Paragraphs>
  <Slides>7</Slides>
  <Notes>11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7</vt:i4>
      </vt:variant>
      <vt:variant>
        <vt:lpstr>幻灯片标题</vt:lpstr>
      </vt:variant>
      <vt:variant>
        <vt:i4>7</vt:i4>
      </vt:variant>
    </vt:vector>
  </HeadingPairs>
  <TitlesOfParts>
    <vt:vector size="28" baseType="lpstr">
      <vt:lpstr>Arial</vt:lpstr>
      <vt:lpstr>宋体</vt:lpstr>
      <vt:lpstr>Wingdings</vt:lpstr>
      <vt:lpstr>Times New Roman</vt:lpstr>
      <vt:lpstr>黑体</vt:lpstr>
      <vt:lpstr>Segoe UI</vt:lpstr>
      <vt:lpstr>MS PGothic</vt:lpstr>
      <vt:lpstr>Century Gothic</vt:lpstr>
      <vt:lpstr>微软雅黑</vt:lpstr>
      <vt:lpstr>Arial Unicode MS</vt:lpstr>
      <vt:lpstr>汉仪雅酷黑 55W</vt:lpstr>
      <vt:lpstr>Calibri</vt:lpstr>
      <vt:lpstr>思源黑体 CN Normal</vt:lpstr>
      <vt:lpstr>Office 主题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刘光辉</cp:lastModifiedBy>
  <cp:revision>3</cp:revision>
  <cp:lastPrinted>2025-02-06T17:26:00Z</cp:lastPrinted>
  <dcterms:created xsi:type="dcterms:W3CDTF">2025-02-06T17:26:00Z</dcterms:created>
  <dcterms:modified xsi:type="dcterms:W3CDTF">2025-02-28T14:44:26Z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0944D2BBDCB84D0CB61C0871934AC65F_12</vt:lpwstr>
  </property>
  <property fmtid="{D5CDD505-2E9C-101B-9397-08002B2CF9AE}" pid="7" name="KSOProductBuildVer">
    <vt:lpwstr>2052-12.1.0.19770</vt:lpwstr>
  </property>
</Properties>
</file>