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51" r:id="rId3"/>
  </p:sldMasterIdLst>
  <p:notesMasterIdLst>
    <p:notesMasterId r:id="rId28"/>
  </p:notesMasterIdLst>
  <p:handoutMasterIdLst>
    <p:handoutMasterId r:id="rId29"/>
  </p:handoutMasterIdLst>
  <p:sldIdLst>
    <p:sldId id="412" r:id="rId4"/>
    <p:sldId id="493" r:id="rId5"/>
    <p:sldId id="494" r:id="rId6"/>
    <p:sldId id="495" r:id="rId7"/>
    <p:sldId id="356" r:id="rId8"/>
    <p:sldId id="358" r:id="rId9"/>
    <p:sldId id="359" r:id="rId10"/>
    <p:sldId id="364" r:id="rId11"/>
    <p:sldId id="368" r:id="rId12"/>
    <p:sldId id="370" r:id="rId13"/>
    <p:sldId id="371" r:id="rId14"/>
    <p:sldId id="375" r:id="rId15"/>
    <p:sldId id="378" r:id="rId16"/>
    <p:sldId id="381" r:id="rId17"/>
    <p:sldId id="385" r:id="rId18"/>
    <p:sldId id="389" r:id="rId19"/>
    <p:sldId id="392" r:id="rId20"/>
    <p:sldId id="398" r:id="rId21"/>
    <p:sldId id="401" r:id="rId22"/>
    <p:sldId id="403" r:id="rId23"/>
    <p:sldId id="405" r:id="rId24"/>
    <p:sldId id="407" r:id="rId25"/>
    <p:sldId id="490" r:id="rId26"/>
    <p:sldId id="492" r:id="rId27"/>
  </p:sldIdLst>
  <p:sldSz cx="12192000" cy="6858000"/>
  <p:notesSz cx="13322300" cy="23762970"/>
  <p:custDataLst>
    <p:tags r:id="rId33"/>
  </p:custDataLst>
  <p:defaultTextStyle>
    <a:lvl1pPr marL="0" algn="l" defTabSz="469265" rtl="0" eaLnBrk="1" latinLnBrk="0" hangingPunct="1">
      <a:defRPr sz="925" kern="1200">
        <a:solidFill>
          <a:schemeClr val="tx1"/>
        </a:solidFill>
        <a:latin typeface="+mn-lt"/>
        <a:ea typeface="+mn-ea"/>
        <a:cs typeface="+mn-cs"/>
      </a:defRPr>
    </a:lvl1pPr>
    <a:lvl2pPr marL="234315" algn="l" defTabSz="469265" rtl="0" eaLnBrk="1" latinLnBrk="0" hangingPunct="1">
      <a:defRPr sz="925" kern="1200">
        <a:solidFill>
          <a:schemeClr val="tx1"/>
        </a:solidFill>
        <a:latin typeface="+mn-lt"/>
        <a:ea typeface="+mn-ea"/>
        <a:cs typeface="+mn-cs"/>
      </a:defRPr>
    </a:lvl2pPr>
    <a:lvl3pPr marL="469265" algn="l" defTabSz="469265" rtl="0" eaLnBrk="1" latinLnBrk="0" hangingPunct="1">
      <a:defRPr sz="925" kern="1200">
        <a:solidFill>
          <a:schemeClr val="tx1"/>
        </a:solidFill>
        <a:latin typeface="+mn-lt"/>
        <a:ea typeface="+mn-ea"/>
        <a:cs typeface="+mn-cs"/>
      </a:defRPr>
    </a:lvl3pPr>
    <a:lvl4pPr marL="703580" algn="l" defTabSz="469265" rtl="0" eaLnBrk="1" latinLnBrk="0" hangingPunct="1">
      <a:defRPr sz="925" kern="1200">
        <a:solidFill>
          <a:schemeClr val="tx1"/>
        </a:solidFill>
        <a:latin typeface="+mn-lt"/>
        <a:ea typeface="+mn-ea"/>
        <a:cs typeface="+mn-cs"/>
      </a:defRPr>
    </a:lvl4pPr>
    <a:lvl5pPr marL="938530" algn="l" defTabSz="469265" rtl="0" eaLnBrk="1" latinLnBrk="0" hangingPunct="1">
      <a:defRPr sz="925" kern="1200">
        <a:solidFill>
          <a:schemeClr val="tx1"/>
        </a:solidFill>
        <a:latin typeface="+mn-lt"/>
        <a:ea typeface="+mn-ea"/>
        <a:cs typeface="+mn-cs"/>
      </a:defRPr>
    </a:lvl5pPr>
    <a:lvl6pPr marL="1172845" algn="l" defTabSz="469265" rtl="0" eaLnBrk="1" latinLnBrk="0" hangingPunct="1">
      <a:defRPr sz="925" kern="1200">
        <a:solidFill>
          <a:schemeClr val="tx1"/>
        </a:solidFill>
        <a:latin typeface="+mn-lt"/>
        <a:ea typeface="+mn-ea"/>
        <a:cs typeface="+mn-cs"/>
      </a:defRPr>
    </a:lvl6pPr>
    <a:lvl7pPr marL="1407795" algn="l" defTabSz="469265" rtl="0" eaLnBrk="1" latinLnBrk="0" hangingPunct="1">
      <a:defRPr sz="925" kern="1200">
        <a:solidFill>
          <a:schemeClr val="tx1"/>
        </a:solidFill>
        <a:latin typeface="+mn-lt"/>
        <a:ea typeface="+mn-ea"/>
        <a:cs typeface="+mn-cs"/>
      </a:defRPr>
    </a:lvl7pPr>
    <a:lvl8pPr marL="1642110" algn="l" defTabSz="469265" rtl="0" eaLnBrk="1" latinLnBrk="0" hangingPunct="1">
      <a:defRPr sz="925" kern="1200">
        <a:solidFill>
          <a:schemeClr val="tx1"/>
        </a:solidFill>
        <a:latin typeface="+mn-lt"/>
        <a:ea typeface="+mn-ea"/>
        <a:cs typeface="+mn-cs"/>
      </a:defRPr>
    </a:lvl8pPr>
    <a:lvl9pPr marL="1877060" algn="l" defTabSz="469265" rtl="0" eaLnBrk="1" latinLnBrk="0" hangingPunct="1">
      <a:defRPr sz="92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clrMru>
    <a:srgbClr val="F581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62" autoAdjust="0"/>
    <p:restoredTop sz="94610"/>
  </p:normalViewPr>
  <p:slideViewPr>
    <p:cSldViewPr snapToGrid="0" snapToObjects="1" showGuides="1">
      <p:cViewPr varScale="1">
        <p:scale>
          <a:sx n="48" d="100"/>
          <a:sy n="48" d="100"/>
        </p:scale>
        <p:origin x="60" y="1386"/>
      </p:cViewPr>
      <p:guideLst>
        <p:guide orient="horz" pos="2160"/>
        <p:guide pos="381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33" d="100"/>
          <a:sy n="33" d="100"/>
        </p:scale>
        <p:origin x="427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3" Type="http://schemas.openxmlformats.org/officeDocument/2006/relationships/tags" Target="tags/tag5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Master" Target="slideMasters/slideMaster2.xml"/><Relationship Id="rId29" Type="http://schemas.openxmlformats.org/officeDocument/2006/relationships/handoutMaster" Target="handoutMasters/handoutMaster1.xml"/><Relationship Id="rId28" Type="http://schemas.openxmlformats.org/officeDocument/2006/relationships/notesMaster" Target="notesMasters/notesMaster1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7.wmf"/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7" Type="http://schemas.openxmlformats.org/officeDocument/2006/relationships/image" Target="../media/image16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773738" cy="11906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7546975" y="0"/>
            <a:ext cx="5772150" cy="11906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2FA890-80F8-4C0F-A1E2-733E5B9A415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22572662"/>
            <a:ext cx="5773738" cy="11906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7546975" y="22572662"/>
            <a:ext cx="5772150" cy="11906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92542-0FB5-447B-AA48-46B7B308851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69265" rtl="0" eaLnBrk="1" latinLnBrk="0" hangingPunct="1">
      <a:defRPr sz="615" kern="1200">
        <a:solidFill>
          <a:schemeClr val="tx1"/>
        </a:solidFill>
        <a:latin typeface="+mn-lt"/>
        <a:ea typeface="+mn-ea"/>
        <a:cs typeface="+mn-cs"/>
      </a:defRPr>
    </a:lvl1pPr>
    <a:lvl2pPr marL="234315" algn="l" defTabSz="469265" rtl="0" eaLnBrk="1" latinLnBrk="0" hangingPunct="1">
      <a:defRPr sz="615" kern="1200">
        <a:solidFill>
          <a:schemeClr val="tx1"/>
        </a:solidFill>
        <a:latin typeface="+mn-lt"/>
        <a:ea typeface="+mn-ea"/>
        <a:cs typeface="+mn-cs"/>
      </a:defRPr>
    </a:lvl2pPr>
    <a:lvl3pPr marL="469265" algn="l" defTabSz="469265" rtl="0" eaLnBrk="1" latinLnBrk="0" hangingPunct="1">
      <a:defRPr sz="615" kern="1200">
        <a:solidFill>
          <a:schemeClr val="tx1"/>
        </a:solidFill>
        <a:latin typeface="+mn-lt"/>
        <a:ea typeface="+mn-ea"/>
        <a:cs typeface="+mn-cs"/>
      </a:defRPr>
    </a:lvl3pPr>
    <a:lvl4pPr marL="703580" algn="l" defTabSz="469265" rtl="0" eaLnBrk="1" latinLnBrk="0" hangingPunct="1">
      <a:defRPr sz="615" kern="1200">
        <a:solidFill>
          <a:schemeClr val="tx1"/>
        </a:solidFill>
        <a:latin typeface="+mn-lt"/>
        <a:ea typeface="+mn-ea"/>
        <a:cs typeface="+mn-cs"/>
      </a:defRPr>
    </a:lvl4pPr>
    <a:lvl5pPr marL="938530" algn="l" defTabSz="469265" rtl="0" eaLnBrk="1" latinLnBrk="0" hangingPunct="1">
      <a:defRPr sz="615" kern="1200">
        <a:solidFill>
          <a:schemeClr val="tx1"/>
        </a:solidFill>
        <a:latin typeface="+mn-lt"/>
        <a:ea typeface="+mn-ea"/>
        <a:cs typeface="+mn-cs"/>
      </a:defRPr>
    </a:lvl5pPr>
    <a:lvl6pPr marL="1172845" algn="l" defTabSz="469265" rtl="0" eaLnBrk="1" latinLnBrk="0" hangingPunct="1">
      <a:defRPr sz="615" kern="1200">
        <a:solidFill>
          <a:schemeClr val="tx1"/>
        </a:solidFill>
        <a:latin typeface="+mn-lt"/>
        <a:ea typeface="+mn-ea"/>
        <a:cs typeface="+mn-cs"/>
      </a:defRPr>
    </a:lvl6pPr>
    <a:lvl7pPr marL="1407795" algn="l" defTabSz="469265" rtl="0" eaLnBrk="1" latinLnBrk="0" hangingPunct="1">
      <a:defRPr sz="615" kern="1200">
        <a:solidFill>
          <a:schemeClr val="tx1"/>
        </a:solidFill>
        <a:latin typeface="+mn-lt"/>
        <a:ea typeface="+mn-ea"/>
        <a:cs typeface="+mn-cs"/>
      </a:defRPr>
    </a:lvl7pPr>
    <a:lvl8pPr marL="1642110" algn="l" defTabSz="469265" rtl="0" eaLnBrk="1" latinLnBrk="0" hangingPunct="1">
      <a:defRPr sz="615" kern="1200">
        <a:solidFill>
          <a:schemeClr val="tx1"/>
        </a:solidFill>
        <a:latin typeface="+mn-lt"/>
        <a:ea typeface="+mn-ea"/>
        <a:cs typeface="+mn-cs"/>
      </a:defRPr>
    </a:lvl8pPr>
    <a:lvl9pPr marL="1877060" algn="l" defTabSz="469265" rtl="0" eaLnBrk="1" latinLnBrk="0" hangingPunct="1">
      <a:defRPr sz="61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x-none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r>
              <a:rPr lang="en-US" altLang="zh-CN">
                <a:latin typeface="Arial" panose="020B0604020202020204" pitchFamily="34" charset="0"/>
              </a:rPr>
              <a:t>华庄中学七年级数学备课组</a:t>
            </a:r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>
                <a:latin typeface="Arial" panose="020B0604020202020204" pitchFamily="34" charset="0"/>
              </a:rPr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x-none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r>
              <a:rPr lang="en-US" altLang="zh-CN">
                <a:latin typeface="Arial" panose="020B0604020202020204" pitchFamily="34" charset="0"/>
              </a:rPr>
              <a:t>华庄中学七年级数学备课组</a:t>
            </a:r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>
                <a:latin typeface="Arial" panose="020B0604020202020204" pitchFamily="34" charset="0"/>
              </a:rPr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x-none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r>
              <a:rPr lang="en-US" altLang="zh-CN">
                <a:latin typeface="Arial" panose="020B0604020202020204" pitchFamily="34" charset="0"/>
              </a:rPr>
              <a:t>华庄中学七年级数学备课组</a:t>
            </a:r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>
                <a:latin typeface="Arial" panose="020B0604020202020204" pitchFamily="34" charset="0"/>
              </a:rPr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946092" y="685800"/>
            <a:ext cx="2847975" cy="51816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02167" y="685800"/>
            <a:ext cx="8378825" cy="51816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x-none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r>
              <a:rPr lang="en-US" altLang="zh-CN">
                <a:latin typeface="Arial" panose="020B0604020202020204" pitchFamily="34" charset="0"/>
              </a:rPr>
              <a:t>华庄中学七年级数学备课组</a:t>
            </a:r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>
                <a:latin typeface="Arial" panose="020B0604020202020204" pitchFamily="34" charset="0"/>
              </a:rPr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x-none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r>
              <a:rPr lang="en-US" altLang="zh-CN">
                <a:latin typeface="Arial" panose="020B0604020202020204" pitchFamily="34" charset="0"/>
              </a:rPr>
              <a:t>华庄中学七年级数学备课组</a:t>
            </a:r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>
                <a:latin typeface="Arial" panose="020B0604020202020204" pitchFamily="34" charset="0"/>
              </a:rPr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x-none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r>
              <a:rPr lang="en-US" altLang="zh-CN">
                <a:latin typeface="Arial" panose="020B0604020202020204" pitchFamily="34" charset="0"/>
              </a:rPr>
              <a:t>华庄中学七年级数学备课组</a:t>
            </a:r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>
                <a:latin typeface="Arial" panose="020B0604020202020204" pitchFamily="34" charset="0"/>
              </a:rPr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x-none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r>
              <a:rPr lang="en-US" altLang="zh-CN">
                <a:latin typeface="Arial" panose="020B0604020202020204" pitchFamily="34" charset="0"/>
              </a:rPr>
              <a:t>华庄中学七年级数学备课组</a:t>
            </a:r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>
                <a:latin typeface="Arial" panose="020B0604020202020204" pitchFamily="34" charset="0"/>
              </a:rPr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06400" y="1981200"/>
            <a:ext cx="5579957" cy="3886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14111" y="1981200"/>
            <a:ext cx="5579957" cy="3886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x-none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r>
              <a:rPr lang="en-US" altLang="zh-CN">
                <a:latin typeface="Arial" panose="020B0604020202020204" pitchFamily="34" charset="0"/>
              </a:rPr>
              <a:t>华庄中学七年级数学备课组</a:t>
            </a:r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>
                <a:latin typeface="Arial" panose="020B0604020202020204" pitchFamily="34" charset="0"/>
              </a:rPr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5" y="1778438"/>
            <a:ext cx="4873575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5" y="2665379"/>
            <a:ext cx="4873575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9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9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x-none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r>
              <a:rPr lang="en-US" altLang="zh-CN">
                <a:latin typeface="Arial" panose="020B0604020202020204" pitchFamily="34" charset="0"/>
              </a:rPr>
              <a:t>华庄中学七年级数学备课组</a:t>
            </a:r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>
                <a:latin typeface="Arial" panose="020B0604020202020204" pitchFamily="34" charset="0"/>
              </a:rPr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x-none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r>
              <a:rPr lang="en-US" altLang="zh-CN">
                <a:latin typeface="Arial" panose="020B0604020202020204" pitchFamily="34" charset="0"/>
              </a:rPr>
              <a:t>华庄中学七年级数学备课组</a:t>
            </a:r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>
                <a:latin typeface="Arial" panose="020B0604020202020204" pitchFamily="34" charset="0"/>
              </a:rPr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x-none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r>
              <a:rPr lang="en-US" altLang="zh-CN">
                <a:latin typeface="Arial" panose="020B0604020202020204" pitchFamily="34" charset="0"/>
              </a:rPr>
              <a:t>华庄中学七年级数学备课组</a:t>
            </a:r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>
                <a:latin typeface="Arial" panose="020B0604020202020204" pitchFamily="34" charset="0"/>
              </a:rPr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5" Type="http://schemas.openxmlformats.org/officeDocument/2006/relationships/theme" Target="../theme/theme1.xml"/><Relationship Id="rId4" Type="http://schemas.openxmlformats.org/officeDocument/2006/relationships/image" Target="file:///D:\qq&#25991;&#20214;\712321467\Image\C2C\Image2\%7b75232B38-A165-1FB7-499C-2E1C792CACB5%7d.png" TargetMode="External"/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1.xml"/><Relationship Id="rId8" Type="http://schemas.openxmlformats.org/officeDocument/2006/relationships/slideLayout" Target="../slideLayouts/slideLayout10.xml"/><Relationship Id="rId7" Type="http://schemas.openxmlformats.org/officeDocument/2006/relationships/slideLayout" Target="../slideLayouts/slideLayout9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4" Type="http://schemas.openxmlformats.org/officeDocument/2006/relationships/theme" Target="../theme/theme2.xml"/><Relationship Id="rId13" Type="http://schemas.openxmlformats.org/officeDocument/2006/relationships/image" Target="file:///D:\qq&#25991;&#20214;\712321467\Image\C2C\Image2\%7b75232B38-A165-1FB7-499C-2E1C792CACB5%7d.png" TargetMode="External"/><Relationship Id="rId12" Type="http://schemas.openxmlformats.org/officeDocument/2006/relationships/image" Target="../media/image2.png"/><Relationship Id="rId11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/>
            </a:fld>
            <a:endParaRPr lang="en-US"/>
          </a:p>
        </p:txBody>
      </p:sp>
      <p:pic>
        <p:nvPicPr>
          <p:cNvPr id="7" name="图片 1073743875" descr="学科网 zxxk.com"/>
          <p:cNvPicPr>
            <a:picLocks noChangeAspect="1"/>
          </p:cNvPicPr>
          <p:nvPr/>
        </p:nvPicPr>
        <p:blipFill>
          <a:blip r:embed="rId3" r:link="rId4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 noRot="1"/>
          </p:cNvSpPr>
          <p:nvPr>
            <p:ph type="title"/>
          </p:nvPr>
        </p:nvSpPr>
        <p:spPr>
          <a:xfrm>
            <a:off x="402167" y="685800"/>
            <a:ext cx="11387667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Rectangle 3"/>
          <p:cNvSpPr>
            <a:spLocks noGrp="1" noRot="1"/>
          </p:cNvSpPr>
          <p:nvPr>
            <p:ph type="body" idx="1"/>
          </p:nvPr>
        </p:nvSpPr>
        <p:spPr>
          <a:xfrm>
            <a:off x="406400" y="1981200"/>
            <a:ext cx="11387667" cy="3886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Rectangle 4"/>
          <p:cNvSpPr>
            <a:spLocks noGrp="1"/>
          </p:cNvSpPr>
          <p:nvPr>
            <p:ph type="dt" sz="half" idx="2"/>
          </p:nvPr>
        </p:nvSpPr>
        <p:spPr>
          <a:xfrm>
            <a:off x="402167" y="601980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eaLnBrk="1" hangingPunct="1"/>
            <a:endParaRPr lang="en-US" altLang="x-none">
              <a:latin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/>
          </p:cNvSpPr>
          <p:nvPr>
            <p:ph type="ftr" sz="quarter" idx="3"/>
          </p:nvPr>
        </p:nvSpPr>
        <p:spPr>
          <a:xfrm>
            <a:off x="4165600" y="6019800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eaLnBrk="1" hangingPunct="1"/>
            <a:r>
              <a:rPr lang="en-US" altLang="zh-CN">
                <a:latin typeface="Arial" panose="020B0604020202020204" pitchFamily="34" charset="0"/>
              </a:rPr>
              <a:t>华庄中学七年级数学备课组</a:t>
            </a:r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/>
          </p:cNvSpPr>
          <p:nvPr>
            <p:ph type="sldNum" sz="quarter" idx="4"/>
          </p:nvPr>
        </p:nvSpPr>
        <p:spPr>
          <a:xfrm>
            <a:off x="8737600" y="601980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US" altLang="zh-CN">
                <a:latin typeface="Arial" panose="020B0604020202020204" pitchFamily="34" charset="0"/>
              </a:rPr>
            </a:fld>
            <a:endParaRPr lang="en-US" altLang="zh-CN">
              <a:latin typeface="Arial" panose="020B0604020202020204" pitchFamily="34" charset="0"/>
            </a:endParaRPr>
          </a:p>
        </p:txBody>
      </p:sp>
      <p:pic>
        <p:nvPicPr>
          <p:cNvPr id="1031" name="图片 1073743875" descr="学科网 zxxk.com"/>
          <p:cNvPicPr>
            <a:picLocks noChangeAspect="1"/>
          </p:cNvPicPr>
          <p:nvPr/>
        </p:nvPicPr>
        <p:blipFill>
          <a:blip r:embed="rId12" r:link="rId13"/>
          <a:stretch>
            <a:fillRect/>
          </a:stretch>
        </p:blipFill>
        <p:spPr>
          <a:xfrm>
            <a:off x="1117600" y="365125"/>
            <a:ext cx="12700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>
    <p:blinds dir="vert"/>
  </p:transition>
  <p:txStyles>
    <p:titleStyle>
      <a:lvl1pPr marL="0" lvl="0" indent="0" algn="ctr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v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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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image" Target="../media/image7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4.wmf"/><Relationship Id="rId10" Type="http://schemas.openxmlformats.org/officeDocument/2006/relationships/vmlDrawing" Target="../drawings/vmlDrawing1.vml"/><Relationship Id="rId1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image" Target="../media/image22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2.&#24179;&#26041;&#26681;&#35838;&#20214;.pptx" TargetMode="Externa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9.xml"/><Relationship Id="rId4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2" Type="http://schemas.openxmlformats.org/officeDocument/2006/relationships/image" Target="../media/image8.emf"/><Relationship Id="rId1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1.bin"/><Relationship Id="rId8" Type="http://schemas.openxmlformats.org/officeDocument/2006/relationships/image" Target="../media/image13.wmf"/><Relationship Id="rId7" Type="http://schemas.openxmlformats.org/officeDocument/2006/relationships/oleObject" Target="../embeddings/oleObject10.bin"/><Relationship Id="rId6" Type="http://schemas.openxmlformats.org/officeDocument/2006/relationships/image" Target="../media/image12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2" Type="http://schemas.openxmlformats.org/officeDocument/2006/relationships/image" Target="../media/image10.wmf"/><Relationship Id="rId18" Type="http://schemas.openxmlformats.org/officeDocument/2006/relationships/vmlDrawing" Target="../drawings/vmlDrawing3.vml"/><Relationship Id="rId17" Type="http://schemas.openxmlformats.org/officeDocument/2006/relationships/slideLayout" Target="../slideLayouts/slideLayout9.xml"/><Relationship Id="rId16" Type="http://schemas.openxmlformats.org/officeDocument/2006/relationships/image" Target="../media/image17.wmf"/><Relationship Id="rId15" Type="http://schemas.openxmlformats.org/officeDocument/2006/relationships/oleObject" Target="../embeddings/oleObject14.bin"/><Relationship Id="rId14" Type="http://schemas.openxmlformats.org/officeDocument/2006/relationships/image" Target="../media/image16.wmf"/><Relationship Id="rId13" Type="http://schemas.openxmlformats.org/officeDocument/2006/relationships/oleObject" Target="../embeddings/oleObject13.bin"/><Relationship Id="rId12" Type="http://schemas.openxmlformats.org/officeDocument/2006/relationships/image" Target="../media/image15.wmf"/><Relationship Id="rId11" Type="http://schemas.openxmlformats.org/officeDocument/2006/relationships/oleObject" Target="../embeddings/oleObject12.bin"/><Relationship Id="rId10" Type="http://schemas.openxmlformats.org/officeDocument/2006/relationships/image" Target="../media/image14.wmf"/><Relationship Id="rId1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9484" y="1500859"/>
            <a:ext cx="11913031" cy="3856282"/>
          </a:xfrm>
          <a:prstGeom prst="rect">
            <a:avLst/>
          </a:prstGeom>
        </p:spPr>
      </p:pic>
      <p:sp>
        <p:nvSpPr>
          <p:cNvPr id="4" name="yt_shape_10795"/>
          <p:cNvSpPr txBox="1"/>
          <p:nvPr/>
        </p:nvSpPr>
        <p:spPr>
          <a:xfrm>
            <a:off x="7086265" y="1944478"/>
            <a:ext cx="3096122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l" eaLnBrk="1" latinLnBrk="0" hangingPunct="0">
              <a:lnSpc>
                <a:spcPct val="150000"/>
              </a:lnSpc>
              <a:tabLst>
                <a:tab pos="2049780" algn="l"/>
                <a:tab pos="5078095" algn="l"/>
                <a:tab pos="6626225" algn="l"/>
                <a:tab pos="8293735" algn="l"/>
                <a:tab pos="9367520" algn="l"/>
                <a:tab pos="10440670" algn="l"/>
              </a:tabLst>
            </a:pPr>
            <a:r>
              <a:rPr lang="en-US" altLang="zh-CN" sz="23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ma </a:t>
            </a:r>
            <a:r>
              <a:rPr lang="zh-CN" altLang="zh-CN" sz="23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3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mb </a:t>
            </a:r>
            <a:r>
              <a:rPr lang="zh-CN" altLang="zh-CN" sz="23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3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mc </a:t>
            </a:r>
            <a:r>
              <a:rPr lang="en-US" altLang="zh-CN" sz="2300" b="0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	</a:t>
            </a:r>
            <a:endParaRPr lang="en-US" altLang="zh-CN" sz="2300" b="1" i="1" u="none">
              <a:solidFill>
                <a:srgbClr val="FF0000"/>
              </a:solidFill>
              <a:effectLst/>
              <a:latin typeface="Times New Roman" panose="02020603050405020304" pitchFamily="36"/>
              <a:ea typeface="宋体" panose="02010600030101010101" pitchFamily="2" charset="-122"/>
            </a:endParaRPr>
          </a:p>
        </p:txBody>
      </p:sp>
      <p:sp>
        <p:nvSpPr>
          <p:cNvPr id="5" name="yt_shape_10795"/>
          <p:cNvSpPr txBox="1"/>
          <p:nvPr/>
        </p:nvSpPr>
        <p:spPr>
          <a:xfrm>
            <a:off x="8171145" y="2426844"/>
            <a:ext cx="8632491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l" eaLnBrk="1" latinLnBrk="0" hangingPunct="0">
              <a:lnSpc>
                <a:spcPct val="150000"/>
              </a:lnSpc>
              <a:tabLst>
                <a:tab pos="2049780" algn="l"/>
                <a:tab pos="5078095" algn="l"/>
                <a:tab pos="6626225" algn="l"/>
                <a:tab pos="8293735" algn="l"/>
                <a:tab pos="9367520" algn="l"/>
                <a:tab pos="10440670" algn="l"/>
              </a:tabLst>
            </a:pPr>
            <a:r>
              <a:rPr lang="en-US" altLang="zh-CN" sz="23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ma </a:t>
            </a:r>
            <a:r>
              <a:rPr lang="zh-CN" altLang="zh-CN" sz="23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3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na </a:t>
            </a:r>
            <a:r>
              <a:rPr lang="zh-CN" altLang="zh-CN" sz="23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3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mb </a:t>
            </a:r>
            <a:r>
              <a:rPr lang="zh-CN" altLang="zh-CN" sz="23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3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nb </a:t>
            </a:r>
            <a:endParaRPr lang="en-US" altLang="zh-CN" sz="2300" b="1" i="1" u="none">
              <a:solidFill>
                <a:srgbClr val="FF0000"/>
              </a:solidFill>
              <a:effectLst/>
              <a:latin typeface="Times New Roman" panose="02020603050405020304" pitchFamily="36"/>
              <a:ea typeface="宋体" panose="02010600030101010101" pitchFamily="2" charset="-122"/>
            </a:endParaRPr>
          </a:p>
        </p:txBody>
      </p:sp>
      <p:sp>
        <p:nvSpPr>
          <p:cNvPr id="6" name="yt_shape_10796"/>
          <p:cNvSpPr txBox="1"/>
          <p:nvPr/>
        </p:nvSpPr>
        <p:spPr>
          <a:xfrm>
            <a:off x="6249356" y="3092406"/>
            <a:ext cx="2212719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l" eaLnBrk="1" latinLnBrk="0" hangingPunct="0">
              <a:lnSpc>
                <a:spcPct val="150000"/>
              </a:lnSpc>
              <a:tabLst>
                <a:tab pos="2049780" algn="l"/>
                <a:tab pos="5078095" algn="l"/>
                <a:tab pos="6626225" algn="l"/>
                <a:tab pos="8293735" algn="l"/>
                <a:tab pos="9367520" algn="l"/>
                <a:tab pos="10440670" algn="l"/>
              </a:tabLst>
            </a:pPr>
            <a:r>
              <a:rPr lang="en-US" altLang="zh-CN" sz="23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a </a:t>
            </a:r>
            <a:r>
              <a:rPr lang="en-US" altLang="zh-CN" sz="23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3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3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b </a:t>
            </a:r>
            <a:r>
              <a:rPr lang="en-US" altLang="zh-CN" sz="23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2300" b="0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	</a:t>
            </a:r>
            <a:endParaRPr lang="en-US" altLang="zh-CN" sz="2300" b="1" i="0" u="none" baseline="30000">
              <a:solidFill>
                <a:srgbClr val="FF0000"/>
              </a:solidFill>
              <a:effectLst/>
              <a:latin typeface="Times New Roman" panose="02020603050405020304" pitchFamily="36"/>
              <a:ea typeface="宋体" panose="02010600030101010101" pitchFamily="2" charset="-122"/>
            </a:endParaRPr>
          </a:p>
        </p:txBody>
      </p:sp>
      <p:sp>
        <p:nvSpPr>
          <p:cNvPr id="7" name="yt_shape_10796"/>
          <p:cNvSpPr txBox="1"/>
          <p:nvPr/>
        </p:nvSpPr>
        <p:spPr>
          <a:xfrm>
            <a:off x="6035633" y="3703997"/>
            <a:ext cx="2212719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l" eaLnBrk="1" latinLnBrk="0" hangingPunct="0">
              <a:lnSpc>
                <a:spcPct val="150000"/>
              </a:lnSpc>
              <a:tabLst>
                <a:tab pos="2049780" algn="l"/>
                <a:tab pos="5078095" algn="l"/>
                <a:tab pos="6626225" algn="l"/>
                <a:tab pos="8293735" algn="l"/>
                <a:tab pos="9367520" algn="l"/>
                <a:tab pos="10440670" algn="l"/>
              </a:tabLst>
            </a:pPr>
            <a:r>
              <a:rPr lang="en-US" altLang="zh-CN" sz="23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a </a:t>
            </a:r>
            <a:r>
              <a:rPr lang="en-US" altLang="zh-CN" sz="23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3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3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23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ab </a:t>
            </a:r>
            <a:r>
              <a:rPr lang="zh-CN" altLang="zh-CN" sz="23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3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b </a:t>
            </a:r>
            <a:r>
              <a:rPr lang="en-US" altLang="zh-CN" sz="23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2300" b="0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	</a:t>
            </a:r>
            <a:endParaRPr lang="en-US" altLang="zh-CN" sz="2300" b="1" i="0" u="none" baseline="30000">
              <a:solidFill>
                <a:srgbClr val="FF0000"/>
              </a:solidFill>
              <a:effectLst/>
              <a:latin typeface="Times New Roman" panose="02020603050405020304" pitchFamily="36"/>
              <a:ea typeface="宋体" panose="02010600030101010101" pitchFamily="2" charset="-122"/>
            </a:endParaRPr>
          </a:p>
        </p:txBody>
      </p:sp>
      <p:sp>
        <p:nvSpPr>
          <p:cNvPr id="10" name="yt_shape_10796"/>
          <p:cNvSpPr txBox="1"/>
          <p:nvPr/>
        </p:nvSpPr>
        <p:spPr>
          <a:xfrm>
            <a:off x="10041273" y="3710205"/>
            <a:ext cx="2212719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l" eaLnBrk="1" latinLnBrk="0" hangingPunct="0">
              <a:lnSpc>
                <a:spcPct val="150000"/>
              </a:lnSpc>
              <a:tabLst>
                <a:tab pos="2049780" algn="l"/>
                <a:tab pos="5078095" algn="l"/>
                <a:tab pos="6626225" algn="l"/>
                <a:tab pos="8293735" algn="l"/>
                <a:tab pos="9367520" algn="l"/>
                <a:tab pos="10440670" algn="l"/>
              </a:tabLst>
            </a:pPr>
            <a:r>
              <a:rPr lang="en-US" altLang="zh-CN" sz="23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a </a:t>
            </a:r>
            <a:r>
              <a:rPr lang="en-US" altLang="zh-CN" sz="23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3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3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23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ab </a:t>
            </a:r>
            <a:r>
              <a:rPr lang="zh-CN" altLang="zh-CN" sz="23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3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b </a:t>
            </a:r>
            <a:r>
              <a:rPr lang="en-US" altLang="zh-CN" sz="23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endParaRPr lang="en-US" altLang="zh-CN" sz="2300" b="1" i="0" u="none" baseline="30000">
              <a:solidFill>
                <a:srgbClr val="FF0000"/>
              </a:solidFill>
              <a:effectLst/>
              <a:latin typeface="Times New Roman" panose="02020603050405020304" pitchFamily="36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allAtOnce"/>
      <p:bldP spid="6" grpId="0" build="allAtOnce"/>
      <p:bldP spid="7" grpId="0" build="allAtOnce"/>
      <p:bldP spid="10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5" name="yt_shape_10835"/>
          <p:cNvSpPr txBox="1"/>
          <p:nvPr/>
        </p:nvSpPr>
        <p:spPr>
          <a:xfrm>
            <a:off x="360000" y="720000"/>
            <a:ext cx="5430461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11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．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计算：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ab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4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．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836" name="yt_shape_10836"/>
          <p:cNvSpPr txBox="1"/>
          <p:nvPr/>
        </p:nvSpPr>
        <p:spPr>
          <a:xfrm>
            <a:off x="360000" y="1335302"/>
            <a:ext cx="5855770" cy="121084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解：原式＝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·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·4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endParaRPr lang="en-US" altLang="zh-CN" sz="2800" b="1" i="0" u="none" baseline="30000">
              <a:solidFill>
                <a:srgbClr val="FF0000"/>
              </a:solidFill>
              <a:effectLst/>
              <a:latin typeface="Times New Roman" panose="02020603050405020304" pitchFamily="36"/>
              <a:ea typeface="宋体" panose="02010600030101010101" pitchFamily="2" charset="-122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12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.</a:t>
            </a:r>
            <a:endParaRPr lang="en-US" altLang="zh-CN" sz="2800" b="1" i="0" u="none">
              <a:solidFill>
                <a:srgbClr val="FF0000"/>
              </a:solidFill>
              <a:effectLst/>
              <a:latin typeface="Times New Roman" panose="02020603050405020304" pitchFamily="36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8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8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36" grpId="0" uiExpand="1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7" name="yt_shape_10837"/>
          <p:cNvSpPr txBox="1"/>
          <p:nvPr/>
        </p:nvSpPr>
        <p:spPr>
          <a:xfrm>
            <a:off x="360000" y="720000"/>
            <a:ext cx="9945030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12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．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若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5)(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4)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20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，则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的值为（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　</a:t>
            </a:r>
            <a:r>
              <a:rPr lang="en-US" altLang="zh-CN" sz="2800" b="1" i="0" u="none">
                <a:solidFill>
                  <a:srgbClr val="FF0000">
                    <a:alpha val="0"/>
                  </a:srgbClr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　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10838" name="yt_table_10838"/>
          <p:cNvGraphicFramePr>
            <a:graphicFrameLocks noGrp="1"/>
          </p:cNvGraphicFramePr>
          <p:nvPr/>
        </p:nvGraphicFramePr>
        <p:xfrm>
          <a:off x="1276075" y="1784753"/>
          <a:ext cx="1831975" cy="2560320"/>
        </p:xfrm>
        <a:graphic>
          <a:graphicData uri="http://schemas.openxmlformats.org/drawingml/2006/table">
            <a:tbl>
              <a:tblPr/>
              <a:tblGrid>
                <a:gridCol w="1831975"/>
              </a:tblGrid>
              <a:tr h="370840">
                <a:tc>
                  <a:txBody>
                    <a:bodyPr wrap="square"/>
                    <a:lstStyle/>
                    <a:p>
                      <a:pPr marL="701040" indent="-701040" algn="l" eaLnBrk="1" fontAlgn="ctr" latinLnBrk="0" hangingPunct="0">
                        <a:lnSpc>
                          <a:spcPct val="150000"/>
                        </a:lnSpc>
                      </a:pP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A</a:t>
                      </a:r>
                      <a:r>
                        <a:rPr lang="zh-CN" altLang="zh-CN" sz="2800" b="1" i="0" u="non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．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Times New Roman" panose="02020603050405020304" pitchFamily="36"/>
                        </a:rPr>
                        <a:t> </a:t>
                      </a:r>
                      <a:r>
                        <a:rPr lang="zh-CN" altLang="zh-CN" sz="2800" b="1" i="0" u="non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－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5</a:t>
                      </a:r>
                      <a:endParaRPr lang="en-US" altLang="zh-CN" sz="2800" b="1" i="0" u="none">
                        <a:solidFill>
                          <a:srgbClr val="000000"/>
                        </a:solidFill>
                        <a:effectLst/>
                        <a:latin typeface="Times New Roman" panose="02020603050405020304" pitchFamily="36"/>
                        <a:ea typeface="宋体" panose="02010600030101010101" pitchFamily="2" charset="-122"/>
                      </a:endParaRPr>
                    </a:p>
                  </a:txBody>
                  <a:tcPr marL="0" marR="0" marT="0" marB="0" vert="horz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</a:tr>
              <a:tr h="370840">
                <a:tc>
                  <a:txBody>
                    <a:bodyPr wrap="square"/>
                    <a:lstStyle/>
                    <a:p>
                      <a:pPr marL="681355" indent="-681355" algn="l" eaLnBrk="1" fontAlgn="ctr" latinLnBrk="0" hangingPunct="0">
                        <a:lnSpc>
                          <a:spcPct val="150000"/>
                        </a:lnSpc>
                      </a:pP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B</a:t>
                      </a:r>
                      <a:r>
                        <a:rPr lang="zh-CN" altLang="zh-CN" sz="2800" b="1" i="0" u="non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．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Times New Roman" panose="02020603050405020304" pitchFamily="36"/>
                        </a:rPr>
                        <a:t> </a:t>
                      </a:r>
                      <a:r>
                        <a:rPr lang="zh-CN" altLang="zh-CN" sz="2800" b="1" i="0" u="non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－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2800" b="1" i="0" u="none">
                        <a:solidFill>
                          <a:srgbClr val="000000"/>
                        </a:solidFill>
                        <a:effectLst/>
                        <a:latin typeface="Times New Roman" panose="02020603050405020304" pitchFamily="36"/>
                        <a:ea typeface="宋体" panose="02010600030101010101" pitchFamily="2" charset="-122"/>
                      </a:endParaRPr>
                    </a:p>
                  </a:txBody>
                  <a:tcPr marL="0" marR="0" marT="0" marB="0" vert="horz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</a:tr>
              <a:tr h="370840">
                <a:tc>
                  <a:txBody>
                    <a:bodyPr wrap="square"/>
                    <a:lstStyle/>
                    <a:p>
                      <a:pPr marL="681355" indent="-681355" algn="l" eaLnBrk="1" fontAlgn="ctr" latinLnBrk="0" hangingPunct="0">
                        <a:lnSpc>
                          <a:spcPct val="150000"/>
                        </a:lnSpc>
                      </a:pP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C</a:t>
                      </a:r>
                      <a:r>
                        <a:rPr lang="zh-CN" altLang="zh-CN" sz="2800" b="1" i="0" u="non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．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Times New Roman" panose="02020603050405020304" pitchFamily="36"/>
                        </a:rPr>
                        <a:t> 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2800" b="1" i="0" u="none">
                        <a:solidFill>
                          <a:srgbClr val="000000"/>
                        </a:solidFill>
                        <a:effectLst/>
                        <a:latin typeface="Times New Roman" panose="02020603050405020304" pitchFamily="36"/>
                        <a:ea typeface="宋体" panose="02010600030101010101" pitchFamily="2" charset="-122"/>
                      </a:endParaRPr>
                    </a:p>
                  </a:txBody>
                  <a:tcPr marL="0" marR="0" marT="0" marB="0" vert="horz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</a:tr>
              <a:tr h="370840">
                <a:tc>
                  <a:txBody>
                    <a:bodyPr wrap="square"/>
                    <a:lstStyle/>
                    <a:p>
                      <a:pPr marL="701040" indent="-701040" algn="l" eaLnBrk="1" fontAlgn="ctr" latinLnBrk="0" hangingPunct="0">
                        <a:lnSpc>
                          <a:spcPct val="150000"/>
                        </a:lnSpc>
                      </a:pP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D</a:t>
                      </a:r>
                      <a:r>
                        <a:rPr lang="zh-CN" altLang="zh-CN" sz="2800" b="1" i="0" u="non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．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Times New Roman" panose="02020603050405020304" pitchFamily="36"/>
                        </a:rPr>
                        <a:t> 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4</a:t>
                      </a:r>
                      <a:endParaRPr lang="en-US" altLang="zh-CN" sz="2800" b="1" i="0" u="none">
                        <a:solidFill>
                          <a:srgbClr val="000000"/>
                        </a:solidFill>
                        <a:effectLst/>
                        <a:latin typeface="Times New Roman" panose="02020603050405020304" pitchFamily="36"/>
                        <a:ea typeface="宋体" panose="02010600030101010101" pitchFamily="2" charset="-122"/>
                      </a:endParaRPr>
                    </a:p>
                  </a:txBody>
                  <a:tcPr marL="0" marR="0" marT="0" marB="0" vert="horz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9171101" y="673194"/>
            <a:ext cx="416624" cy="652666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B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48" name="yt_shape_10848"/>
          <p:cNvSpPr txBox="1"/>
          <p:nvPr/>
        </p:nvSpPr>
        <p:spPr>
          <a:xfrm>
            <a:off x="360079" y="720000"/>
            <a:ext cx="11780915" cy="379616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15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．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计算：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(1)(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m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10)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sz="28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                                    </a:t>
            </a:r>
            <a:r>
              <a:rPr sz="9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b="1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；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(2)(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1)(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1)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sz="28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               </a:t>
            </a:r>
            <a:r>
              <a:rPr sz="1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b="1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；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(3)(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4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y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7)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sz="28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                                   </a:t>
            </a:r>
            <a:r>
              <a:rPr sz="10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b="1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．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16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．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如果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 err="1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kx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16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能写成一个完全平方的形式，那么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k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等于</a:t>
            </a:r>
            <a:r>
              <a:rPr sz="28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         </a:t>
            </a:r>
            <a:r>
              <a:rPr sz="13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b="1" spc="-100">
                <a:latin typeface="Times New Roman" panose="02020603050405020304" pitchFamily="36"/>
              </a:rPr>
              <a:t>⁠</a:t>
            </a:r>
            <a:br>
              <a:rPr lang="zh-CN" altLang="zh-CN" sz="2800" b="1" i="0" u="sng">
                <a:solidFill>
                  <a:srgbClr val="FF0000">
                    <a:alpha val="0"/>
                  </a:srgbClr>
                </a:solidFill>
                <a:effectLst/>
                <a:uFill>
                  <a:solidFill>
                    <a:srgbClr val="01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sym typeface="W:14.13,H:50.4"/>
              </a:rPr>
            </a:br>
            <a:r>
              <a:rPr sz="25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</a:t>
            </a:r>
            <a:r>
              <a:rPr sz="11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b="1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．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348231" y="1313274"/>
            <a:ext cx="2724849" cy="733692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m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2</a:t>
            </a:r>
            <a:r>
              <a:rPr kumimoji="0" lang="zh-CN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＋</a:t>
            </a: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20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m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＋</a:t>
            </a: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100</a:t>
            </a:r>
            <a:r>
              <a:rPr kumimoji="0" lang="zh-CN" altLang="zh-CN" sz="10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994468" y="1953354"/>
            <a:ext cx="1411987" cy="733692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4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x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2</a:t>
            </a:r>
            <a:r>
              <a:rPr kumimoji="0" lang="zh-CN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－</a:t>
            </a: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1</a:t>
            </a:r>
            <a:r>
              <a:rPr kumimoji="0" lang="zh-CN" altLang="zh-CN" sz="10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556193" y="2560216"/>
            <a:ext cx="2712149" cy="733692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16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y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2</a:t>
            </a:r>
            <a:r>
              <a:rPr kumimoji="0" lang="zh-CN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－</a:t>
            </a: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56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y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＋</a:t>
            </a: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49</a:t>
            </a:r>
            <a:r>
              <a:rPr kumimoji="0" lang="zh-CN" altLang="zh-CN" sz="10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765031" y="3233514"/>
            <a:ext cx="1251649" cy="733692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8</a:t>
            </a:r>
            <a:r>
              <a:rPr kumimoji="0" lang="zh-CN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_⨹_2_8001d"/>
              </a:rPr>
              <a:t>或－</a:t>
            </a:r>
            <a:br>
              <a:rPr kumimoji="0" lang="zh-CN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</a:b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70068" y="3873594"/>
            <a:ext cx="484886" cy="652666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8</a:t>
            </a:r>
            <a:r>
              <a:rPr kumimoji="0" lang="zh-CN" altLang="zh-CN" sz="10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  <p:bldP spid="4" grpId="0" build="allAtOnce"/>
      <p:bldP spid="5" grpId="0" build="allAtOnce"/>
      <p:bldP spid="6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5" name="yt_shape_10855"/>
          <p:cNvSpPr txBox="1"/>
          <p:nvPr/>
        </p:nvSpPr>
        <p:spPr>
          <a:xfrm>
            <a:off x="360000" y="720000"/>
            <a:ext cx="3786293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整式的除法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856" name="yt_shape_10856"/>
          <p:cNvSpPr txBox="1"/>
          <p:nvPr/>
        </p:nvSpPr>
        <p:spPr>
          <a:xfrm>
            <a:off x="360079" y="1335302"/>
            <a:ext cx="11780915" cy="379616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18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．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计算：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(1)6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÷3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ab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sz="28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    </a:t>
            </a:r>
            <a:r>
              <a:rPr sz="14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b="1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；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(2)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36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4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÷(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9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sz="28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         </a:t>
            </a:r>
            <a:r>
              <a:rPr sz="8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b="1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；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(3)(9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y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6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 err="1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xy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)÷3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 err="1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xy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sz="28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                 </a:t>
            </a:r>
            <a:r>
              <a:rPr sz="2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b="1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．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19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．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长方形的面积是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16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8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ab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4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，若它的一边长为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4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_⨹_4_36b6f,isEnd"/>
              </a:rPr>
              <a:t>，则它的</a:t>
            </a:r>
            <a:b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</a:b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周长是</a:t>
            </a:r>
            <a:r>
              <a:rPr sz="25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                            </a:t>
            </a:r>
            <a:r>
              <a:rPr sz="16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b="1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．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707006" y="1928576"/>
            <a:ext cx="757935" cy="733692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2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a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zh-CN" sz="10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167506" y="2568656"/>
            <a:ext cx="1054799" cy="733692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4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ab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3</a:t>
            </a:r>
            <a:r>
              <a:rPr kumimoji="0" lang="zh-CN" altLang="zh-CN" sz="10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924618" y="3175518"/>
            <a:ext cx="1545337" cy="733692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3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x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－</a:t>
            </a: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2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y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zh-CN" sz="10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463868" y="4488896"/>
            <a:ext cx="2278761" cy="652666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16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a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－</a:t>
            </a: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4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b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＋</a:t>
            </a: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2</a:t>
            </a:r>
            <a:r>
              <a:rPr kumimoji="0" lang="zh-CN" altLang="zh-CN" sz="10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4" grpId="0" build="allAtOnce"/>
      <p:bldP spid="5" grpId="0" build="allAtOnce"/>
      <p:bldP spid="6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1" name="yt_shape_10861"/>
          <p:cNvSpPr txBox="1"/>
          <p:nvPr/>
        </p:nvSpPr>
        <p:spPr>
          <a:xfrm>
            <a:off x="360000" y="720000"/>
            <a:ext cx="4504438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500" b="1" i="0" u="none">
                <a:solidFill>
                  <a:srgbClr val="1EE3CF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sym typeface="Finished"/>
              </a:rPr>
              <a:t> </a:t>
            </a:r>
            <a:r>
              <a:rPr lang="en-US" altLang="zh-CN" sz="2800" b="1" i="0" u="none">
                <a:solidFill>
                  <a:srgbClr val="1EE3CF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整式的混合运算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862" name="yt_shape_10862"/>
          <p:cNvSpPr txBox="1"/>
          <p:nvPr/>
        </p:nvSpPr>
        <p:spPr>
          <a:xfrm>
            <a:off x="360000" y="1335302"/>
            <a:ext cx="7242367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20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．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计算：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ab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·(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10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)÷(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5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ab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．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863" name="yt_shape_10863"/>
          <p:cNvSpPr txBox="1"/>
          <p:nvPr/>
        </p:nvSpPr>
        <p:spPr>
          <a:xfrm>
            <a:off x="360000" y="1950604"/>
            <a:ext cx="6662080" cy="1857175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解：原式＝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4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·(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10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)÷(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5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</a:t>
            </a:r>
            <a:endParaRPr lang="en-US" altLang="zh-CN" sz="2800" b="1" i="0" u="none">
              <a:solidFill>
                <a:srgbClr val="FF0000"/>
              </a:solidFill>
              <a:effectLst/>
              <a:latin typeface="Times New Roman" panose="02020603050405020304" pitchFamily="36"/>
              <a:ea typeface="宋体" panose="02010600030101010101" pitchFamily="2" charset="-122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＝－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10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5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5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÷(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5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</a:t>
            </a:r>
            <a:endParaRPr lang="en-US" altLang="zh-CN" sz="2800" b="1" i="0" u="none">
              <a:solidFill>
                <a:srgbClr val="FF0000"/>
              </a:solidFill>
              <a:effectLst/>
              <a:latin typeface="Times New Roman" panose="02020603050405020304" pitchFamily="36"/>
              <a:ea typeface="宋体" panose="02010600030101010101" pitchFamily="2" charset="-122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4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4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.</a:t>
            </a:r>
            <a:endParaRPr lang="en-US" altLang="zh-CN" sz="2800" b="1" i="0" u="none">
              <a:solidFill>
                <a:srgbClr val="FF0000"/>
              </a:solidFill>
              <a:effectLst/>
              <a:latin typeface="Times New Roman" panose="02020603050405020304" pitchFamily="36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8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8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8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8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63" grpId="0" uiExpand="1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71" name="yt_shape_10871"/>
          <p:cNvSpPr txBox="1"/>
          <p:nvPr/>
        </p:nvSpPr>
        <p:spPr>
          <a:xfrm>
            <a:off x="360000" y="1587852"/>
            <a:ext cx="9964266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．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已知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7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8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，则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的值是（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　</a:t>
            </a:r>
            <a:r>
              <a:rPr lang="en-US" altLang="zh-CN" sz="2800" b="1" i="0" u="none">
                <a:solidFill>
                  <a:srgbClr val="FF0000">
                    <a:alpha val="0"/>
                  </a:srgbClr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C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　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10872" name="yt_table_10872"/>
          <p:cNvGraphicFramePr>
            <a:graphicFrameLocks noGrp="1"/>
          </p:cNvGraphicFramePr>
          <p:nvPr/>
        </p:nvGraphicFramePr>
        <p:xfrm>
          <a:off x="1187175" y="2497622"/>
          <a:ext cx="1654175" cy="2560320"/>
        </p:xfrm>
        <a:graphic>
          <a:graphicData uri="http://schemas.openxmlformats.org/drawingml/2006/table">
            <a:tbl>
              <a:tblPr/>
              <a:tblGrid>
                <a:gridCol w="1654175"/>
              </a:tblGrid>
              <a:tr h="370840">
                <a:tc>
                  <a:txBody>
                    <a:bodyPr wrap="square"/>
                    <a:lstStyle/>
                    <a:p>
                      <a:pPr marL="701040" indent="-701040" algn="l" eaLnBrk="1" fontAlgn="ctr" latinLnBrk="0" hangingPunct="0">
                        <a:lnSpc>
                          <a:spcPct val="150000"/>
                        </a:lnSpc>
                      </a:pP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A</a:t>
                      </a:r>
                      <a:r>
                        <a:rPr lang="zh-CN" altLang="zh-CN" sz="2800" b="1" i="0" u="non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．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Times New Roman" panose="02020603050405020304" pitchFamily="36"/>
                        </a:rPr>
                        <a:t> 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11</a:t>
                      </a:r>
                      <a:endParaRPr lang="en-US" altLang="zh-CN" sz="2800" b="1" i="0" u="none">
                        <a:solidFill>
                          <a:srgbClr val="000000"/>
                        </a:solidFill>
                        <a:effectLst/>
                        <a:latin typeface="Times New Roman" panose="02020603050405020304" pitchFamily="36"/>
                        <a:ea typeface="宋体" panose="02010600030101010101" pitchFamily="2" charset="-122"/>
                      </a:endParaRPr>
                    </a:p>
                  </a:txBody>
                  <a:tcPr marL="0" marR="0" marT="0" marB="0" vert="horz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</a:tr>
              <a:tr h="370840">
                <a:tc>
                  <a:txBody>
                    <a:bodyPr wrap="square"/>
                    <a:lstStyle/>
                    <a:p>
                      <a:pPr marL="681355" indent="-681355" algn="l" eaLnBrk="1" fontAlgn="ctr" latinLnBrk="0" hangingPunct="0">
                        <a:lnSpc>
                          <a:spcPct val="150000"/>
                        </a:lnSpc>
                      </a:pP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B</a:t>
                      </a:r>
                      <a:r>
                        <a:rPr lang="zh-CN" altLang="zh-CN" sz="2800" b="1" i="0" u="non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．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Times New Roman" panose="02020603050405020304" pitchFamily="36"/>
                        </a:rPr>
                        <a:t> 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15</a:t>
                      </a:r>
                      <a:endParaRPr lang="en-US" altLang="zh-CN" sz="2800" b="1" i="0" u="none">
                        <a:solidFill>
                          <a:srgbClr val="000000"/>
                        </a:solidFill>
                        <a:effectLst/>
                        <a:latin typeface="Times New Roman" panose="02020603050405020304" pitchFamily="36"/>
                        <a:ea typeface="宋体" panose="02010600030101010101" pitchFamily="2" charset="-122"/>
                      </a:endParaRPr>
                    </a:p>
                  </a:txBody>
                  <a:tcPr marL="0" marR="0" marT="0" marB="0" vert="horz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</a:tr>
              <a:tr h="370840">
                <a:tc>
                  <a:txBody>
                    <a:bodyPr wrap="square"/>
                    <a:lstStyle/>
                    <a:p>
                      <a:pPr marL="681355" indent="-681355" algn="l" eaLnBrk="1" fontAlgn="ctr" latinLnBrk="0" hangingPunct="0">
                        <a:lnSpc>
                          <a:spcPct val="150000"/>
                        </a:lnSpc>
                      </a:pP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C</a:t>
                      </a:r>
                      <a:r>
                        <a:rPr lang="zh-CN" altLang="zh-CN" sz="2800" b="1" i="0" u="non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．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Times New Roman" panose="02020603050405020304" pitchFamily="36"/>
                        </a:rPr>
                        <a:t> 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56</a:t>
                      </a:r>
                      <a:endParaRPr lang="en-US" altLang="zh-CN" sz="2800" b="1" i="0" u="none">
                        <a:solidFill>
                          <a:srgbClr val="000000"/>
                        </a:solidFill>
                        <a:effectLst/>
                        <a:latin typeface="Times New Roman" panose="02020603050405020304" pitchFamily="36"/>
                        <a:ea typeface="宋体" panose="02010600030101010101" pitchFamily="2" charset="-122"/>
                      </a:endParaRPr>
                    </a:p>
                  </a:txBody>
                  <a:tcPr marL="0" marR="0" marT="0" marB="0" vert="horz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</a:tr>
              <a:tr h="370840">
                <a:tc>
                  <a:txBody>
                    <a:bodyPr wrap="square"/>
                    <a:lstStyle/>
                    <a:p>
                      <a:pPr marL="701040" indent="-701040" algn="l" eaLnBrk="1" fontAlgn="ctr" latinLnBrk="0" hangingPunct="0">
                        <a:lnSpc>
                          <a:spcPct val="150000"/>
                        </a:lnSpc>
                      </a:pP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D</a:t>
                      </a:r>
                      <a:r>
                        <a:rPr lang="zh-CN" altLang="zh-CN" sz="2800" b="1" i="0" u="non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．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Times New Roman" panose="02020603050405020304" pitchFamily="36"/>
                        </a:rPr>
                        <a:t> 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60</a:t>
                      </a:r>
                      <a:endParaRPr lang="en-US" altLang="zh-CN" sz="2800" b="1" i="0" u="none">
                        <a:solidFill>
                          <a:srgbClr val="000000"/>
                        </a:solidFill>
                        <a:effectLst/>
                        <a:latin typeface="Times New Roman" panose="02020603050405020304" pitchFamily="36"/>
                        <a:ea typeface="宋体" panose="02010600030101010101" pitchFamily="2" charset="-122"/>
                      </a:endParaRPr>
                    </a:p>
                  </a:txBody>
                  <a:tcPr marL="0" marR="0" marT="0" marB="0" vert="horz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9169513" y="1541046"/>
            <a:ext cx="437261" cy="652666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C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4" name="文本框 5">
            <a:hlinkClick r:id="" action="ppaction://noaction"/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674442" y="659482"/>
            <a:ext cx="2111289" cy="58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3200" b="1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综合提升</a:t>
            </a:r>
            <a:endParaRPr lang="zh-CN" altLang="en-US" sz="3200" b="1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1" name="yt_shape_10881"/>
          <p:cNvSpPr txBox="1"/>
          <p:nvPr/>
        </p:nvSpPr>
        <p:spPr>
          <a:xfrm>
            <a:off x="360000" y="720000"/>
            <a:ext cx="7433125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5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．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计算：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(2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(2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)(2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．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882" name="yt_shape_10882"/>
          <p:cNvSpPr txBox="1"/>
          <p:nvPr/>
        </p:nvSpPr>
        <p:spPr>
          <a:xfrm>
            <a:off x="360000" y="1335302"/>
            <a:ext cx="7141379" cy="1857175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解：原式＝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4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12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9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(4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</a:t>
            </a:r>
            <a:endParaRPr lang="en-US" altLang="zh-CN" sz="2800" b="1" i="0" u="none">
              <a:solidFill>
                <a:srgbClr val="FF0000"/>
              </a:solidFill>
              <a:effectLst/>
              <a:latin typeface="Times New Roman" panose="02020603050405020304" pitchFamily="36"/>
              <a:ea typeface="宋体" panose="02010600030101010101" pitchFamily="2" charset="-122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4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12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9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4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endParaRPr lang="en-US" altLang="zh-CN" sz="2800" b="1" i="0" u="none" baseline="30000">
              <a:solidFill>
                <a:srgbClr val="FF0000"/>
              </a:solidFill>
              <a:effectLst/>
              <a:latin typeface="Times New Roman" panose="02020603050405020304" pitchFamily="36"/>
              <a:ea typeface="宋体" panose="02010600030101010101" pitchFamily="2" charset="-122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12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10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.</a:t>
            </a:r>
            <a:endParaRPr lang="en-US" altLang="zh-CN" sz="2800" b="1" i="0" u="none">
              <a:solidFill>
                <a:srgbClr val="FF0000"/>
              </a:solidFill>
              <a:effectLst/>
              <a:latin typeface="Times New Roman" panose="02020603050405020304" pitchFamily="36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8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8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8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8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82" grpId="0" uiExpand="1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8" name="yt_shape_10888"/>
          <p:cNvSpPr txBox="1"/>
          <p:nvPr/>
        </p:nvSpPr>
        <p:spPr>
          <a:xfrm>
            <a:off x="360000" y="720000"/>
            <a:ext cx="5232202" cy="121084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8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．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已知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y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6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 err="1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xy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8.</a:t>
            </a:r>
            <a:endParaRPr lang="en-US" altLang="zh-CN" sz="2800" b="1" i="0" u="none">
              <a:solidFill>
                <a:srgbClr val="000000"/>
              </a:solidFill>
              <a:effectLst/>
              <a:latin typeface="Times New Roman" panose="02020603050405020304" pitchFamily="36"/>
              <a:ea typeface="宋体" panose="02010600030101010101" pitchFamily="2" charset="-122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(1)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求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y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的值；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890" name="yt_shape_10890"/>
          <p:cNvSpPr txBox="1"/>
          <p:nvPr/>
        </p:nvSpPr>
        <p:spPr>
          <a:xfrm>
            <a:off x="360000" y="1950604"/>
            <a:ext cx="6068969" cy="1857175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解：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(1)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因为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y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6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xy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＝－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8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endParaRPr lang="zh-CN" altLang="zh-CN" sz="2800" b="1" i="0" u="none">
              <a:solidFill>
                <a:srgbClr val="FF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所以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y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y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xy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endParaRPr lang="en-US" altLang="zh-CN" sz="1500" b="1" i="1" u="none">
              <a:solidFill>
                <a:srgbClr val="FF0000"/>
              </a:solidFill>
              <a:effectLst/>
              <a:latin typeface="Times New Roman" panose="02020603050405020304" pitchFamily="36"/>
              <a:ea typeface="宋体" panose="02010600030101010101" pitchFamily="2" charset="-122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6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2×(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8)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36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16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20.</a:t>
            </a:r>
            <a:endParaRPr lang="en-US" altLang="zh-CN" sz="2800" b="1" i="0" u="none">
              <a:solidFill>
                <a:srgbClr val="FF0000"/>
              </a:solidFill>
              <a:effectLst/>
              <a:latin typeface="Times New Roman" panose="02020603050405020304" pitchFamily="36"/>
              <a:ea typeface="宋体" panose="02010600030101010101" pitchFamily="2" charset="-122"/>
            </a:endParaRPr>
          </a:p>
        </p:txBody>
      </p:sp>
      <p:sp>
        <p:nvSpPr>
          <p:cNvPr id="10891" name="yt_shape_10891"/>
          <p:cNvSpPr txBox="1"/>
          <p:nvPr/>
        </p:nvSpPr>
        <p:spPr>
          <a:xfrm>
            <a:off x="6764610" y="1262925"/>
            <a:ext cx="3803926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(2)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求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y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的值．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6428740" y="2013585"/>
            <a:ext cx="5158740" cy="1794510"/>
            <a:chOff x="567" y="2103"/>
            <a:chExt cx="8124" cy="2826"/>
          </a:xfrm>
        </p:grpSpPr>
        <p:sp>
          <p:nvSpPr>
            <p:cNvPr id="10892" name="yt_shape_10892"/>
            <p:cNvSpPr txBox="1"/>
            <p:nvPr/>
          </p:nvSpPr>
          <p:spPr>
            <a:xfrm>
              <a:off x="567" y="2103"/>
              <a:ext cx="7215" cy="889"/>
            </a:xfrm>
            <a:prstGeom prst="rect">
              <a:avLst/>
            </a:prstGeom>
          </p:spPr>
          <p:txBody>
            <a:bodyPr vert="horz" wrap="none" lIns="0" tIns="0" rIns="0" bIns="0" rtlCol="0">
              <a:noAutofit/>
            </a:bodyPr>
            <a:p>
              <a:pPr indent="711200" algn="l" eaLnBrk="1" latinLnBrk="0" hangingPunct="0">
                <a:lnSpc>
                  <a:spcPct val="150000"/>
                </a:lnSpc>
              </a:pPr>
              <a:r>
                <a:rPr lang="en-US" altLang="zh-CN" sz="2800" b="1" i="0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(2)</a:t>
              </a:r>
              <a:r>
                <a:rPr lang="zh-CN" altLang="zh-CN" sz="2800" b="1" i="0" u="none">
                  <a:solidFill>
                    <a:srgbClr val="FF0000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</a:rPr>
                <a:t>由</a:t>
              </a:r>
              <a:r>
                <a:rPr lang="en-US" altLang="zh-CN" sz="2800" b="1" i="0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(1)</a:t>
              </a:r>
              <a:r>
                <a:rPr lang="zh-CN" altLang="zh-CN" sz="2800" b="1" i="0" u="none">
                  <a:solidFill>
                    <a:srgbClr val="FF0000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</a:rPr>
                <a:t>，得</a:t>
              </a:r>
              <a:r>
                <a:rPr lang="en-US" altLang="zh-CN" sz="1500" b="1" i="1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 </a:t>
              </a:r>
              <a:r>
                <a:rPr lang="en-US" altLang="zh-CN" sz="2800" b="1" i="1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x</a:t>
              </a:r>
              <a:r>
                <a:rPr lang="en-US" altLang="zh-CN" sz="1500" b="1" i="1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 </a:t>
              </a:r>
              <a:r>
                <a:rPr lang="en-US" altLang="zh-CN" sz="2800" b="1" i="0" u="none" baseline="30000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2</a:t>
              </a:r>
              <a:r>
                <a:rPr lang="zh-CN" altLang="zh-CN" sz="2800" b="1" i="0" u="none">
                  <a:solidFill>
                    <a:srgbClr val="FF0000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</a:rPr>
                <a:t>＋</a:t>
              </a:r>
              <a:r>
                <a:rPr lang="en-US" altLang="zh-CN" sz="1500" b="1" i="1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 </a:t>
              </a:r>
              <a:r>
                <a:rPr lang="en-US" altLang="zh-CN" sz="2800" b="1" i="1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y</a:t>
              </a:r>
              <a:r>
                <a:rPr lang="en-US" altLang="zh-CN" sz="1500" b="1" i="1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 </a:t>
              </a:r>
              <a:r>
                <a:rPr lang="en-US" altLang="zh-CN" sz="2800" b="1" i="0" u="none" baseline="30000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2</a:t>
              </a:r>
              <a:r>
                <a:rPr lang="zh-CN" altLang="zh-CN" sz="2800" b="1" i="0" u="none">
                  <a:solidFill>
                    <a:srgbClr val="FF0000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</a:rPr>
                <a:t>＝</a:t>
              </a:r>
              <a:r>
                <a:rPr lang="en-US" altLang="zh-CN" sz="2800" b="1" i="0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20.</a:t>
              </a:r>
              <a:endPara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endParaRPr>
            </a:p>
          </p:txBody>
        </p:sp>
        <p:sp>
          <p:nvSpPr>
            <p:cNvPr id="10893" name="yt_shape_10893"/>
            <p:cNvSpPr txBox="1"/>
            <p:nvPr/>
          </p:nvSpPr>
          <p:spPr>
            <a:xfrm>
              <a:off x="567" y="3072"/>
              <a:ext cx="8124" cy="889"/>
            </a:xfrm>
            <a:prstGeom prst="rect">
              <a:avLst/>
            </a:prstGeom>
          </p:spPr>
          <p:txBody>
            <a:bodyPr vert="horz" wrap="none" lIns="0" tIns="0" rIns="0" bIns="0" rtlCol="0">
              <a:noAutofit/>
            </a:bodyPr>
            <a:p>
              <a:pPr indent="711200" algn="l" eaLnBrk="1" latinLnBrk="0" hangingPunct="0">
                <a:lnSpc>
                  <a:spcPct val="150000"/>
                </a:lnSpc>
              </a:pPr>
              <a:r>
                <a:rPr lang="zh-CN" altLang="zh-CN" sz="2800" b="1" i="0" u="none">
                  <a:solidFill>
                    <a:srgbClr val="FF0000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</a:rPr>
                <a:t>所以</a:t>
              </a:r>
              <a:r>
                <a:rPr lang="en-US" altLang="zh-CN" sz="2800" b="1" i="0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(</a:t>
              </a:r>
              <a:r>
                <a:rPr lang="en-US" altLang="zh-CN" sz="1500" b="1" i="1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 </a:t>
              </a:r>
              <a:r>
                <a:rPr lang="en-US" altLang="zh-CN" sz="2800" b="1" i="1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x</a:t>
              </a:r>
              <a:r>
                <a:rPr lang="en-US" altLang="zh-CN" sz="1500" b="1" i="1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 </a:t>
              </a:r>
              <a:r>
                <a:rPr lang="zh-CN" altLang="zh-CN" sz="2800" b="1" i="0" u="none">
                  <a:solidFill>
                    <a:srgbClr val="FF0000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</a:rPr>
                <a:t>＋</a:t>
              </a:r>
              <a:r>
                <a:rPr lang="en-US" altLang="zh-CN" sz="1500" b="1" i="1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 </a:t>
              </a:r>
              <a:r>
                <a:rPr lang="en-US" altLang="zh-CN" sz="2800" b="1" i="1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y</a:t>
              </a:r>
              <a:r>
                <a:rPr lang="en-US" altLang="zh-CN" sz="1500" b="1" i="1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 </a:t>
              </a:r>
              <a:r>
                <a:rPr lang="en-US" altLang="zh-CN" sz="2800" b="1" i="0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)</a:t>
              </a:r>
              <a:r>
                <a:rPr lang="en-US" altLang="zh-CN" sz="2800" b="1" i="0" u="none" baseline="30000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2</a:t>
              </a:r>
              <a:r>
                <a:rPr lang="zh-CN" altLang="zh-CN" sz="2800" b="1" i="0" u="none">
                  <a:solidFill>
                    <a:srgbClr val="FF0000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</a:rPr>
                <a:t>＝</a:t>
              </a:r>
              <a:r>
                <a:rPr lang="en-US" altLang="zh-CN" sz="1500" b="1" i="1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 </a:t>
              </a:r>
              <a:r>
                <a:rPr lang="en-US" altLang="zh-CN" sz="2800" b="1" i="1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x</a:t>
              </a:r>
              <a:r>
                <a:rPr lang="en-US" altLang="zh-CN" sz="1500" b="1" i="1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 </a:t>
              </a:r>
              <a:r>
                <a:rPr lang="en-US" altLang="zh-CN" sz="2800" b="1" i="0" u="none" baseline="30000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2</a:t>
              </a:r>
              <a:r>
                <a:rPr lang="zh-CN" altLang="zh-CN" sz="2800" b="1" i="0" u="none">
                  <a:solidFill>
                    <a:srgbClr val="FF0000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</a:rPr>
                <a:t>＋</a:t>
              </a:r>
              <a:r>
                <a:rPr lang="en-US" altLang="zh-CN" sz="1500" b="1" i="1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 </a:t>
              </a:r>
              <a:r>
                <a:rPr lang="en-US" altLang="zh-CN" sz="2800" b="1" i="1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y</a:t>
              </a:r>
              <a:r>
                <a:rPr lang="en-US" altLang="zh-CN" sz="1500" b="1" i="1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 </a:t>
              </a:r>
              <a:r>
                <a:rPr lang="en-US" altLang="zh-CN" sz="2800" b="1" i="0" u="none" baseline="30000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2</a:t>
              </a:r>
              <a:r>
                <a:rPr lang="zh-CN" altLang="zh-CN" sz="2800" b="1" i="0" u="none">
                  <a:solidFill>
                    <a:srgbClr val="FF0000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</a:rPr>
                <a:t>＋</a:t>
              </a:r>
              <a:r>
                <a:rPr lang="en-US" altLang="zh-CN" sz="2800" b="1" i="0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2</a:t>
              </a:r>
              <a:r>
                <a:rPr lang="en-US" altLang="zh-CN" sz="1500" b="1" i="1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 </a:t>
              </a:r>
              <a:r>
                <a:rPr lang="en-US" altLang="zh-CN" sz="2800" b="1" i="1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xy</a:t>
              </a:r>
              <a:r>
                <a:rPr lang="en-US" altLang="zh-CN" sz="1500" b="1" i="1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 </a:t>
              </a:r>
              <a:endPara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endParaRPr>
            </a:p>
          </p:txBody>
        </p:sp>
        <p:sp>
          <p:nvSpPr>
            <p:cNvPr id="10894" name="yt_shape_10894"/>
            <p:cNvSpPr txBox="1"/>
            <p:nvPr/>
          </p:nvSpPr>
          <p:spPr>
            <a:xfrm>
              <a:off x="567" y="4041"/>
              <a:ext cx="5905" cy="889"/>
            </a:xfrm>
            <a:prstGeom prst="rect">
              <a:avLst/>
            </a:prstGeom>
          </p:spPr>
          <p:txBody>
            <a:bodyPr vert="horz" wrap="none" lIns="0" tIns="0" rIns="0" bIns="0" rtlCol="0">
              <a:noAutofit/>
            </a:bodyPr>
            <a:p>
              <a:pPr indent="711200" algn="l" eaLnBrk="1" latinLnBrk="0" hangingPunct="0">
                <a:lnSpc>
                  <a:spcPct val="150000"/>
                </a:lnSpc>
              </a:pPr>
              <a:r>
                <a:rPr lang="zh-CN" altLang="zh-CN" sz="2800" b="1" i="0" u="none">
                  <a:solidFill>
                    <a:srgbClr val="FF0000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</a:rPr>
                <a:t>＝</a:t>
              </a:r>
              <a:r>
                <a:rPr lang="en-US" altLang="zh-CN" sz="2800" b="1" i="0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20</a:t>
              </a:r>
              <a:r>
                <a:rPr lang="zh-CN" altLang="zh-CN" sz="2800" b="1" i="0" u="none">
                  <a:solidFill>
                    <a:srgbClr val="FF0000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</a:rPr>
                <a:t>＋</a:t>
              </a:r>
              <a:r>
                <a:rPr lang="en-US" altLang="zh-CN" sz="2800" b="1" i="0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2×(</a:t>
              </a:r>
              <a:r>
                <a:rPr lang="zh-CN" altLang="zh-CN" sz="2800" b="1" i="0" u="none">
                  <a:solidFill>
                    <a:srgbClr val="FF0000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</a:rPr>
                <a:t>－</a:t>
              </a:r>
              <a:r>
                <a:rPr lang="en-US" altLang="zh-CN" sz="2800" b="1" i="0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8)</a:t>
              </a:r>
              <a:r>
                <a:rPr lang="zh-CN" altLang="zh-CN" sz="2800" b="1" i="0" u="none">
                  <a:solidFill>
                    <a:srgbClr val="FF0000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</a:rPr>
                <a:t>＝</a:t>
              </a:r>
              <a:r>
                <a:rPr lang="en-US" altLang="zh-CN" sz="2800" b="1" i="0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rPr>
                <a:t>4.</a:t>
              </a:r>
              <a:endPara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90" grpId="0" uiExpand="1" build="allAtOnce"/>
      <p:bldP spid="1089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9" name="yt_shape_10909"/>
          <p:cNvSpPr txBox="1"/>
          <p:nvPr/>
        </p:nvSpPr>
        <p:spPr>
          <a:xfrm>
            <a:off x="360000" y="720000"/>
            <a:ext cx="9380773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(3)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已知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m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n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25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m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n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16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，求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m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n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的值；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910" name="yt_shape_10910"/>
          <p:cNvSpPr txBox="1"/>
          <p:nvPr/>
        </p:nvSpPr>
        <p:spPr>
          <a:xfrm>
            <a:off x="360000" y="1335302"/>
            <a:ext cx="9334287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解：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(3)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因为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m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n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25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，所以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m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mn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n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25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①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.</a:t>
            </a:r>
            <a:endParaRPr lang="en-US" altLang="zh-CN" sz="2800" b="1" i="0" u="none">
              <a:solidFill>
                <a:srgbClr val="FF0000"/>
              </a:solidFill>
              <a:effectLst/>
              <a:latin typeface="Times New Roman" panose="02020603050405020304" pitchFamily="36"/>
              <a:ea typeface="宋体" panose="02010600030101010101" pitchFamily="2" charset="-122"/>
            </a:endParaRPr>
          </a:p>
        </p:txBody>
      </p:sp>
      <p:sp>
        <p:nvSpPr>
          <p:cNvPr id="10911" name="yt_shape_10911"/>
          <p:cNvSpPr txBox="1"/>
          <p:nvPr/>
        </p:nvSpPr>
        <p:spPr>
          <a:xfrm>
            <a:off x="360000" y="1950604"/>
            <a:ext cx="8192948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因为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m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n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16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，所以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m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mn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n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16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②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.</a:t>
            </a:r>
            <a:endParaRPr lang="en-US" altLang="zh-CN" sz="2800" b="1" i="0" u="none">
              <a:solidFill>
                <a:srgbClr val="FF0000"/>
              </a:solidFill>
              <a:effectLst/>
              <a:latin typeface="Times New Roman" panose="02020603050405020304" pitchFamily="36"/>
              <a:ea typeface="宋体" panose="02010600030101010101" pitchFamily="2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912" name="yt_shape_10912"/>
              <p:cNvSpPr txBox="1"/>
              <p:nvPr/>
            </p:nvSpPr>
            <p:spPr>
              <a:xfrm>
                <a:off x="360000" y="2565906"/>
                <a:ext cx="8326895" cy="852926"/>
              </a:xfrm>
              <a:prstGeom prst="rect">
                <a:avLst/>
              </a:prstGeom>
            </p:spPr>
            <p:txBody>
              <a:bodyPr vert="horz" wrap="none" lIns="0" tIns="0" rIns="0" bIns="0" rtlCol="0">
                <a:noAutofit/>
              </a:bodyPr>
              <a:lstStyle/>
              <a:p>
                <a:pPr indent="711200" algn="l" eaLnBrk="1" latinLnBrk="0" hangingPunct="0">
                  <a:lnSpc>
                    <a:spcPct val="150000"/>
                  </a:lnSpc>
                </a:pPr>
                <a:r>
                  <a:rPr lang="zh-CN" altLang="zh-CN" sz="2800" b="1" i="0" u="none">
                    <a:solidFill>
                      <a:srgbClr val="FF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</a:rPr>
                  <a:t>①＋②，得</a:t>
                </a:r>
                <a:r>
                  <a:rPr lang="en-US" altLang="zh-CN" sz="2800" b="1" i="0" u="none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2((</a:t>
                </a:r>
                <a:r>
                  <a:rPr lang="en-US" altLang="zh-CN" sz="1500" b="0" i="1">
                    <a:solidFill>
                      <a:srgbClr val="FF0000"/>
                    </a:solidFill>
                    <a:effectLst/>
                    <a:latin typeface="Times New Roman" panose="02020603050405020304" pitchFamily="56" charset="0"/>
                    <a:ea typeface="Cambria Math" panose="02040503050406030204" pitchFamily="56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56" charset="0"/>
                            <a:ea typeface="Cambria Math" panose="02040503050406030204" pitchFamily="56" charset="0"/>
                          </a:rPr>
                        </m:ctrlPr>
                      </m:sSupPr>
                      <m:e>
                        <m:r>
                          <a:rPr lang="en-US" altLang="zh-CN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56" charset="0"/>
                            <a:ea typeface="Cambria Math" panose="02040503050406030204" pitchFamily="56" charset="0"/>
                          </a:rPr>
                          <m:t>𝒎</m:t>
                        </m:r>
                      </m:e>
                      <m:sup>
                        <m:r>
                          <a:rPr lang="en-US" altLang="zh-CN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56" charset="0"/>
                            <a:ea typeface="Cambria Math" panose="02040503050406030204" pitchFamily="56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altLang="zh-CN" sz="2800" b="1" i="0" u="none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+</a:t>
                </a:r>
                <a:r>
                  <a:rPr lang="en-US" altLang="zh-CN" sz="1500" b="0" i="1">
                    <a:solidFill>
                      <a:srgbClr val="FF0000"/>
                    </a:solidFill>
                    <a:effectLst/>
                    <a:latin typeface="Times New Roman" panose="02020603050405020304" pitchFamily="56" charset="0"/>
                    <a:ea typeface="Cambria Math" panose="02040503050406030204" pitchFamily="56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56" charset="0"/>
                            <a:ea typeface="Cambria Math" panose="02040503050406030204" pitchFamily="56" charset="0"/>
                          </a:rPr>
                        </m:ctrlPr>
                      </m:sSupPr>
                      <m:e>
                        <m:r>
                          <a:rPr lang="en-US" altLang="zh-CN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56" charset="0"/>
                            <a:ea typeface="Cambria Math" panose="02040503050406030204" pitchFamily="56" charset="0"/>
                          </a:rPr>
                          <m:t>𝒏</m:t>
                        </m:r>
                      </m:e>
                      <m:sup>
                        <m:r>
                          <a:rPr lang="en-US" altLang="zh-CN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56" charset="0"/>
                            <a:ea typeface="Cambria Math" panose="02040503050406030204" pitchFamily="56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altLang="zh-CN" sz="2800" b="1" i="0" u="none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) )</a:t>
                </a:r>
                <a:r>
                  <a:rPr lang="zh-CN" altLang="zh-CN" sz="2800" b="1" i="0" u="none">
                    <a:solidFill>
                      <a:srgbClr val="FF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</a:rPr>
                  <a:t>＝</a:t>
                </a:r>
                <a:r>
                  <a:rPr lang="en-US" altLang="zh-CN" sz="2800" b="1" i="0" u="none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41.</a:t>
                </a:r>
                <a:r>
                  <a:rPr lang="zh-CN" altLang="zh-CN" sz="2800" b="1" i="0" u="none">
                    <a:solidFill>
                      <a:srgbClr val="FF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</a:rPr>
                  <a:t>所以</a:t>
                </a:r>
                <a:r>
                  <a:rPr lang="en-US" altLang="zh-CN" sz="1500" b="1" i="1" u="none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1" u="none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m</a:t>
                </a:r>
                <a:r>
                  <a:rPr lang="en-US" altLang="zh-CN" sz="1500" b="1" i="1" u="none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0" u="none" baseline="30000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2</a:t>
                </a:r>
                <a:r>
                  <a:rPr lang="zh-CN" altLang="zh-CN" sz="2800" b="1" i="0" u="none">
                    <a:solidFill>
                      <a:srgbClr val="FF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</a:rPr>
                  <a:t>＋</a:t>
                </a:r>
                <a:r>
                  <a:rPr lang="en-US" altLang="zh-CN" sz="1500" b="1" i="1" u="none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1" u="none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n</a:t>
                </a:r>
                <a:r>
                  <a:rPr lang="en-US" altLang="zh-CN" sz="1500" b="1" i="1" u="none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0" u="none" baseline="30000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2</a:t>
                </a:r>
                <a:r>
                  <a:rPr lang="zh-CN" altLang="zh-CN" sz="2800" b="1" i="0" u="none">
                    <a:solidFill>
                      <a:srgbClr val="FF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</a:rPr>
                  <a:t>＝</a:t>
                </a:r>
                <a:r>
                  <a:rPr lang="en-US" altLang="zh-CN" sz="1500" b="0" i="1">
                    <a:solidFill>
                      <a:srgbClr val="FF0000"/>
                    </a:solidFill>
                    <a:effectLst/>
                    <a:latin typeface="Times New Roman" panose="02020603050405020304" pitchFamily="56" charset="0"/>
                    <a:ea typeface="Cambria Math" panose="02040503050406030204" pitchFamily="56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56" charset="0"/>
                            <a:ea typeface="Cambria Math" panose="02040503050406030204" pitchFamily="56" charset="0"/>
                          </a:rPr>
                        </m:ctrlPr>
                      </m:fPr>
                      <m:num>
                        <m:r>
                          <a:rPr lang="en-US" altLang="zh-CN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56" charset="0"/>
                            <a:ea typeface="Cambria Math" panose="02040503050406030204" pitchFamily="56" charset="0"/>
                          </a:rPr>
                          <m:t>𝟒𝟏</m:t>
                        </m:r>
                      </m:num>
                      <m:den>
                        <m:r>
                          <a:rPr lang="en-US" altLang="zh-CN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56" charset="0"/>
                            <a:ea typeface="Cambria Math" panose="02040503050406030204" pitchFamily="56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zh-CN" sz="1500" b="0" i="1">
                    <a:solidFill>
                      <a:srgbClr val="FF0000"/>
                    </a:solidFill>
                    <a:effectLst/>
                    <a:latin typeface="Times New Roman" panose="02020603050405020304" pitchFamily="56" charset="0"/>
                    <a:ea typeface="Cambria Math" panose="02040503050406030204" pitchFamily="56" charset="0"/>
                  </a:rPr>
                  <a:t> </a:t>
                </a:r>
                <a:r>
                  <a:rPr lang="en-US" altLang="zh-CN" sz="2800" b="1" i="0" u="none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.</a:t>
                </a:r>
                <a:endParaRPr lang="en-US" altLang="zh-CN" sz="2800" b="1" i="0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10912" name="yt_shape_109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00" y="2565906"/>
                <a:ext cx="8326895" cy="852926"/>
              </a:xfrm>
              <a:prstGeom prst="rect">
                <a:avLst/>
              </a:prstGeom>
              <a:blipFill rotWithShape="1">
                <a:blip r:embed="rId1"/>
                <a:stretch>
                  <a:fillRect l="-7" t="-10482" r="1" b="7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9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9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9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9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9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9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10" grpId="0" build="allAtOnce"/>
      <p:bldP spid="10911" grpId="0" build="allAtOnce"/>
      <p:bldP spid="10912" grpId="0" build="allAtOnce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6" name="yt_shape_10926"/>
          <p:cNvSpPr txBox="1"/>
          <p:nvPr/>
        </p:nvSpPr>
        <p:spPr>
          <a:xfrm>
            <a:off x="360000" y="1587852"/>
            <a:ext cx="5815695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漏乘多项式中的常数项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927" name="yt_shape_10927"/>
          <p:cNvSpPr txBox="1"/>
          <p:nvPr/>
        </p:nvSpPr>
        <p:spPr>
          <a:xfrm>
            <a:off x="360000" y="2203154"/>
            <a:ext cx="5527154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．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计算：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(2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ab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1)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．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928" name="yt_shape_10928"/>
          <p:cNvSpPr txBox="1"/>
          <p:nvPr/>
        </p:nvSpPr>
        <p:spPr>
          <a:xfrm>
            <a:off x="360000" y="2818456"/>
            <a:ext cx="7742504" cy="121084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解：原式＝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·2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·(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·(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1)</a:t>
            </a:r>
            <a:endParaRPr lang="en-US" altLang="zh-CN" sz="2800" b="1" i="0" u="none">
              <a:solidFill>
                <a:srgbClr val="FF0000"/>
              </a:solidFill>
              <a:effectLst/>
              <a:latin typeface="Times New Roman" panose="02020603050405020304" pitchFamily="36"/>
              <a:ea typeface="宋体" panose="02010600030101010101" pitchFamily="2" charset="-122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6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4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.</a:t>
            </a:r>
            <a:endParaRPr lang="en-US" altLang="zh-CN" sz="2800" b="1" i="0" u="none">
              <a:solidFill>
                <a:srgbClr val="FF0000"/>
              </a:solidFill>
              <a:effectLst/>
              <a:latin typeface="Times New Roman" panose="02020603050405020304" pitchFamily="36"/>
              <a:ea typeface="宋体" panose="02010600030101010101" pitchFamily="2" charset="-122"/>
            </a:endParaRPr>
          </a:p>
        </p:txBody>
      </p:sp>
      <p:sp>
        <p:nvSpPr>
          <p:cNvPr id="10929" name="yt_shape_10929"/>
          <p:cNvSpPr txBox="1"/>
          <p:nvPr/>
        </p:nvSpPr>
        <p:spPr>
          <a:xfrm>
            <a:off x="360000" y="4080088"/>
            <a:ext cx="9605194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0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【易错点拨】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计算时易漏乘常数项－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1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，导致运算错误．</a:t>
            </a:r>
            <a:endParaRPr lang="zh-CN" altLang="zh-CN" sz="2800" b="1" i="0" u="none">
              <a:solidFill>
                <a:srgbClr val="000000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文本框 5">
            <a:hlinkClick r:id="" action="ppaction://noaction"/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788742" y="651862"/>
            <a:ext cx="2111289" cy="58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3200" b="1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易错点拨</a:t>
            </a:r>
            <a:endParaRPr lang="zh-CN" altLang="en-US" sz="3200" b="1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9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9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9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9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28" grpId="0" uiExpand="1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4"/>
          <p:cNvSpPr/>
          <p:nvPr/>
        </p:nvSpPr>
        <p:spPr>
          <a:xfrm>
            <a:off x="3205163" y="2048193"/>
            <a:ext cx="309880" cy="234315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147" name="Rectangle 20"/>
          <p:cNvSpPr/>
          <p:nvPr/>
        </p:nvSpPr>
        <p:spPr>
          <a:xfrm>
            <a:off x="3205163" y="2048193"/>
            <a:ext cx="309880" cy="234315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148" name="Rectangle 26"/>
          <p:cNvSpPr/>
          <p:nvPr/>
        </p:nvSpPr>
        <p:spPr>
          <a:xfrm>
            <a:off x="3205163" y="2048193"/>
            <a:ext cx="309880" cy="234315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149" name="Rectangle 32"/>
          <p:cNvSpPr/>
          <p:nvPr/>
        </p:nvSpPr>
        <p:spPr>
          <a:xfrm>
            <a:off x="3205163" y="2048193"/>
            <a:ext cx="309880" cy="234315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  <p:graphicFrame>
        <p:nvGraphicFramePr>
          <p:cNvPr id="6150" name="表格 6149"/>
          <p:cNvGraphicFramePr>
            <a:graphicFrameLocks noGrp="1"/>
          </p:cNvGraphicFramePr>
          <p:nvPr/>
        </p:nvGraphicFramePr>
        <p:xfrm>
          <a:off x="1487488" y="-26987"/>
          <a:ext cx="9180195" cy="6911975"/>
        </p:xfrm>
        <a:graphic>
          <a:graphicData uri="http://schemas.openxmlformats.org/drawingml/2006/table">
            <a:tbl>
              <a:tblPr/>
              <a:tblGrid>
                <a:gridCol w="2663825"/>
                <a:gridCol w="3168015"/>
                <a:gridCol w="3348355"/>
              </a:tblGrid>
              <a:tr h="958850">
                <a:tc>
                  <a:txBody>
                    <a:bodyPr wrap="square"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v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buChar char="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v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Char char="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zh-CN" altLang="en-US" sz="32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黑体" panose="02010609060101010101" pitchFamily="49" charset="-122"/>
                        </a:rPr>
                        <a:t>运算名称</a:t>
                      </a:r>
                      <a:endParaRPr lang="zh-CN" altLang="en-US" sz="3200" b="1">
                        <a:ea typeface="黑体" panose="02010609060101010101" pitchFamily="49" charset="-122"/>
                      </a:endParaRPr>
                    </a:p>
                  </a:txBody>
                  <a:tcPr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v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buChar char="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v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Char char="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zh-CN" altLang="en-US" sz="32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黑体" panose="02010609060101010101" pitchFamily="49" charset="-122"/>
                        </a:rPr>
                        <a:t>公式</a:t>
                      </a:r>
                      <a:endParaRPr lang="zh-CN" altLang="en-US" sz="3200" b="1">
                        <a:ea typeface="黑体" panose="02010609060101010101" pitchFamily="49" charset="-122"/>
                      </a:endParaRPr>
                    </a:p>
                  </a:txBody>
                  <a:tcPr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v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buChar char="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v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Char char="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zh-CN" altLang="en-US" sz="32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黑体" panose="02010609060101010101" pitchFamily="49" charset="-122"/>
                        </a:rPr>
                        <a:t>法则</a:t>
                      </a:r>
                      <a:endParaRPr lang="zh-CN" altLang="en-US" sz="3200" b="1">
                        <a:ea typeface="黑体" panose="02010609060101010101" pitchFamily="49" charset="-122"/>
                      </a:endParaRPr>
                    </a:p>
                  </a:txBody>
                  <a:tcPr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54150">
                <a:tc>
                  <a:txBody>
                    <a:bodyPr wrap="square"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v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buChar char="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v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Char char="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lang="zh-CN" altLang="en-US" sz="3200" b="1">
                        <a:ea typeface="黑体" panose="02010609060101010101" pitchFamily="49" charset="-122"/>
                      </a:endParaRPr>
                    </a:p>
                  </a:txBody>
                  <a:tcPr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v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buChar char="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v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Char char="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lang="zh-CN" altLang="en-US" sz="3200" b="1">
                        <a:ea typeface="黑体" panose="02010609060101010101" pitchFamily="49" charset="-122"/>
                      </a:endParaRPr>
                    </a:p>
                  </a:txBody>
                  <a:tcPr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v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buChar char="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v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Char char="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lang="zh-CN" altLang="en-US" sz="3200" b="1">
                        <a:ea typeface="黑体" panose="02010609060101010101" pitchFamily="49" charset="-122"/>
                      </a:endParaRPr>
                    </a:p>
                  </a:txBody>
                  <a:tcPr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42988">
                <a:tc>
                  <a:txBody>
                    <a:bodyPr wrap="square"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v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buChar char="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v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Char char="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lang="zh-CN" altLang="en-US" sz="3200" b="1">
                        <a:ea typeface="黑体" panose="02010609060101010101" pitchFamily="49" charset="-122"/>
                      </a:endParaRPr>
                    </a:p>
                  </a:txBody>
                  <a:tcPr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v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buChar char="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v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Char char="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lang="zh-CN" altLang="en-US" sz="3200" b="1">
                        <a:ea typeface="黑体" panose="02010609060101010101" pitchFamily="49" charset="-122"/>
                      </a:endParaRPr>
                    </a:p>
                  </a:txBody>
                  <a:tcPr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v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buChar char="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v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Char char="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lang="zh-CN" altLang="en-US" sz="3200" b="1">
                        <a:ea typeface="黑体" panose="02010609060101010101" pitchFamily="49" charset="-122"/>
                      </a:endParaRPr>
                    </a:p>
                  </a:txBody>
                  <a:tcPr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55987">
                <a:tc>
                  <a:txBody>
                    <a:bodyPr wrap="square"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v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buChar char="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v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Char char="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lang="zh-CN" altLang="en-US" sz="3200" b="1">
                        <a:ea typeface="黑体" panose="02010609060101010101" pitchFamily="49" charset="-122"/>
                      </a:endParaRPr>
                    </a:p>
                  </a:txBody>
                  <a:tcPr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v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buChar char="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v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Char char="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lang="zh-CN" altLang="en-US" sz="3200" b="1">
                        <a:ea typeface="黑体" panose="02010609060101010101" pitchFamily="49" charset="-122"/>
                      </a:endParaRPr>
                    </a:p>
                  </a:txBody>
                  <a:tcPr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Char char="v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buChar char="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v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Char char="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buChar char="v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lang="zh-CN" altLang="en-US" sz="3200" b="1">
                        <a:ea typeface="黑体" panose="02010609060101010101" pitchFamily="49" charset="-122"/>
                      </a:endParaRPr>
                    </a:p>
                  </a:txBody>
                  <a:tcPr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72" name="Text Box 568"/>
          <p:cNvSpPr txBox="1"/>
          <p:nvPr/>
        </p:nvSpPr>
        <p:spPr>
          <a:xfrm>
            <a:off x="1524000" y="1125538"/>
            <a:ext cx="2124075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zh-CN" altLang="en-US" sz="3200" b="1">
                <a:latin typeface="Arial" panose="020B0604020202020204" pitchFamily="34" charset="0"/>
                <a:ea typeface="黑体" panose="02010609060101010101" pitchFamily="49" charset="-122"/>
              </a:rPr>
              <a:t>同底数幂的乘法</a:t>
            </a:r>
            <a:endParaRPr lang="zh-CN" altLang="en-US" sz="3200" b="1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6173" name="Text Box 570"/>
          <p:cNvSpPr txBox="1"/>
          <p:nvPr/>
        </p:nvSpPr>
        <p:spPr>
          <a:xfrm>
            <a:off x="1774825" y="2565400"/>
            <a:ext cx="187325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zh-CN" altLang="en-US" sz="3200" b="1">
                <a:latin typeface="Arial" panose="020B0604020202020204" pitchFamily="34" charset="0"/>
                <a:ea typeface="黑体" panose="02010609060101010101" pitchFamily="49" charset="-122"/>
              </a:rPr>
              <a:t>幂的乘方</a:t>
            </a:r>
            <a:endParaRPr lang="zh-CN" altLang="en-US" sz="3200" b="1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6174" name="Text Box 572"/>
          <p:cNvSpPr txBox="1"/>
          <p:nvPr/>
        </p:nvSpPr>
        <p:spPr>
          <a:xfrm>
            <a:off x="1703388" y="3789363"/>
            <a:ext cx="2124075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zh-CN" altLang="en-US" sz="3200" b="1">
                <a:latin typeface="Arial" panose="020B0604020202020204" pitchFamily="34" charset="0"/>
                <a:ea typeface="黑体" panose="02010609060101010101" pitchFamily="49" charset="-122"/>
              </a:rPr>
              <a:t>积的乘方</a:t>
            </a:r>
            <a:endParaRPr lang="zh-CN" altLang="en-US" sz="3200" b="1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6175" name="Text Box 575"/>
          <p:cNvSpPr txBox="1"/>
          <p:nvPr/>
        </p:nvSpPr>
        <p:spPr>
          <a:xfrm>
            <a:off x="4995863" y="3146425"/>
            <a:ext cx="309880" cy="23431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  <p:graphicFrame>
        <p:nvGraphicFramePr>
          <p:cNvPr id="6176" name="对象 6175"/>
          <p:cNvGraphicFramePr>
            <a:graphicFrameLocks noChangeAspect="1"/>
          </p:cNvGraphicFramePr>
          <p:nvPr/>
        </p:nvGraphicFramePr>
        <p:xfrm>
          <a:off x="4151313" y="1196975"/>
          <a:ext cx="3095625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" r:id="rId1" imgW="915035" imgH="203200" progId="">
                  <p:embed/>
                </p:oleObj>
              </mc:Choice>
              <mc:Fallback>
                <p:oleObj name="" r:id="rId1" imgW="915035" imgH="20320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151313" y="1196975"/>
                        <a:ext cx="3095625" cy="6873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7" name="对象 6176"/>
          <p:cNvGraphicFramePr>
            <a:graphicFrameLocks noChangeAspect="1"/>
          </p:cNvGraphicFramePr>
          <p:nvPr/>
        </p:nvGraphicFramePr>
        <p:xfrm>
          <a:off x="4252913" y="2420938"/>
          <a:ext cx="2963862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" r:id="rId3" imgW="737235" imgH="228600" progId="">
                  <p:embed/>
                </p:oleObj>
              </mc:Choice>
              <mc:Fallback>
                <p:oleObj name="" r:id="rId3" imgW="737235" imgH="22860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52913" y="2420938"/>
                        <a:ext cx="2963862" cy="9207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8" name="对象 6177"/>
          <p:cNvGraphicFramePr>
            <a:graphicFrameLocks noChangeAspect="1"/>
          </p:cNvGraphicFramePr>
          <p:nvPr/>
        </p:nvGraphicFramePr>
        <p:xfrm>
          <a:off x="4262438" y="3573463"/>
          <a:ext cx="2874962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" r:id="rId5" imgW="800735" imgH="228600" progId="">
                  <p:embed/>
                </p:oleObj>
              </mc:Choice>
              <mc:Fallback>
                <p:oleObj name="" r:id="rId5" imgW="800735" imgH="22860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262438" y="3573463"/>
                        <a:ext cx="2874962" cy="8223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79" name="Text Box 582"/>
          <p:cNvSpPr txBox="1"/>
          <p:nvPr/>
        </p:nvSpPr>
        <p:spPr>
          <a:xfrm>
            <a:off x="7391400" y="981075"/>
            <a:ext cx="3313113" cy="9531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同底数幂乘法，底数不变，指数相加。</a:t>
            </a:r>
            <a:endParaRPr lang="zh-CN" altLang="en-US" sz="2800" b="1">
              <a:solidFill>
                <a:srgbClr val="FF00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6180" name="Text Box 583"/>
          <p:cNvSpPr txBox="1"/>
          <p:nvPr/>
        </p:nvSpPr>
        <p:spPr>
          <a:xfrm>
            <a:off x="6383338" y="3284538"/>
            <a:ext cx="309880" cy="23431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181" name="Text Box 585"/>
          <p:cNvSpPr txBox="1"/>
          <p:nvPr/>
        </p:nvSpPr>
        <p:spPr>
          <a:xfrm>
            <a:off x="6456363" y="4365625"/>
            <a:ext cx="309880" cy="23431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182" name="Text Box 587"/>
          <p:cNvSpPr txBox="1"/>
          <p:nvPr/>
        </p:nvSpPr>
        <p:spPr>
          <a:xfrm>
            <a:off x="7319963" y="2420938"/>
            <a:ext cx="3168650" cy="9531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幂的乘方，底数不变，指数相乘。</a:t>
            </a:r>
            <a:endParaRPr lang="zh-CN" altLang="en-US" sz="2800" b="1">
              <a:solidFill>
                <a:srgbClr val="FF00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6183" name="Text Box 588"/>
          <p:cNvSpPr txBox="1"/>
          <p:nvPr/>
        </p:nvSpPr>
        <p:spPr>
          <a:xfrm>
            <a:off x="7391400" y="3357563"/>
            <a:ext cx="3095625" cy="18148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积的乘方，把积的每一个因式分别乘方，再把所得的幂相乘。</a:t>
            </a:r>
            <a:endParaRPr lang="zh-CN" altLang="en-US" sz="2800" b="1">
              <a:solidFill>
                <a:srgbClr val="FF00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6184" name="Line 604"/>
          <p:cNvSpPr/>
          <p:nvPr/>
        </p:nvSpPr>
        <p:spPr>
          <a:xfrm>
            <a:off x="1524000" y="5229225"/>
            <a:ext cx="9144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6185" name="Text Box 606"/>
          <p:cNvSpPr txBox="1"/>
          <p:nvPr/>
        </p:nvSpPr>
        <p:spPr>
          <a:xfrm>
            <a:off x="1739900" y="5530850"/>
            <a:ext cx="2124075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zh-CN" altLang="en-US" sz="3200" b="1">
                <a:latin typeface="Arial" panose="020B0604020202020204" pitchFamily="34" charset="0"/>
                <a:ea typeface="黑体" panose="02010609060101010101" pitchFamily="49" charset="-122"/>
              </a:rPr>
              <a:t>同底数幂的除法</a:t>
            </a:r>
            <a:endParaRPr lang="zh-CN" altLang="en-US" sz="3200" b="1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graphicFrame>
        <p:nvGraphicFramePr>
          <p:cNvPr id="6186" name="对象 6185"/>
          <p:cNvGraphicFramePr>
            <a:graphicFrameLocks noChangeAspect="1"/>
          </p:cNvGraphicFramePr>
          <p:nvPr/>
        </p:nvGraphicFramePr>
        <p:xfrm>
          <a:off x="4225925" y="5589588"/>
          <a:ext cx="3094038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" r:id="rId7" imgW="915035" imgH="203200" progId="">
                  <p:embed/>
                </p:oleObj>
              </mc:Choice>
              <mc:Fallback>
                <p:oleObj name="" r:id="rId7" imgW="915035" imgH="20320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225925" y="5589588"/>
                        <a:ext cx="3094038" cy="6873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87" name="Text Box 608"/>
          <p:cNvSpPr txBox="1"/>
          <p:nvPr/>
        </p:nvSpPr>
        <p:spPr>
          <a:xfrm>
            <a:off x="7319963" y="5507038"/>
            <a:ext cx="3313112" cy="9531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同底数幂除法，底数不变，指数相减。</a:t>
            </a:r>
            <a:endParaRPr lang="zh-CN" altLang="en-US" sz="2800" b="1">
              <a:solidFill>
                <a:srgbClr val="FF00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6188" name="Text Box 611"/>
          <p:cNvSpPr txBox="1"/>
          <p:nvPr/>
        </p:nvSpPr>
        <p:spPr>
          <a:xfrm>
            <a:off x="5232400" y="6237288"/>
            <a:ext cx="13684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800">
                <a:latin typeface="Arial" panose="020B0604020202020204" pitchFamily="34" charset="0"/>
              </a:rPr>
              <a:t>(a≠0)</a:t>
            </a:r>
            <a:endParaRPr lang="en-US" altLang="zh-CN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6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2" grpId="0"/>
      <p:bldP spid="6173" grpId="0"/>
      <p:bldP spid="6174" grpId="0"/>
      <p:bldP spid="6179" grpId="0"/>
      <p:bldP spid="6182" grpId="0"/>
      <p:bldP spid="6185" grpId="0"/>
      <p:bldP spid="618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0" name="yt_shape_10930"/>
          <p:cNvSpPr txBox="1"/>
          <p:nvPr/>
        </p:nvSpPr>
        <p:spPr>
          <a:xfrm>
            <a:off x="360000" y="720000"/>
            <a:ext cx="4379404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忽略分类讨论</a:t>
            </a:r>
            <a:endParaRPr lang="zh-CN" altLang="zh-CN" sz="2800" b="1" i="0" u="none">
              <a:solidFill>
                <a:srgbClr val="000000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931" name="yt_shape_10931"/>
          <p:cNvSpPr txBox="1"/>
          <p:nvPr/>
        </p:nvSpPr>
        <p:spPr>
          <a:xfrm>
            <a:off x="360079" y="1335302"/>
            <a:ext cx="11780915" cy="183800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2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．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如果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2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＋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ma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＋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9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是一个完全平方式，那么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m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的值为</a:t>
            </a:r>
            <a:r>
              <a:rPr sz="28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      </a:t>
            </a:r>
            <a:r>
              <a:rPr sz="1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b="1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sym typeface=",isEnd"/>
              </a:rPr>
              <a:t>．</a:t>
            </a:r>
            <a:endParaRPr lang="zh-CN" altLang="zh-CN" sz="2800" b="1" i="0" u="none">
              <a:solidFill>
                <a:srgbClr val="000000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  <a:sym typeface=",isEnd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0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【易错点拨】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黑体" panose="02010609060101010101" pitchFamily="49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利用完全平方公式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(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±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b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)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2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＝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2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±2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ab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＋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b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2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，可知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m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sym typeface="_⨹_1_63933,isEnd"/>
              </a:rPr>
              <a:t>的</a:t>
            </a:r>
            <a:b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sym typeface=",isEnd"/>
              </a:rPr>
              <a:t>值应该有两个，易忽略其中一个导致漏解．</a:t>
            </a:r>
            <a:endParaRPr lang="zh-CN" altLang="zh-CN" sz="2800" b="1" i="0" u="none">
              <a:solidFill>
                <a:srgbClr val="000000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  <a:sym typeface=",isEnd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583931" y="1288496"/>
            <a:ext cx="840486" cy="733692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华文楷体" pitchFamily="28"/>
                <a:cs typeface="+mn-cs"/>
              </a:rPr>
              <a:t>±6</a:t>
            </a:r>
            <a:r>
              <a:rPr kumimoji="0" lang="zh-CN" altLang="zh-CN" sz="10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华文楷体" pitchFamily="28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3" name="yt_shape_10933"/>
          <p:cNvSpPr txBox="1"/>
          <p:nvPr/>
        </p:nvSpPr>
        <p:spPr>
          <a:xfrm>
            <a:off x="360000" y="720000"/>
            <a:ext cx="6367128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找不准乘法公式中的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b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endParaRPr lang="en-US" altLang="zh-CN" sz="1500" b="1" i="1" u="none">
              <a:solidFill>
                <a:srgbClr val="000000"/>
              </a:solidFill>
              <a:effectLst/>
              <a:latin typeface="Times New Roman" panose="02020603050405020304" pitchFamily="36"/>
              <a:ea typeface="华文楷体" pitchFamily="28"/>
            </a:endParaRPr>
          </a:p>
        </p:txBody>
      </p:sp>
      <p:sp>
        <p:nvSpPr>
          <p:cNvPr id="10934" name="yt_shape_10934"/>
          <p:cNvSpPr txBox="1"/>
          <p:nvPr/>
        </p:nvSpPr>
        <p:spPr>
          <a:xfrm>
            <a:off x="360000" y="1335302"/>
            <a:ext cx="4517262" cy="121084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3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．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计算：</a:t>
            </a:r>
            <a:endParaRPr lang="zh-CN" altLang="zh-CN" sz="2800" b="1" i="0" u="none">
              <a:solidFill>
                <a:srgbClr val="000000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(1)(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2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b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)(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－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＋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2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b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)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；</a:t>
            </a:r>
            <a:endParaRPr lang="zh-CN" altLang="zh-CN" sz="2800" b="1" i="0" u="none">
              <a:solidFill>
                <a:srgbClr val="000000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936" name="yt_shape_10936"/>
          <p:cNvSpPr txBox="1"/>
          <p:nvPr/>
        </p:nvSpPr>
        <p:spPr>
          <a:xfrm>
            <a:off x="360000" y="2565906"/>
            <a:ext cx="5786841" cy="2503506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解：原式＝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(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－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2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)[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－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(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－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2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)]</a:t>
            </a:r>
            <a:endParaRPr lang="en-US" altLang="zh-CN" sz="2800" b="1" i="0" u="none">
              <a:solidFill>
                <a:srgbClr val="FF0000"/>
              </a:solidFill>
              <a:effectLst/>
              <a:latin typeface="Times New Roman" panose="02020603050405020304" pitchFamily="36"/>
              <a:ea typeface="华文楷体" pitchFamily="28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＝－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(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－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2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)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2</a:t>
            </a:r>
            <a:endParaRPr lang="en-US" altLang="zh-CN" sz="2800" b="1" i="0" u="none" baseline="30000">
              <a:solidFill>
                <a:srgbClr val="FF0000"/>
              </a:solidFill>
              <a:effectLst/>
              <a:latin typeface="Times New Roman" panose="02020603050405020304" pitchFamily="36"/>
              <a:ea typeface="华文楷体" pitchFamily="28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＝－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(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2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－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4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ab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＋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4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2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)</a:t>
            </a:r>
            <a:endParaRPr lang="en-US" altLang="zh-CN" sz="2800" b="1" i="0" u="none">
              <a:solidFill>
                <a:srgbClr val="FF0000"/>
              </a:solidFill>
              <a:effectLst/>
              <a:latin typeface="Times New Roman" panose="02020603050405020304" pitchFamily="36"/>
              <a:ea typeface="华文楷体" pitchFamily="28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＝－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2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＋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4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ab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－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4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2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.</a:t>
            </a:r>
            <a:endParaRPr lang="en-US" altLang="zh-CN" sz="2800" b="1" i="0" u="none">
              <a:solidFill>
                <a:srgbClr val="FF0000"/>
              </a:solidFill>
              <a:effectLst/>
              <a:latin typeface="Times New Roman" panose="02020603050405020304" pitchFamily="36"/>
              <a:ea typeface="华文楷体" pitchFamily="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9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9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9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9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9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9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9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9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36" grpId="0" uiExpand="1" build="allAtOnce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7" name="yt_shape_10937"/>
          <p:cNvSpPr txBox="1"/>
          <p:nvPr/>
        </p:nvSpPr>
        <p:spPr>
          <a:xfrm>
            <a:off x="360000" y="720000"/>
            <a:ext cx="5027017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(2)(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－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b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－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c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)(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＋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b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－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c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)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．</a:t>
            </a:r>
            <a:endParaRPr lang="zh-CN" altLang="zh-CN" sz="2800" b="1" i="0" u="none">
              <a:solidFill>
                <a:srgbClr val="000000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938" name="yt_shape_10938"/>
          <p:cNvSpPr txBox="1"/>
          <p:nvPr/>
        </p:nvSpPr>
        <p:spPr>
          <a:xfrm>
            <a:off x="360000" y="1335302"/>
            <a:ext cx="6538649" cy="1857175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解：原式＝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[(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－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c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)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－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][(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－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c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)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＋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]</a:t>
            </a:r>
            <a:endParaRPr lang="en-US" altLang="zh-CN" sz="2800" b="1" i="0" u="none">
              <a:solidFill>
                <a:srgbClr val="FF0000"/>
              </a:solidFill>
              <a:effectLst/>
              <a:latin typeface="Times New Roman" panose="02020603050405020304" pitchFamily="36"/>
              <a:ea typeface="华文楷体" pitchFamily="28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＝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(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－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c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)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2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－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2</a:t>
            </a:r>
            <a:endParaRPr lang="en-US" altLang="zh-CN" sz="2800" b="1" i="0" u="none" baseline="30000">
              <a:solidFill>
                <a:srgbClr val="FF0000"/>
              </a:solidFill>
              <a:effectLst/>
              <a:latin typeface="Times New Roman" panose="02020603050405020304" pitchFamily="36"/>
              <a:ea typeface="华文楷体" pitchFamily="28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＝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a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2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－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2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ac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＋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c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2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－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b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2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华文楷体" pitchFamily="28"/>
              </a:rPr>
              <a:t>.</a:t>
            </a:r>
            <a:endParaRPr lang="en-US" altLang="zh-CN" sz="2800" b="1" i="0" u="none">
              <a:solidFill>
                <a:srgbClr val="FF0000"/>
              </a:solidFill>
              <a:effectLst/>
              <a:latin typeface="Times New Roman" panose="02020603050405020304" pitchFamily="36"/>
              <a:ea typeface="华文楷体" pitchFamily="28"/>
            </a:endParaRPr>
          </a:p>
        </p:txBody>
      </p:sp>
      <p:sp>
        <p:nvSpPr>
          <p:cNvPr id="10939" name="yt_shape_10939"/>
          <p:cNvSpPr txBox="1"/>
          <p:nvPr/>
        </p:nvSpPr>
        <p:spPr>
          <a:xfrm>
            <a:off x="360080" y="3243265"/>
            <a:ext cx="11780915" cy="121084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0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【易错点拨】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注意首先把原式变形再用公式．题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(1)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sym typeface="_⨹_7_18d0a"/>
              </a:rPr>
              <a:t>易当作平方差公</a:t>
            </a:r>
            <a:b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式进行计算；题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华文楷体" pitchFamily="28"/>
              </a:rPr>
              <a:t>(2)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易找不准相同项和相反项．</a:t>
            </a:r>
            <a:endParaRPr lang="zh-CN" altLang="zh-CN" sz="2800" b="1" i="0" u="none">
              <a:solidFill>
                <a:srgbClr val="000000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38" grpId="0" uiExpand="1" build="allAtOnce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3" name="yt_shape_10813"/>
          <p:cNvSpPr txBox="1"/>
          <p:nvPr/>
        </p:nvSpPr>
        <p:spPr>
          <a:xfrm>
            <a:off x="2821305" y="1076325"/>
            <a:ext cx="5652770" cy="5375910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3105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．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计算：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  <a:p>
            <a:pPr indent="713105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(1)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6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·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sz="28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   </a:t>
            </a:r>
            <a:r>
              <a:rPr sz="8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；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  <a:p>
            <a:pPr indent="713105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(2)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6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÷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sz="28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   </a:t>
            </a:r>
            <a:r>
              <a:rPr sz="8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；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  <a:p>
            <a:pPr indent="713105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(3)(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6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sz="28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     </a:t>
            </a:r>
            <a:r>
              <a:rPr sz="5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；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  <a:p>
            <a:pPr indent="713105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(4)(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4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sz="28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         </a:t>
            </a:r>
            <a:r>
              <a:rPr sz="100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；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  <a:p>
            <a:pPr indent="713105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(5)4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-2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÷4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0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sz="41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  </a:t>
            </a:r>
            <a:r>
              <a:rPr sz="19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；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  <a:p>
            <a:pPr indent="713105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(6)6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xy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·(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xy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sz="28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                    </a:t>
            </a:r>
            <a:r>
              <a:rPr sz="9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；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  <a:p>
            <a:pPr indent="713105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(7)6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xy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÷(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xy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sz="25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           </a:t>
            </a:r>
            <a:r>
              <a:rPr sz="13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．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282565" y="1670050"/>
            <a:ext cx="638810" cy="733425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x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8</a:t>
            </a:r>
            <a:r>
              <a:rPr kumimoji="0" lang="zh-CN" altLang="zh-CN" sz="9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520690" y="2310130"/>
            <a:ext cx="638810" cy="733425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x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4</a:t>
            </a:r>
            <a:r>
              <a:rPr kumimoji="0" lang="zh-CN" altLang="zh-CN" sz="9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128895" y="2950210"/>
            <a:ext cx="758190" cy="733425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x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12</a:t>
            </a:r>
            <a:r>
              <a:rPr kumimoji="0" lang="zh-CN" altLang="zh-CN" sz="9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615940" y="3590290"/>
            <a:ext cx="1042035" cy="733425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16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x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6</a:t>
            </a:r>
            <a:r>
              <a:rPr kumimoji="0" lang="zh-CN" altLang="zh-CN" sz="9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文本框 5"/>
              <p:cNvSpPr txBox="1"/>
              <p:nvPr/>
            </p:nvSpPr>
            <p:spPr>
              <a:xfrm>
                <a:off x="5409565" y="4138295"/>
                <a:ext cx="653415" cy="1017905"/>
              </a:xfrm>
              <a:prstGeom prst="rect">
                <a:avLst/>
              </a:prstGeom>
              <a:noFill/>
            </p:spPr>
            <p:txBody>
              <a:bodyPr vert="horz" wrap="none" rtlCol="0" anchor="ctr">
                <a:no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US" altLang="zh-CN" sz="2800" b="1" i="1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>
                              <a:solidFill>
                                <a:srgbClr val="010000"/>
                              </a:solidFill>
                            </a:uFill>
                            <a:latin typeface="Cambria Math" panose="02040503050406030204" pitchFamily="56" charset="0"/>
                            <a:ea typeface="Cambria Math" panose="02040503050406030204" pitchFamily="56" charset="0"/>
                          </a:rPr>
                        </m:ctrlPr>
                      </m:fPr>
                      <m:num>
                        <m:r>
                          <a:rPr kumimoji="0" lang="en-US" altLang="zh-CN" sz="2800" b="1" i="1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>
                              <a:solidFill>
                                <a:srgbClr val="010000"/>
                              </a:solidFill>
                            </a:uFill>
                            <a:latin typeface="Cambria Math" panose="02040503050406030204" pitchFamily="56" charset="0"/>
                            <a:ea typeface="Cambria Math" panose="02040503050406030204" pitchFamily="56" charset="0"/>
                          </a:rPr>
                          <m:t>𝟏</m:t>
                        </m:r>
                      </m:num>
                      <m:den>
                        <m:r>
                          <a:rPr kumimoji="0" lang="en-US" altLang="zh-CN" sz="2800" b="1" i="1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>
                              <a:solidFill>
                                <a:srgbClr val="010000"/>
                              </a:solidFill>
                            </a:uFill>
                            <a:latin typeface="Cambria Math" panose="02040503050406030204" pitchFamily="56" charset="0"/>
                            <a:ea typeface="Cambria Math" panose="02040503050406030204" pitchFamily="56" charset="0"/>
                          </a:rPr>
                          <m:t>𝟏𝟔</m:t>
                        </m:r>
                      </m:den>
                    </m:f>
                  </m:oMath>
                </a14:m>
                <a:r>
                  <a:rPr kumimoji="0" lang="en-US" altLang="zh-CN" sz="1500" b="1" i="1" strike="noStrike" kern="120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>
                      <a:solidFill>
                        <a:srgbClr val="010000"/>
                      </a:solidFill>
                    </a:uFill>
                    <a:latin typeface="Times New Roman" panose="02020603050405020304" pitchFamily="56" charset="0"/>
                    <a:ea typeface="Cambria Math" panose="02040503050406030204" pitchFamily="56" charset="0"/>
                  </a:rPr>
                  <a:t> </a:t>
                </a:r>
                <a:r>
                  <a:rPr kumimoji="0" lang="zh-CN" altLang="zh-CN" sz="900" b="1" i="0" strike="noStrike" kern="120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>
                      <a:solidFill>
                        <a:srgbClr val="010000"/>
                      </a:solidFill>
                    </a:uFill>
                    <a:latin typeface="Times New Roman" panose="02020603050405020304" pitchFamily="36"/>
                    <a:ea typeface="宋体" panose="02010600030101010101" pitchFamily="2" charset="-122"/>
                  </a:rPr>
                  <a:t>　</a:t>
                </a:r>
                <a:endParaRPr lang="zh-CN" altLang="en-US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6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9565" y="4138295"/>
                <a:ext cx="653415" cy="1017905"/>
              </a:xfrm>
              <a:prstGeom prst="rect">
                <a:avLst/>
              </a:prstGeom>
              <a:blipFill rotWithShape="1">
                <a:blip r:embed="rId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文本框 6"/>
          <p:cNvSpPr txBox="1"/>
          <p:nvPr/>
        </p:nvSpPr>
        <p:spPr>
          <a:xfrm>
            <a:off x="6381115" y="5121275"/>
            <a:ext cx="1771015" cy="733425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zh-CN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－</a:t>
            </a: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12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x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2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y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4</a:t>
            </a:r>
            <a:r>
              <a:rPr kumimoji="0" lang="zh-CN" altLang="zh-CN" sz="9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619240" y="5761355"/>
            <a:ext cx="1200785" cy="65278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zh-CN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－</a:t>
            </a: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3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y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2</a:t>
            </a:r>
            <a:r>
              <a:rPr kumimoji="0" lang="zh-CN" altLang="zh-CN" sz="9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9" name="文本框 5">
            <a:hlinkClick r:id="" action="ppaction://noaction"/>
          </p:cNvPr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532505" y="406400"/>
            <a:ext cx="2111375" cy="58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3200" b="1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课堂练习</a:t>
            </a:r>
            <a:endParaRPr lang="zh-CN" altLang="en-US" sz="3200" b="1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0" name="yt_shape_10820"/>
          <p:cNvSpPr txBox="1"/>
          <p:nvPr/>
        </p:nvSpPr>
        <p:spPr>
          <a:xfrm>
            <a:off x="360000" y="720000"/>
            <a:ext cx="7539243" cy="3796167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3105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．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计算：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  <a:p>
            <a:pPr indent="713105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(1)(8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4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)·(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sz="28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                             </a:t>
            </a:r>
            <a:r>
              <a:rPr sz="4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；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  <a:p>
            <a:pPr indent="713105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(2)(8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4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)÷(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sz="28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                  </a:t>
            </a:r>
            <a:r>
              <a:rPr sz="7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；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  <a:p>
            <a:pPr indent="713105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(3)(3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5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y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)(3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y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sz="28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                                      </a:t>
            </a:r>
            <a:r>
              <a:rPr sz="9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；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  <a:p>
            <a:pPr indent="713105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(4)(2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3)(2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3)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sz="28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              </a:t>
            </a:r>
            <a:r>
              <a:rPr sz="12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；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  <a:p>
            <a:pPr indent="713105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(5)(2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y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sz="25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                                      </a:t>
            </a:r>
            <a:r>
              <a:rPr sz="1200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．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889932" y="1313274"/>
            <a:ext cx="2326386" cy="733692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zh-CN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－</a:t>
            </a: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16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x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5</a:t>
            </a:r>
            <a:r>
              <a:rPr kumimoji="0" lang="zh-CN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＋</a:t>
            </a: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8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x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4</a:t>
            </a:r>
            <a:r>
              <a:rPr kumimoji="0" lang="zh-CN" altLang="zh-CN" sz="9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128057" y="1953354"/>
            <a:ext cx="1637411" cy="733692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zh-CN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－</a:t>
            </a: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4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x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＋</a:t>
            </a: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2</a:t>
            </a:r>
            <a:r>
              <a:rPr kumimoji="0" lang="zh-CN" altLang="zh-CN" sz="9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645457" y="2560216"/>
            <a:ext cx="2913761" cy="733692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9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x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2</a:t>
            </a:r>
            <a:r>
              <a:rPr kumimoji="0" lang="zh-CN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＋</a:t>
            </a: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12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xy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－</a:t>
            </a: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5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y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2</a:t>
            </a:r>
            <a:r>
              <a:rPr kumimoji="0" lang="zh-CN" altLang="zh-CN" sz="9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318432" y="3233514"/>
            <a:ext cx="1399286" cy="733692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4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x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2</a:t>
            </a:r>
            <a:r>
              <a:rPr kumimoji="0" lang="zh-CN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－</a:t>
            </a: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9</a:t>
            </a:r>
            <a:r>
              <a:rPr kumimoji="0" lang="zh-CN" altLang="zh-CN" sz="9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465944" y="3840376"/>
            <a:ext cx="2913761" cy="652666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4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x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2</a:t>
            </a:r>
            <a:r>
              <a:rPr kumimoji="0" lang="zh-CN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＋</a:t>
            </a: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12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xy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＋</a:t>
            </a: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9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y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2</a:t>
            </a:r>
            <a:r>
              <a:rPr kumimoji="0" lang="zh-CN" altLang="zh-CN" sz="9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509895" y="5153660"/>
            <a:ext cx="5817870" cy="645160"/>
          </a:xfrm>
          <a:prstGeom prst="rect">
            <a:avLst/>
          </a:prstGeom>
          <a:noFill/>
          <a:ln>
            <a:solidFill>
              <a:srgbClr val="F5813B"/>
            </a:solidFill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600">
                <a:ln>
                  <a:solidFill>
                    <a:schemeClr val="tx1"/>
                  </a:solidFill>
                  <a:prstDash val="sysDot"/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  <a:reflection blurRad="6350" stA="53000" endA="300" endPos="35500" dir="5400000" sy="-90000" algn="bl" rotWithShape="0"/>
                </a:effectLst>
                <a:hlinkClick r:id="rId1" tooltip="" action="ppaction://hlinkfile"/>
              </a:rPr>
              <a:t>下面继续学习《平方根》</a:t>
            </a:r>
            <a:endParaRPr lang="zh-CN" altLang="en-US" sz="3600">
              <a:ln>
                <a:solidFill>
                  <a:schemeClr val="tx1"/>
                </a:solidFill>
                <a:prstDash val="sysDot"/>
              </a:ln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innerShdw blurRad="63500" dist="50800" dir="18900000">
                  <a:prstClr val="black">
                    <a:alpha val="50000"/>
                  </a:prstClr>
                </a:innerShdw>
                <a:reflection blurRad="6350" stA="53000" endA="300" endPos="35500" dir="5400000" sy="-90000" algn="bl" rotWithShape="0"/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  <p:bldP spid="4" grpId="0" build="allAtOnce"/>
      <p:bldP spid="5" grpId="0" build="allAtOnce"/>
      <p:bldP spid="6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/>
          <p:nvPr/>
        </p:nvSpPr>
        <p:spPr>
          <a:xfrm>
            <a:off x="1524000" y="0"/>
            <a:ext cx="179388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endParaRPr lang="zh-CN" altLang="en-US" sz="4000" b="1">
              <a:latin typeface="Times New Roman" panose="02020603050405020304" pitchFamily="56" charset="0"/>
              <a:ea typeface="楷体_GB2312" pitchFamily="1" charset="-122"/>
            </a:endParaRPr>
          </a:p>
        </p:txBody>
      </p:sp>
      <p:sp>
        <p:nvSpPr>
          <p:cNvPr id="7171" name="Text Box 3"/>
          <p:cNvSpPr txBox="1"/>
          <p:nvPr/>
        </p:nvSpPr>
        <p:spPr>
          <a:xfrm>
            <a:off x="1847850" y="333375"/>
            <a:ext cx="3500120" cy="70675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zh-CN" sz="4000" b="1">
                <a:latin typeface="Times New Roman" panose="02020603050405020304" pitchFamily="56" charset="0"/>
                <a:ea typeface="楷体_GB2312" pitchFamily="1" charset="-122"/>
              </a:rPr>
              <a:t>0</a:t>
            </a:r>
            <a:r>
              <a:rPr lang="zh-CN" altLang="en-US" sz="4000" b="1">
                <a:latin typeface="Times New Roman" panose="02020603050405020304" pitchFamily="56" charset="0"/>
                <a:ea typeface="楷体_GB2312" pitchFamily="1" charset="-122"/>
              </a:rPr>
              <a:t>次幂的规定：</a:t>
            </a:r>
            <a:endParaRPr lang="zh-CN" altLang="en-US" sz="4000" b="1">
              <a:latin typeface="Times New Roman" panose="02020603050405020304" pitchFamily="56" charset="0"/>
              <a:ea typeface="楷体_GB2312" pitchFamily="1" charset="-122"/>
            </a:endParaRPr>
          </a:p>
        </p:txBody>
      </p:sp>
      <p:sp>
        <p:nvSpPr>
          <p:cNvPr id="7172" name="Text Box 4"/>
          <p:cNvSpPr txBox="1"/>
          <p:nvPr/>
        </p:nvSpPr>
        <p:spPr>
          <a:xfrm>
            <a:off x="1055688" y="1052513"/>
            <a:ext cx="9108440" cy="70675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zh-CN" sz="4000" b="1">
                <a:solidFill>
                  <a:srgbClr val="001414"/>
                </a:solidFill>
                <a:latin typeface="Times New Roman" panose="02020603050405020304" pitchFamily="56" charset="0"/>
                <a:ea typeface="楷体_GB2312" pitchFamily="1" charset="-122"/>
              </a:rPr>
              <a:t>        </a:t>
            </a:r>
            <a:r>
              <a:rPr lang="zh-CN" altLang="en-US" sz="4000" b="1">
                <a:solidFill>
                  <a:srgbClr val="001414"/>
                </a:solidFill>
                <a:latin typeface="Times New Roman" panose="02020603050405020304" pitchFamily="56" charset="0"/>
                <a:ea typeface="楷体_GB2312" pitchFamily="1" charset="-122"/>
              </a:rPr>
              <a:t>任何不等于</a:t>
            </a:r>
            <a:r>
              <a:rPr lang="en-US" altLang="zh-CN" sz="4000" b="1">
                <a:solidFill>
                  <a:srgbClr val="001414"/>
                </a:solidFill>
                <a:latin typeface="Times New Roman" panose="02020603050405020304" pitchFamily="56" charset="0"/>
                <a:ea typeface="楷体_GB2312" pitchFamily="1" charset="-122"/>
              </a:rPr>
              <a:t>0</a:t>
            </a:r>
            <a:r>
              <a:rPr lang="zh-CN" altLang="en-US" sz="4000" b="1">
                <a:solidFill>
                  <a:srgbClr val="001414"/>
                </a:solidFill>
                <a:latin typeface="Times New Roman" panose="02020603050405020304" pitchFamily="56" charset="0"/>
                <a:ea typeface="楷体_GB2312" pitchFamily="1" charset="-122"/>
              </a:rPr>
              <a:t>的数的</a:t>
            </a:r>
            <a:r>
              <a:rPr lang="en-US" altLang="zh-CN" sz="4000" b="1">
                <a:solidFill>
                  <a:srgbClr val="001414"/>
                </a:solidFill>
                <a:latin typeface="Times New Roman" panose="02020603050405020304" pitchFamily="56" charset="0"/>
                <a:ea typeface="楷体_GB2312" pitchFamily="1" charset="-122"/>
              </a:rPr>
              <a:t>0</a:t>
            </a:r>
            <a:r>
              <a:rPr lang="zh-CN" altLang="en-US" sz="4000" b="1">
                <a:solidFill>
                  <a:srgbClr val="001414"/>
                </a:solidFill>
                <a:latin typeface="Times New Roman" panose="02020603050405020304" pitchFamily="56" charset="0"/>
                <a:ea typeface="楷体_GB2312" pitchFamily="1" charset="-122"/>
              </a:rPr>
              <a:t>次幂都等于</a:t>
            </a:r>
            <a:r>
              <a:rPr lang="en-US" altLang="zh-CN" sz="4000" b="1">
                <a:solidFill>
                  <a:srgbClr val="001414"/>
                </a:solidFill>
                <a:latin typeface="Times New Roman" panose="02020603050405020304" pitchFamily="56" charset="0"/>
                <a:ea typeface="楷体_GB2312" pitchFamily="1" charset="-122"/>
              </a:rPr>
              <a:t>1</a:t>
            </a:r>
            <a:r>
              <a:rPr lang="zh-CN" altLang="en-US" sz="4000" b="1">
                <a:solidFill>
                  <a:srgbClr val="001414"/>
                </a:solidFill>
                <a:latin typeface="Times New Roman" panose="02020603050405020304" pitchFamily="56" charset="0"/>
                <a:ea typeface="楷体_GB2312" pitchFamily="1" charset="-122"/>
              </a:rPr>
              <a:t>。</a:t>
            </a:r>
            <a:endParaRPr lang="zh-CN" altLang="en-US" sz="4000" b="1">
              <a:solidFill>
                <a:srgbClr val="001414"/>
              </a:solidFill>
              <a:latin typeface="Times New Roman" panose="02020603050405020304" pitchFamily="56" charset="0"/>
              <a:ea typeface="楷体_GB2312" pitchFamily="1" charset="-122"/>
            </a:endParaRPr>
          </a:p>
        </p:txBody>
      </p:sp>
      <p:sp>
        <p:nvSpPr>
          <p:cNvPr id="7173" name="Text Box 5"/>
          <p:cNvSpPr txBox="1"/>
          <p:nvPr/>
        </p:nvSpPr>
        <p:spPr>
          <a:xfrm>
            <a:off x="1919288" y="1916113"/>
            <a:ext cx="3116580" cy="70675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zh-CN" sz="4000" b="1">
                <a:latin typeface="Times New Roman" panose="02020603050405020304" pitchFamily="56" charset="0"/>
                <a:ea typeface="楷体_GB2312" pitchFamily="1" charset="-122"/>
              </a:rPr>
              <a:t>0 </a:t>
            </a:r>
            <a:r>
              <a:rPr lang="zh-CN" altLang="en-US" sz="4000" b="1">
                <a:latin typeface="Times New Roman" panose="02020603050405020304" pitchFamily="56" charset="0"/>
                <a:ea typeface="楷体_GB2312" pitchFamily="1" charset="-122"/>
              </a:rPr>
              <a:t>次幂公式：</a:t>
            </a:r>
            <a:endParaRPr lang="zh-CN" altLang="en-US" sz="4000" b="1">
              <a:latin typeface="Times New Roman" panose="02020603050405020304" pitchFamily="56" charset="0"/>
              <a:ea typeface="楷体_GB2312" pitchFamily="1" charset="-122"/>
            </a:endParaRPr>
          </a:p>
        </p:txBody>
      </p:sp>
      <p:graphicFrame>
        <p:nvGraphicFramePr>
          <p:cNvPr id="7174" name="对象 7173"/>
          <p:cNvGraphicFramePr>
            <a:graphicFrameLocks noChangeAspect="1"/>
          </p:cNvGraphicFramePr>
          <p:nvPr/>
        </p:nvGraphicFramePr>
        <p:xfrm>
          <a:off x="4943475" y="1773238"/>
          <a:ext cx="156845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" r:id="rId1" imgW="495300" imgH="241300" progId="">
                  <p:embed/>
                </p:oleObj>
              </mc:Choice>
              <mc:Fallback>
                <p:oleObj name="" r:id="rId1" imgW="495300" imgH="24130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1414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943475" y="1773238"/>
                        <a:ext cx="1568450" cy="812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Text Box 7"/>
          <p:cNvSpPr txBox="1"/>
          <p:nvPr/>
        </p:nvSpPr>
        <p:spPr>
          <a:xfrm>
            <a:off x="6959600" y="1844675"/>
            <a:ext cx="1307465" cy="70675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zh-CN" sz="4000" b="1">
                <a:solidFill>
                  <a:srgbClr val="001414"/>
                </a:solidFill>
                <a:latin typeface="Times New Roman" panose="02020603050405020304" pitchFamily="56" charset="0"/>
                <a:ea typeface="楷体_GB2312" pitchFamily="1" charset="-122"/>
              </a:rPr>
              <a:t>(</a:t>
            </a:r>
            <a:r>
              <a:rPr lang="en-US" altLang="zh-CN" sz="4000" b="1" i="1">
                <a:solidFill>
                  <a:srgbClr val="001414"/>
                </a:solidFill>
                <a:latin typeface="Times New Roman" panose="02020603050405020304" pitchFamily="56" charset="0"/>
                <a:ea typeface="楷体_GB2312" pitchFamily="1" charset="-122"/>
              </a:rPr>
              <a:t>a</a:t>
            </a:r>
            <a:r>
              <a:rPr lang="en-US" altLang="zh-CN" sz="4000" b="1">
                <a:solidFill>
                  <a:srgbClr val="001414"/>
                </a:solidFill>
                <a:latin typeface="Times New Roman" panose="02020603050405020304" pitchFamily="56" charset="0"/>
                <a:ea typeface="楷体_GB2312" pitchFamily="1" charset="-122"/>
              </a:rPr>
              <a:t>≠0)</a:t>
            </a:r>
            <a:endParaRPr lang="en-US" altLang="zh-CN" sz="4000" b="1">
              <a:solidFill>
                <a:srgbClr val="001414"/>
              </a:solidFill>
              <a:latin typeface="Times New Roman" panose="02020603050405020304" pitchFamily="56" charset="0"/>
              <a:ea typeface="楷体_GB2312" pitchFamily="1" charset="-122"/>
            </a:endParaRPr>
          </a:p>
        </p:txBody>
      </p:sp>
      <p:sp>
        <p:nvSpPr>
          <p:cNvPr id="7176" name="Rectangle 8"/>
          <p:cNvSpPr/>
          <p:nvPr/>
        </p:nvSpPr>
        <p:spPr>
          <a:xfrm>
            <a:off x="1847850" y="2636838"/>
            <a:ext cx="5288280" cy="70675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zh-CN" altLang="en-US" sz="4000" b="1">
                <a:latin typeface="Arial" panose="020B0604020202020204" pitchFamily="34" charset="0"/>
              </a:rPr>
              <a:t>负整数指数幂的规定：</a:t>
            </a:r>
            <a:endParaRPr lang="zh-CN" altLang="en-US" sz="4000" b="1">
              <a:latin typeface="Arial" panose="020B0604020202020204" pitchFamily="34" charset="0"/>
            </a:endParaRPr>
          </a:p>
        </p:txBody>
      </p:sp>
      <p:sp>
        <p:nvSpPr>
          <p:cNvPr id="7177" name="Rectangle 9"/>
          <p:cNvSpPr/>
          <p:nvPr/>
        </p:nvSpPr>
        <p:spPr>
          <a:xfrm>
            <a:off x="2279650" y="3357563"/>
            <a:ext cx="7993063" cy="19380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zh-CN" altLang="en-US" sz="4000" b="1">
                <a:solidFill>
                  <a:srgbClr val="001414"/>
                </a:solidFill>
                <a:latin typeface="楷体_GB2312" pitchFamily="1" charset="-122"/>
                <a:ea typeface="楷体_GB2312" pitchFamily="1" charset="-122"/>
              </a:rPr>
              <a:t>任何不等于零的数的－</a:t>
            </a:r>
            <a:r>
              <a:rPr lang="en-GB" altLang="en-US" sz="4000" b="1" i="1">
                <a:solidFill>
                  <a:srgbClr val="001414"/>
                </a:solidFill>
                <a:latin typeface="楷体_GB2312" pitchFamily="1" charset="-122"/>
                <a:ea typeface="楷体_GB2312" pitchFamily="1" charset="-122"/>
              </a:rPr>
              <a:t>n</a:t>
            </a:r>
            <a:r>
              <a:rPr lang="en-GB" altLang="en-US" sz="4000" b="1">
                <a:solidFill>
                  <a:srgbClr val="001414"/>
                </a:solidFill>
                <a:latin typeface="楷体_GB2312" pitchFamily="1" charset="-122"/>
                <a:ea typeface="楷体_GB2312" pitchFamily="1" charset="-122"/>
              </a:rPr>
              <a:t> </a:t>
            </a:r>
            <a:r>
              <a:rPr lang="zh-CN" altLang="en-US" sz="4000" b="1">
                <a:solidFill>
                  <a:srgbClr val="001414"/>
                </a:solidFill>
                <a:latin typeface="楷体_GB2312" pitchFamily="1" charset="-122"/>
                <a:ea typeface="楷体_GB2312" pitchFamily="1" charset="-122"/>
              </a:rPr>
              <a:t>（</a:t>
            </a:r>
            <a:r>
              <a:rPr lang="en-GB" altLang="en-US" sz="4000" b="1" i="1">
                <a:solidFill>
                  <a:srgbClr val="001414"/>
                </a:solidFill>
                <a:latin typeface="楷体_GB2312" pitchFamily="1" charset="-122"/>
                <a:ea typeface="楷体_GB2312" pitchFamily="1" charset="-122"/>
              </a:rPr>
              <a:t>n</a:t>
            </a:r>
            <a:r>
              <a:rPr lang="zh-CN" altLang="en-US" sz="4000" b="1">
                <a:solidFill>
                  <a:srgbClr val="001414"/>
                </a:solidFill>
                <a:latin typeface="楷体_GB2312" pitchFamily="1" charset="-122"/>
                <a:ea typeface="楷体_GB2312" pitchFamily="1" charset="-122"/>
              </a:rPr>
              <a:t>为正整数）次幂，等于这个数的</a:t>
            </a:r>
            <a:r>
              <a:rPr lang="en-GB" altLang="en-US" sz="4000" b="1" i="1">
                <a:solidFill>
                  <a:srgbClr val="001414"/>
                </a:solidFill>
                <a:latin typeface="楷体_GB2312" pitchFamily="1" charset="-122"/>
                <a:ea typeface="楷体_GB2312" pitchFamily="1" charset="-122"/>
              </a:rPr>
              <a:t>n</a:t>
            </a:r>
            <a:r>
              <a:rPr lang="en-GB" altLang="en-US" sz="4000" b="1">
                <a:solidFill>
                  <a:srgbClr val="001414"/>
                </a:solidFill>
                <a:latin typeface="Arial" panose="020B0604020202020204" pitchFamily="34" charset="0"/>
                <a:ea typeface="楷体_GB2312" pitchFamily="1" charset="-122"/>
              </a:rPr>
              <a:t> </a:t>
            </a:r>
            <a:r>
              <a:rPr lang="zh-CN" altLang="en-US" sz="4000" b="1">
                <a:solidFill>
                  <a:srgbClr val="001414"/>
                </a:solidFill>
                <a:latin typeface="楷体_GB2312" pitchFamily="1" charset="-122"/>
                <a:ea typeface="楷体_GB2312" pitchFamily="1" charset="-122"/>
              </a:rPr>
              <a:t>次幂的倒数</a:t>
            </a:r>
            <a:r>
              <a:rPr lang="en-GB" altLang="en-US" sz="4000" b="1">
                <a:solidFill>
                  <a:srgbClr val="001414"/>
                </a:solidFill>
                <a:latin typeface="楷体_GB2312" pitchFamily="1" charset="-122"/>
                <a:ea typeface="楷体_GB2312" pitchFamily="1" charset="-122"/>
              </a:rPr>
              <a:t>.</a:t>
            </a:r>
            <a:endParaRPr lang="en-US" altLang="zh-CN" sz="4000" b="1">
              <a:solidFill>
                <a:srgbClr val="001414"/>
              </a:solidFill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7178" name="Rectangle 10"/>
          <p:cNvSpPr/>
          <p:nvPr/>
        </p:nvSpPr>
        <p:spPr>
          <a:xfrm>
            <a:off x="1847850" y="5229225"/>
            <a:ext cx="4777740" cy="70675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zh-CN" altLang="en-US" sz="4000" b="1">
                <a:latin typeface="Arial" panose="020B0604020202020204" pitchFamily="34" charset="0"/>
              </a:rPr>
              <a:t>负整数指数幂公式：</a:t>
            </a:r>
            <a:endParaRPr lang="zh-CN" altLang="en-US" sz="4000" b="1">
              <a:latin typeface="Arial" panose="020B0604020202020204" pitchFamily="34" charset="0"/>
            </a:endParaRPr>
          </a:p>
        </p:txBody>
      </p:sp>
      <p:grpSp>
        <p:nvGrpSpPr>
          <p:cNvPr id="7179" name="Group 14"/>
          <p:cNvGrpSpPr/>
          <p:nvPr/>
        </p:nvGrpSpPr>
        <p:grpSpPr>
          <a:xfrm>
            <a:off x="4419600" y="5083176"/>
            <a:ext cx="6248400" cy="1073149"/>
            <a:chOff x="0" y="-1"/>
            <a:chExt cx="3936" cy="676"/>
          </a:xfrm>
        </p:grpSpPr>
        <p:sp>
          <p:nvSpPr>
            <p:cNvPr id="7180" name="Rectangle 15"/>
            <p:cNvSpPr/>
            <p:nvPr/>
          </p:nvSpPr>
          <p:spPr>
            <a:xfrm>
              <a:off x="0" y="-1"/>
              <a:ext cx="195" cy="40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>
              <a:spAutoFit/>
            </a:bodyPr>
            <a:lstStyle/>
            <a:p>
              <a:pPr eaLnBrk="1" hangingPunct="1"/>
              <a:endParaRPr lang="zh-CN" altLang="en-US" sz="3600">
                <a:solidFill>
                  <a:srgbClr val="FF3300"/>
                </a:solidFill>
                <a:latin typeface="Arial" panose="020B0604020202020204" pitchFamily="34" charset="0"/>
                <a:ea typeface="隶书" pitchFamily="1" charset="-122"/>
              </a:endParaRPr>
            </a:p>
          </p:txBody>
        </p:sp>
        <p:graphicFrame>
          <p:nvGraphicFramePr>
            <p:cNvPr id="7181" name="对象 7180"/>
            <p:cNvGraphicFramePr>
              <a:graphicFrameLocks noChangeAspect="1"/>
            </p:cNvGraphicFramePr>
            <p:nvPr/>
          </p:nvGraphicFramePr>
          <p:xfrm>
            <a:off x="1200" y="48"/>
            <a:ext cx="2736" cy="6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3" name="" r:id="rId3" imgW="1726565" imgH="393700" progId="">
                    <p:embed/>
                  </p:oleObj>
                </mc:Choice>
                <mc:Fallback>
                  <p:oleObj name="" r:id="rId3" imgW="1726565" imgH="393700" progId="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200" y="48"/>
                          <a:ext cx="2736" cy="62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3" grpId="0"/>
      <p:bldP spid="717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/>
          <p:nvPr/>
        </p:nvSpPr>
        <p:spPr>
          <a:xfrm>
            <a:off x="1631950" y="131763"/>
            <a:ext cx="9144000" cy="10763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/>
          <a:p>
            <a:pPr eaLnBrk="1" hangingPunct="1"/>
            <a:r>
              <a:rPr lang="en-US" altLang="zh-CN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       </a:t>
            </a:r>
            <a:r>
              <a:rPr lang="zh-CN" altLang="en-US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误区警示，排忧解难．</a:t>
            </a:r>
            <a:endParaRPr lang="zh-CN" altLang="en-US" sz="32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/>
            <a:r>
              <a:rPr lang="en-US" altLang="zh-CN" sz="3200" b="1">
                <a:solidFill>
                  <a:srgbClr val="001414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3200" b="1">
                <a:solidFill>
                  <a:srgbClr val="001414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．你知道下列各式错在哪里吗？</a:t>
            </a:r>
            <a:endParaRPr lang="zh-CN" altLang="en-US" sz="32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14339" name="对象 14338"/>
          <p:cNvGraphicFramePr>
            <a:graphicFrameLocks noChangeAspect="1"/>
          </p:cNvGraphicFramePr>
          <p:nvPr/>
        </p:nvGraphicFramePr>
        <p:xfrm>
          <a:off x="1919288" y="1412875"/>
          <a:ext cx="3856037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" r:id="rId1" imgW="800100" imgH="203200" progId="">
                  <p:embed/>
                </p:oleObj>
              </mc:Choice>
              <mc:Fallback>
                <p:oleObj name="" r:id="rId1" imgW="800100" imgH="20320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919288" y="1412875"/>
                        <a:ext cx="3856037" cy="9794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对象 14339"/>
          <p:cNvGraphicFramePr>
            <a:graphicFrameLocks noChangeAspect="1"/>
          </p:cNvGraphicFramePr>
          <p:nvPr/>
        </p:nvGraphicFramePr>
        <p:xfrm>
          <a:off x="6783388" y="1557338"/>
          <a:ext cx="2700337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" r:id="rId3" imgW="647700" imgH="203200" progId="">
                  <p:embed/>
                </p:oleObj>
              </mc:Choice>
              <mc:Fallback>
                <p:oleObj name="" r:id="rId3" imgW="647700" imgH="20320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783388" y="1557338"/>
                        <a:ext cx="2700337" cy="847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对象 14340"/>
          <p:cNvGraphicFramePr>
            <a:graphicFrameLocks noChangeAspect="1"/>
          </p:cNvGraphicFramePr>
          <p:nvPr/>
        </p:nvGraphicFramePr>
        <p:xfrm>
          <a:off x="1958975" y="2349500"/>
          <a:ext cx="2490788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" r:id="rId5" imgW="660400" imgH="266700" progId="">
                  <p:embed/>
                </p:oleObj>
              </mc:Choice>
              <mc:Fallback>
                <p:oleObj name="" r:id="rId5" imgW="660400" imgH="26670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58975" y="2349500"/>
                        <a:ext cx="2490788" cy="10064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对象 14341"/>
          <p:cNvGraphicFramePr>
            <a:graphicFrameLocks noChangeAspect="1"/>
          </p:cNvGraphicFramePr>
          <p:nvPr/>
        </p:nvGraphicFramePr>
        <p:xfrm>
          <a:off x="6711950" y="2565400"/>
          <a:ext cx="2638425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" r:id="rId7" imgW="812800" imgH="266700" progId="">
                  <p:embed/>
                </p:oleObj>
              </mc:Choice>
              <mc:Fallback>
                <p:oleObj name="" r:id="rId7" imgW="812800" imgH="26670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711950" y="2565400"/>
                        <a:ext cx="2638425" cy="8651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对象 14342"/>
          <p:cNvGraphicFramePr>
            <a:graphicFrameLocks noChangeAspect="1"/>
          </p:cNvGraphicFramePr>
          <p:nvPr/>
        </p:nvGraphicFramePr>
        <p:xfrm>
          <a:off x="1816100" y="3429000"/>
          <a:ext cx="4329113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" r:id="rId9" imgW="1104900" imgH="266700" progId="">
                  <p:embed/>
                </p:oleObj>
              </mc:Choice>
              <mc:Fallback>
                <p:oleObj name="" r:id="rId9" imgW="1104900" imgH="26670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816100" y="3429000"/>
                        <a:ext cx="4329113" cy="1044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对象 14343"/>
          <p:cNvGraphicFramePr>
            <a:graphicFrameLocks noChangeAspect="1"/>
          </p:cNvGraphicFramePr>
          <p:nvPr/>
        </p:nvGraphicFramePr>
        <p:xfrm>
          <a:off x="6567488" y="3573463"/>
          <a:ext cx="3024187" cy="1058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" r:id="rId11" imgW="762000" imgH="266700" progId="">
                  <p:embed/>
                </p:oleObj>
              </mc:Choice>
              <mc:Fallback>
                <p:oleObj name="" r:id="rId11" imgW="762000" imgH="26670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567488" y="3573463"/>
                        <a:ext cx="3024187" cy="10588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对象 14344"/>
          <p:cNvGraphicFramePr>
            <a:graphicFrameLocks noChangeAspect="1"/>
          </p:cNvGraphicFramePr>
          <p:nvPr/>
        </p:nvGraphicFramePr>
        <p:xfrm>
          <a:off x="1958975" y="4581525"/>
          <a:ext cx="3554413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" r:id="rId13" imgW="1117600" imgH="266700" progId="">
                  <p:embed/>
                </p:oleObj>
              </mc:Choice>
              <mc:Fallback>
                <p:oleObj name="" r:id="rId13" imgW="1117600" imgH="26670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958975" y="4581525"/>
                        <a:ext cx="3554413" cy="847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对象 14345"/>
          <p:cNvGraphicFramePr>
            <a:graphicFrameLocks noChangeAspect="1"/>
          </p:cNvGraphicFramePr>
          <p:nvPr/>
        </p:nvGraphicFramePr>
        <p:xfrm>
          <a:off x="6711950" y="4510088"/>
          <a:ext cx="2663825" cy="14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" r:id="rId15" imgW="889635" imgH="469900" progId="">
                  <p:embed/>
                </p:oleObj>
              </mc:Choice>
              <mc:Fallback>
                <p:oleObj name="" r:id="rId15" imgW="889635" imgH="46990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711950" y="4510088"/>
                        <a:ext cx="2663825" cy="14081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blinds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02" name="yt_shape_10802"/>
          <p:cNvSpPr txBox="1"/>
          <p:nvPr/>
        </p:nvSpPr>
        <p:spPr>
          <a:xfrm>
            <a:off x="360000" y="1587852"/>
            <a:ext cx="3427220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幂的运算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803" name="yt_shape_10803"/>
          <p:cNvSpPr txBox="1"/>
          <p:nvPr/>
        </p:nvSpPr>
        <p:spPr>
          <a:xfrm>
            <a:off x="360000" y="2203154"/>
            <a:ext cx="5915081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．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下列计算正确的是（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　</a:t>
            </a:r>
            <a:r>
              <a:rPr lang="en-US" altLang="zh-CN" sz="2800" b="1" i="0" u="none">
                <a:solidFill>
                  <a:srgbClr val="FF0000">
                    <a:alpha val="0"/>
                  </a:srgbClr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C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　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10804" name="yt_table_10804"/>
          <p:cNvGraphicFramePr>
            <a:graphicFrameLocks noGrp="1"/>
          </p:cNvGraphicFramePr>
          <p:nvPr/>
        </p:nvGraphicFramePr>
        <p:xfrm>
          <a:off x="1305484" y="3097425"/>
          <a:ext cx="3646488" cy="2560320"/>
        </p:xfrm>
        <a:graphic>
          <a:graphicData uri="http://schemas.openxmlformats.org/drawingml/2006/table">
            <a:tbl>
              <a:tblPr/>
              <a:tblGrid>
                <a:gridCol w="3646488"/>
              </a:tblGrid>
              <a:tr h="370840">
                <a:tc>
                  <a:txBody>
                    <a:bodyPr wrap="square"/>
                    <a:lstStyle/>
                    <a:p>
                      <a:pPr marL="701040" indent="-701040" algn="l" eaLnBrk="1" fontAlgn="ctr" latinLnBrk="0" hangingPunct="0">
                        <a:lnSpc>
                          <a:spcPct val="150000"/>
                        </a:lnSpc>
                      </a:pP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A</a:t>
                      </a:r>
                      <a:r>
                        <a:rPr lang="zh-CN" altLang="zh-CN" sz="2800" b="1" i="0" u="non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．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Times New Roman" panose="02020603050405020304" pitchFamily="36"/>
                        </a:rPr>
                        <a:t> </a:t>
                      </a:r>
                      <a:r>
                        <a:rPr lang="en-US" altLang="zh-CN" sz="2800" b="1" i="1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b</a:t>
                      </a:r>
                      <a:r>
                        <a:rPr lang="en-US" altLang="zh-CN" sz="2800" b="1" i="0" u="none" baseline="30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3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·</a:t>
                      </a:r>
                      <a:r>
                        <a:rPr lang="en-US" altLang="zh-CN" sz="2800" b="1" i="1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b</a:t>
                      </a:r>
                      <a:r>
                        <a:rPr lang="en-US" altLang="zh-CN" sz="2800" b="1" i="0" u="none" baseline="30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3</a:t>
                      </a:r>
                      <a:r>
                        <a:rPr lang="zh-CN" altLang="zh-CN" sz="2800" b="1" i="0" u="non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＝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en-US" altLang="zh-CN" sz="2800" b="1" i="1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b</a:t>
                      </a:r>
                      <a:r>
                        <a:rPr lang="en-US" altLang="zh-CN" sz="2800" b="1" i="0" u="none" baseline="30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3</a:t>
                      </a:r>
                      <a:endParaRPr lang="en-US" altLang="zh-CN" sz="2800" b="1" i="0" u="none" baseline="30000">
                        <a:solidFill>
                          <a:srgbClr val="000000"/>
                        </a:solidFill>
                        <a:effectLst/>
                        <a:latin typeface="Times New Roman" panose="02020603050405020304" pitchFamily="36"/>
                        <a:ea typeface="宋体" panose="02010600030101010101" pitchFamily="2" charset="-122"/>
                      </a:endParaRPr>
                    </a:p>
                  </a:txBody>
                  <a:tcPr marL="0" marR="0" marT="0" marB="0" vert="horz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</a:tr>
              <a:tr h="370840">
                <a:tc>
                  <a:txBody>
                    <a:bodyPr wrap="square"/>
                    <a:lstStyle/>
                    <a:p>
                      <a:pPr marL="681355" indent="-681355" algn="l" eaLnBrk="1" fontAlgn="ctr" latinLnBrk="0" hangingPunct="0">
                        <a:lnSpc>
                          <a:spcPct val="150000"/>
                        </a:lnSpc>
                      </a:pP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B</a:t>
                      </a:r>
                      <a:r>
                        <a:rPr lang="zh-CN" altLang="zh-CN" sz="2800" b="1" i="0" u="non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．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Times New Roman" panose="02020603050405020304" pitchFamily="36"/>
                        </a:rPr>
                        <a:t> 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en-US" altLang="zh-CN" sz="2800" b="1" i="1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a</a:t>
                      </a:r>
                      <a:r>
                        <a:rPr lang="en-US" altLang="zh-CN" sz="2800" b="1" i="0" u="none" baseline="30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5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)</a:t>
                      </a:r>
                      <a:r>
                        <a:rPr lang="en-US" altLang="zh-CN" sz="2800" b="1" i="0" u="none" baseline="30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zh-CN" altLang="zh-CN" sz="2800" b="1" i="0" u="non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＝</a:t>
                      </a:r>
                      <a:r>
                        <a:rPr lang="en-US" altLang="zh-CN" sz="2800" b="1" i="1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a</a:t>
                      </a:r>
                      <a:r>
                        <a:rPr lang="en-US" altLang="zh-CN" sz="2800" b="1" i="0" u="none" baseline="30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7</a:t>
                      </a:r>
                      <a:endParaRPr lang="en-US" altLang="zh-CN" sz="2800" b="1" i="0" u="none" baseline="30000">
                        <a:solidFill>
                          <a:srgbClr val="000000"/>
                        </a:solidFill>
                        <a:effectLst/>
                        <a:latin typeface="Times New Roman" panose="02020603050405020304" pitchFamily="36"/>
                        <a:ea typeface="宋体" panose="02010600030101010101" pitchFamily="2" charset="-122"/>
                      </a:endParaRPr>
                    </a:p>
                  </a:txBody>
                  <a:tcPr marL="0" marR="0" marT="0" marB="0" vert="horz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</a:tr>
              <a:tr h="370840">
                <a:tc>
                  <a:txBody>
                    <a:bodyPr wrap="square"/>
                    <a:lstStyle/>
                    <a:p>
                      <a:pPr marL="681355" indent="-681355" algn="l" eaLnBrk="1" fontAlgn="ctr" latinLnBrk="0" hangingPunct="0">
                        <a:lnSpc>
                          <a:spcPct val="150000"/>
                        </a:lnSpc>
                      </a:pP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C</a:t>
                      </a:r>
                      <a:r>
                        <a:rPr lang="zh-CN" altLang="zh-CN" sz="2800" b="1" i="0" u="non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．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Times New Roman" panose="02020603050405020304" pitchFamily="36"/>
                        </a:rPr>
                        <a:t> 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en-US" altLang="zh-CN" sz="2800" b="1" i="1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xy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)</a:t>
                      </a:r>
                      <a:r>
                        <a:rPr lang="en-US" altLang="zh-CN" sz="2800" b="1" i="0" u="none" baseline="30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3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÷(</a:t>
                      </a:r>
                      <a:r>
                        <a:rPr lang="en-US" altLang="zh-CN" sz="2800" b="1" i="1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xy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)</a:t>
                      </a:r>
                      <a:r>
                        <a:rPr lang="en-US" altLang="zh-CN" sz="2800" b="1" i="0" u="none" baseline="30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zh-CN" altLang="zh-CN" sz="2800" b="1" i="0" u="non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＝</a:t>
                      </a:r>
                      <a:r>
                        <a:rPr lang="en-US" altLang="zh-CN" sz="2800" b="1" i="1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xy</a:t>
                      </a:r>
                      <a:endParaRPr lang="en-US" altLang="zh-CN" sz="2800" b="1" i="1" u="none">
                        <a:solidFill>
                          <a:srgbClr val="000000"/>
                        </a:solidFill>
                        <a:effectLst/>
                        <a:latin typeface="Times New Roman" panose="02020603050405020304" pitchFamily="36"/>
                        <a:ea typeface="宋体" panose="02010600030101010101" pitchFamily="2" charset="-122"/>
                      </a:endParaRPr>
                    </a:p>
                  </a:txBody>
                  <a:tcPr marL="0" marR="0" marT="0" marB="0" vert="horz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</a:tr>
              <a:tr h="370840">
                <a:tc>
                  <a:txBody>
                    <a:bodyPr wrap="square"/>
                    <a:lstStyle/>
                    <a:p>
                      <a:pPr marL="701040" indent="-701040" algn="l" eaLnBrk="1" fontAlgn="ctr" latinLnBrk="0" hangingPunct="0">
                        <a:lnSpc>
                          <a:spcPct val="150000"/>
                        </a:lnSpc>
                      </a:pP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D</a:t>
                      </a:r>
                      <a:r>
                        <a:rPr lang="zh-CN" altLang="zh-CN" sz="2800" b="1" i="0" u="non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．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Times New Roman" panose="02020603050405020304" pitchFamily="36"/>
                        </a:rPr>
                        <a:t> 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altLang="zh-CN" sz="2800" b="1" i="0" u="non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－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en-US" altLang="zh-CN" sz="2800" b="1" i="1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a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)</a:t>
                      </a:r>
                      <a:r>
                        <a:rPr lang="en-US" altLang="zh-CN" sz="2800" b="1" i="0" u="none" baseline="30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zh-CN" altLang="zh-CN" sz="2800" b="1" i="0" u="non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＝－</a:t>
                      </a:r>
                      <a:r>
                        <a:rPr lang="en-US" altLang="zh-CN" sz="2800" b="1" i="0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4</a:t>
                      </a:r>
                      <a:r>
                        <a:rPr lang="en-US" altLang="zh-CN" sz="2800" b="1" i="1" u="non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a</a:t>
                      </a:r>
                      <a:r>
                        <a:rPr lang="en-US" altLang="zh-CN" sz="2800" b="1" i="0" u="none" baseline="30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36"/>
                          <a:ea typeface="宋体" panose="02010600030101010101" pitchFamily="2" charset="-122"/>
                        </a:rPr>
                        <a:t>2</a:t>
                      </a:r>
                      <a:endParaRPr lang="en-US" altLang="zh-CN" sz="2800" b="1" i="0" u="none" baseline="30000">
                        <a:solidFill>
                          <a:srgbClr val="000000"/>
                        </a:solidFill>
                        <a:effectLst/>
                        <a:latin typeface="Times New Roman" panose="02020603050405020304" pitchFamily="36"/>
                        <a:ea typeface="宋体" panose="02010600030101010101" pitchFamily="2" charset="-122"/>
                      </a:endParaRPr>
                    </a:p>
                  </a:txBody>
                  <a:tcPr marL="0" marR="0" marT="0" marB="0" vert="horz" anchor="ctr">
                    <a:lnL w="9522" cmpd="sng">
                      <a:noFill/>
                    </a:lnL>
                    <a:lnR w="9522" cmpd="sng">
                      <a:noFill/>
                    </a:lnR>
                    <a:lnT w="9522" cmpd="sng">
                      <a:noFill/>
                    </a:lnT>
                    <a:lnB w="9522" cmpd="sng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5159489" y="2156348"/>
            <a:ext cx="437261" cy="652666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C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4" name="文本框 5">
            <a:hlinkClick r:id="" action="ppaction://noaction"/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767152" y="780132"/>
            <a:ext cx="2111289" cy="58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3200" b="1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高频考点</a:t>
            </a:r>
            <a:endParaRPr lang="zh-CN" altLang="en-US" sz="3200" b="1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0806" name="yt_shape_10806"/>
              <p:cNvSpPr txBox="1"/>
              <p:nvPr/>
            </p:nvSpPr>
            <p:spPr>
              <a:xfrm>
                <a:off x="360000" y="720000"/>
                <a:ext cx="4643900" cy="4234108"/>
              </a:xfrm>
              <a:prstGeom prst="rect">
                <a:avLst/>
              </a:prstGeom>
            </p:spPr>
            <p:txBody>
              <a:bodyPr vert="horz" wrap="none" lIns="0" tIns="0" rIns="0" bIns="0" rtlCol="0">
                <a:noAutofit/>
              </a:bodyPr>
              <a:lstStyle/>
              <a:p>
                <a:pPr indent="711200" algn="l" eaLnBrk="1" latinLnBrk="0" hangingPunct="0">
                  <a:lnSpc>
                    <a:spcPct val="150000"/>
                  </a:lnSpc>
                </a:pPr>
                <a:r>
                  <a:rPr lang="en-US" altLang="zh-CN" sz="2800" b="1" i="0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2</a:t>
                </a:r>
                <a:r>
                  <a:rPr lang="zh-CN" altLang="zh-CN" sz="2800" b="1" i="0" u="none">
                    <a:solidFill>
                      <a:srgbClr val="00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</a:rPr>
                  <a:t>．</a:t>
                </a:r>
                <a:r>
                  <a:rPr lang="en-US" altLang="zh-CN" sz="2800" b="1" i="0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Times New Roman" panose="02020603050405020304" pitchFamily="36"/>
                  </a:rPr>
                  <a:t> </a:t>
                </a:r>
                <a:r>
                  <a:rPr lang="zh-CN" altLang="zh-CN" sz="2800" b="1" i="0" u="none">
                    <a:solidFill>
                      <a:srgbClr val="00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sym typeface=",isEnd"/>
                  </a:rPr>
                  <a:t>计算：</a:t>
                </a:r>
                <a:endParaRPr lang="zh-CN" altLang="zh-CN" sz="2800" b="1" i="0" u="none">
                  <a:solidFill>
                    <a:srgbClr val="000000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sym typeface=",isEnd"/>
                </a:endParaRPr>
              </a:p>
              <a:p>
                <a:pPr indent="711200" algn="l" eaLnBrk="1" latinLnBrk="0" hangingPunct="0">
                  <a:lnSpc>
                    <a:spcPct val="150000"/>
                  </a:lnSpc>
                </a:pPr>
                <a:r>
                  <a:rPr lang="en-US" altLang="zh-CN" sz="2800" b="1" i="0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(1)</a:t>
                </a:r>
                <a:r>
                  <a:rPr lang="en-US" altLang="zh-CN" sz="1500" b="1" i="1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1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a</a:t>
                </a:r>
                <a:r>
                  <a:rPr lang="en-US" altLang="zh-CN" sz="1500" b="1" i="1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0" u="none" baseline="30000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3</a:t>
                </a:r>
                <a:r>
                  <a:rPr lang="en-US" altLang="zh-CN" sz="2800" b="1" i="0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·</a:t>
                </a:r>
                <a:r>
                  <a:rPr lang="en-US" altLang="zh-CN" sz="1500" b="1" i="1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1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a</a:t>
                </a:r>
                <a:r>
                  <a:rPr lang="en-US" altLang="zh-CN" sz="1500" b="1" i="1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0" u="none" baseline="30000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5</a:t>
                </a:r>
                <a:r>
                  <a:rPr lang="zh-CN" altLang="zh-CN" sz="2800" b="1" i="0" u="none">
                    <a:solidFill>
                      <a:srgbClr val="00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</a:rPr>
                  <a:t>＝</a:t>
                </a:r>
                <a:r>
                  <a:rPr sz="2800" b="1" u="sng"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36"/>
                  </a:rPr>
                  <a:t> </a:t>
                </a:r>
                <a:r>
                  <a:rPr sz="2000" b="1" u="sng"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36"/>
                  </a:rPr>
                  <a:t>        </a:t>
                </a:r>
                <a:r>
                  <a:rPr sz="1600" b="1" u="sng"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36"/>
                  </a:rPr>
                  <a:t> </a:t>
                </a:r>
                <a:r>
                  <a:rPr sz="100" b="1" spc="-100">
                    <a:latin typeface="Times New Roman" panose="02020603050405020304" pitchFamily="36"/>
                  </a:rPr>
                  <a:t>⁠</a:t>
                </a:r>
                <a:r>
                  <a:rPr lang="zh-CN" altLang="zh-CN" sz="2800" b="1" i="0" u="none">
                    <a:solidFill>
                      <a:srgbClr val="00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sym typeface=",isEnd"/>
                  </a:rPr>
                  <a:t>；</a:t>
                </a:r>
                <a:endParaRPr lang="zh-CN" altLang="zh-CN" sz="2800" b="1" i="0" u="none">
                  <a:solidFill>
                    <a:srgbClr val="000000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sym typeface=",isEnd"/>
                </a:endParaRPr>
              </a:p>
              <a:p>
                <a:pPr indent="711200" algn="l" eaLnBrk="1" latinLnBrk="0" hangingPunct="0">
                  <a:lnSpc>
                    <a:spcPct val="150000"/>
                  </a:lnSpc>
                </a:pPr>
                <a:r>
                  <a:rPr lang="en-US" altLang="zh-CN" sz="2800" b="1" i="0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(2)(</a:t>
                </a:r>
                <a:r>
                  <a:rPr lang="en-US" altLang="zh-CN" sz="1500" b="1" i="1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1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a</a:t>
                </a:r>
                <a:r>
                  <a:rPr lang="en-US" altLang="zh-CN" sz="1500" b="1" i="1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0" u="none" baseline="30000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3</a:t>
                </a:r>
                <a:r>
                  <a:rPr lang="en-US" altLang="zh-CN" sz="2800" b="1" i="0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)</a:t>
                </a:r>
                <a:r>
                  <a:rPr lang="en-US" altLang="zh-CN" sz="2800" b="1" i="0" u="none" baseline="30000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5</a:t>
                </a:r>
                <a:r>
                  <a:rPr lang="zh-CN" altLang="zh-CN" sz="2800" b="1" i="0" u="none">
                    <a:solidFill>
                      <a:srgbClr val="00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</a:rPr>
                  <a:t>＝</a:t>
                </a:r>
                <a:r>
                  <a:rPr sz="2800" b="1" u="sng"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36"/>
                  </a:rPr>
                  <a:t> </a:t>
                </a:r>
                <a:r>
                  <a:rPr sz="2000" b="1" u="sng"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36"/>
                  </a:rPr>
                  <a:t>          </a:t>
                </a:r>
                <a:r>
                  <a:rPr sz="1300" b="1" u="sng"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36"/>
                  </a:rPr>
                  <a:t> </a:t>
                </a:r>
                <a:r>
                  <a:rPr sz="100" b="1" spc="-100">
                    <a:latin typeface="Times New Roman" panose="02020603050405020304" pitchFamily="36"/>
                  </a:rPr>
                  <a:t>⁠</a:t>
                </a:r>
                <a:r>
                  <a:rPr lang="zh-CN" altLang="zh-CN" sz="2800" b="1" i="0" u="none">
                    <a:solidFill>
                      <a:srgbClr val="00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sym typeface=",isEnd"/>
                  </a:rPr>
                  <a:t>；</a:t>
                </a:r>
                <a:endParaRPr lang="zh-CN" altLang="zh-CN" sz="2800" b="1" i="0" u="none">
                  <a:solidFill>
                    <a:srgbClr val="000000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sym typeface=",isEnd"/>
                </a:endParaRPr>
              </a:p>
              <a:p>
                <a:pPr indent="711200" algn="l" eaLnBrk="1" latinLnBrk="0" hangingPunct="0">
                  <a:lnSpc>
                    <a:spcPct val="150000"/>
                  </a:lnSpc>
                </a:pPr>
                <a:r>
                  <a:rPr lang="en-US" altLang="zh-CN" sz="2800" b="1" i="0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(3)(</a:t>
                </a:r>
                <a:r>
                  <a:rPr lang="zh-CN" altLang="zh-CN" sz="2800" b="1" i="0" u="none">
                    <a:solidFill>
                      <a:srgbClr val="00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</a:rPr>
                  <a:t>－</a:t>
                </a:r>
                <a:r>
                  <a:rPr lang="en-US" altLang="zh-CN" sz="2800" b="1" i="0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4</a:t>
                </a:r>
                <a:r>
                  <a:rPr lang="en-US" altLang="zh-CN" sz="1500" b="1" i="1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1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a</a:t>
                </a:r>
                <a:r>
                  <a:rPr lang="en-US" altLang="zh-CN" sz="1500" b="1" i="1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0" u="none" baseline="30000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5</a:t>
                </a:r>
                <a:r>
                  <a:rPr lang="en-US" altLang="zh-CN" sz="2800" b="1" i="0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)</a:t>
                </a:r>
                <a:r>
                  <a:rPr lang="en-US" altLang="zh-CN" sz="2800" b="1" i="0" u="none" baseline="30000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3</a:t>
                </a:r>
                <a:r>
                  <a:rPr lang="zh-CN" altLang="zh-CN" sz="2800" b="1" i="0" u="none">
                    <a:solidFill>
                      <a:srgbClr val="00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</a:rPr>
                  <a:t>＝</a:t>
                </a:r>
                <a:r>
                  <a:rPr sz="2800" b="1" u="sng"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36"/>
                  </a:rPr>
                  <a:t> </a:t>
                </a:r>
                <a:r>
                  <a:rPr sz="2000" b="1" u="sng"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36"/>
                  </a:rPr>
                  <a:t>                     </a:t>
                </a:r>
                <a:r>
                  <a:rPr sz="1800" b="1" u="sng"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36"/>
                  </a:rPr>
                  <a:t> </a:t>
                </a:r>
                <a:r>
                  <a:rPr sz="100" b="1" spc="-100">
                    <a:latin typeface="Times New Roman" panose="02020603050405020304" pitchFamily="36"/>
                  </a:rPr>
                  <a:t>⁠</a:t>
                </a:r>
                <a:r>
                  <a:rPr lang="zh-CN" altLang="zh-CN" sz="2800" b="1" i="0" u="none">
                    <a:solidFill>
                      <a:srgbClr val="00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sym typeface=",isEnd"/>
                  </a:rPr>
                  <a:t>；</a:t>
                </a:r>
                <a:endParaRPr lang="zh-CN" altLang="zh-CN" sz="2800" b="1" i="0" u="none">
                  <a:solidFill>
                    <a:srgbClr val="000000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sym typeface=",isEnd"/>
                </a:endParaRPr>
              </a:p>
              <a:p>
                <a:pPr indent="711200" algn="l" eaLnBrk="1" latinLnBrk="0" hangingPunct="0">
                  <a:lnSpc>
                    <a:spcPct val="150000"/>
                  </a:lnSpc>
                </a:pPr>
                <a:r>
                  <a:rPr lang="en-US" altLang="zh-CN" sz="2800" b="1" i="0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(4)</a:t>
                </a:r>
                <a:r>
                  <a:rPr lang="en-US" altLang="zh-CN" sz="1500" b="1" i="1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1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a</a:t>
                </a:r>
                <a:r>
                  <a:rPr lang="en-US" altLang="zh-CN" sz="1500" b="1" i="1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0" u="none" baseline="30000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8</a:t>
                </a:r>
                <a:r>
                  <a:rPr lang="en-US" altLang="zh-CN" sz="2800" b="1" i="0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÷</a:t>
                </a:r>
                <a:r>
                  <a:rPr lang="en-US" altLang="zh-CN" sz="1500" b="1" i="1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1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a</a:t>
                </a:r>
                <a:r>
                  <a:rPr lang="en-US" altLang="zh-CN" sz="1500" b="1" i="1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0" u="none" baseline="30000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2</a:t>
                </a:r>
                <a:r>
                  <a:rPr lang="zh-CN" altLang="zh-CN" sz="2800" b="1" i="0" u="none">
                    <a:solidFill>
                      <a:srgbClr val="00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</a:rPr>
                  <a:t>＝</a:t>
                </a:r>
                <a:r>
                  <a:rPr sz="2800" b="1" u="sng"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36"/>
                  </a:rPr>
                  <a:t> </a:t>
                </a:r>
                <a:r>
                  <a:rPr sz="2000" b="1" u="sng"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36"/>
                  </a:rPr>
                  <a:t>        </a:t>
                </a:r>
                <a:r>
                  <a:rPr sz="1600" b="1" u="sng"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36"/>
                  </a:rPr>
                  <a:t> </a:t>
                </a:r>
                <a:r>
                  <a:rPr sz="100" b="1" spc="-100">
                    <a:latin typeface="Times New Roman" panose="02020603050405020304" pitchFamily="36"/>
                  </a:rPr>
                  <a:t>⁠</a:t>
                </a:r>
                <a:r>
                  <a:rPr lang="zh-CN" altLang="zh-CN" sz="2800" b="1" i="0" u="none">
                    <a:solidFill>
                      <a:srgbClr val="00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sym typeface=",isEnd"/>
                  </a:rPr>
                  <a:t>；</a:t>
                </a:r>
                <a:endParaRPr lang="zh-CN" altLang="zh-CN" sz="2800" b="1" i="0" u="none">
                  <a:solidFill>
                    <a:srgbClr val="000000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sym typeface=",isEnd"/>
                </a:endParaRPr>
              </a:p>
              <a:p>
                <a:pPr indent="711200" algn="l" eaLnBrk="1" latinLnBrk="0" hangingPunct="0">
                  <a:lnSpc>
                    <a:spcPct val="150000"/>
                  </a:lnSpc>
                </a:pPr>
                <a:r>
                  <a:rPr lang="en-US" altLang="zh-CN" sz="2800" b="1" i="0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(5)2 024</a:t>
                </a:r>
                <a:r>
                  <a:rPr lang="en-US" altLang="zh-CN" sz="2800" b="1" i="0" u="none" baseline="30000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0</a:t>
                </a:r>
                <a:r>
                  <a:rPr lang="zh-CN" altLang="zh-CN" sz="2800" b="1" i="0" u="none">
                    <a:solidFill>
                      <a:srgbClr val="00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</a:rPr>
                  <a:t>＋</a:t>
                </a:r>
                <a:r>
                  <a:rPr lang="en-US" altLang="zh-CN" sz="1500" b="1" i="1">
                    <a:solidFill>
                      <a:srgbClr val="000000"/>
                    </a:solidFill>
                    <a:effectLst/>
                    <a:latin typeface="Times New Roman" panose="02020603050405020304" pitchFamily="56" charset="0"/>
                    <a:ea typeface="Cambria Math" panose="02040503050406030204" pitchFamily="56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b="1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56" charset="0"/>
                            <a:ea typeface="Cambria Math" panose="02040503050406030204" pitchFamily="56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CN" sz="2800" b="1" i="1">
                                <a:solidFill>
                                  <a:srgbClr val="010000"/>
                                </a:solidFill>
                                <a:effectLst/>
                                <a:latin typeface="Cambria Math" panose="02040503050406030204" pitchFamily="56" charset="0"/>
                                <a:ea typeface="Cambria Math" panose="02040503050406030204" pitchFamily="56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zh-CN" sz="2800" b="1" i="1">
                                    <a:solidFill>
                                      <a:srgbClr val="010000"/>
                                    </a:solidFill>
                                    <a:effectLst/>
                                    <a:latin typeface="Cambria Math" panose="02040503050406030204" pitchFamily="56" charset="0"/>
                                    <a:ea typeface="Cambria Math" panose="02040503050406030204" pitchFamily="56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CN" sz="2800" b="1" i="1" smtClean="0">
                                    <a:solidFill>
                                      <a:srgbClr val="010000"/>
                                    </a:solidFill>
                                    <a:effectLst/>
                                    <a:latin typeface="Cambria Math" panose="02040503050406030204" pitchFamily="56" charset="0"/>
                                    <a:ea typeface="Cambria Math" panose="02040503050406030204" pitchFamily="56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altLang="zh-CN" sz="2800" b="1" i="1" smtClean="0">
                                    <a:solidFill>
                                      <a:srgbClr val="010000"/>
                                    </a:solidFill>
                                    <a:effectLst/>
                                    <a:latin typeface="Cambria Math" panose="02040503050406030204" pitchFamily="56" charset="0"/>
                                    <a:ea typeface="Cambria Math" panose="02040503050406030204" pitchFamily="56" charset="0"/>
                                  </a:rPr>
                                  <m:t>𝟑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altLang="zh-CN" sz="2800" b="1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56" charset="0"/>
                            <a:ea typeface="Cambria Math" panose="02040503050406030204" pitchFamily="56" charset="0"/>
                          </a:rPr>
                          <m:t>−</m:t>
                        </m:r>
                        <m:r>
                          <a:rPr lang="en-US" altLang="zh-CN" sz="2800" b="1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56" charset="0"/>
                            <a:ea typeface="Cambria Math" panose="02040503050406030204" pitchFamily="56" charset="0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US" altLang="zh-CN" sz="1500" b="1" i="0" u="none">
                    <a:solidFill>
                      <a:srgbClr val="00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zh-CN" altLang="zh-CN" sz="2800" b="1" i="0" u="none">
                    <a:solidFill>
                      <a:srgbClr val="00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</a:rPr>
                  <a:t>＝</a:t>
                </a:r>
                <a:r>
                  <a:rPr sz="4400" b="1" u="sng"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36"/>
                  </a:rPr>
                  <a:t> </a:t>
                </a:r>
                <a:r>
                  <a:rPr sz="2000" b="1" u="sng"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36"/>
                  </a:rPr>
                  <a:t>    </a:t>
                </a:r>
                <a:r>
                  <a:rPr sz="1200" b="1" u="sng">
                    <a:uFill>
                      <a:solidFill>
                        <a:srgbClr val="000000"/>
                      </a:solidFill>
                    </a:uFill>
                    <a:latin typeface="Times New Roman" panose="02020603050405020304" pitchFamily="36"/>
                  </a:rPr>
                  <a:t> </a:t>
                </a:r>
                <a:r>
                  <a:rPr sz="100" b="1" spc="-100">
                    <a:latin typeface="Times New Roman" panose="02020603050405020304" pitchFamily="36"/>
                  </a:rPr>
                  <a:t>⁠</a:t>
                </a:r>
                <a:r>
                  <a:rPr lang="zh-CN" altLang="zh-CN" sz="2800" b="1" i="0" u="none">
                    <a:solidFill>
                      <a:srgbClr val="00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sym typeface=",isEnd"/>
                  </a:rPr>
                  <a:t>．</a:t>
                </a:r>
                <a:endParaRPr lang="zh-CN" altLang="zh-CN" sz="2800" b="1" i="0" u="none">
                  <a:solidFill>
                    <a:srgbClr val="000000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sym typeface=",isEnd"/>
                </a:endParaRPr>
              </a:p>
            </p:txBody>
          </p:sp>
        </mc:Choice>
        <mc:Fallback>
          <p:sp>
            <p:nvSpPr>
              <p:cNvPr id="10806" name="yt_shape_108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00" y="720000"/>
                <a:ext cx="4643900" cy="4234108"/>
              </a:xfrm>
              <a:prstGeom prst="rect">
                <a:avLst/>
              </a:prstGeom>
              <a:blipFill rotWithShape="1">
                <a:blip r:embed="rId1"/>
                <a:stretch>
                  <a:fillRect l="-13" t="-13" r="-2774" b="-433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文本框 1"/>
          <p:cNvSpPr txBox="1"/>
          <p:nvPr/>
        </p:nvSpPr>
        <p:spPr>
          <a:xfrm>
            <a:off x="2830627" y="1313274"/>
            <a:ext cx="651574" cy="733692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a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8</a:t>
            </a:r>
            <a:r>
              <a:rPr kumimoji="0" lang="zh-CN" altLang="zh-CN" sz="10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676639" y="1953354"/>
            <a:ext cx="770636" cy="733692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a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15</a:t>
            </a:r>
            <a:r>
              <a:rPr kumimoji="0" lang="zh-CN" altLang="zh-CN" sz="10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162414" y="2593434"/>
            <a:ext cx="1531049" cy="733692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zh-CN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－</a:t>
            </a: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64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a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15</a:t>
            </a:r>
            <a:r>
              <a:rPr kumimoji="0" lang="zh-CN" altLang="zh-CN" sz="10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067164" y="3233514"/>
            <a:ext cx="651574" cy="733692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a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6</a:t>
            </a:r>
            <a:r>
              <a:rPr kumimoji="0" lang="zh-CN" altLang="zh-CN" sz="10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103611" y="3873594"/>
            <a:ext cx="484886" cy="1086371"/>
          </a:xfrm>
          <a:prstGeom prst="rect">
            <a:avLst/>
          </a:prstGeom>
          <a:noFill/>
        </p:spPr>
        <p:txBody>
          <a:bodyPr vert="horz" wrap="none" rtlCol="0" anchor="ctr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4</a:t>
            </a:r>
            <a:r>
              <a:rPr kumimoji="0" lang="zh-CN" altLang="zh-CN" sz="10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  <p:bldP spid="4" grpId="0" build="allAtOnce"/>
      <p:bldP spid="5" grpId="0" build="allAtOnce"/>
      <p:bldP spid="6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3" name="yt_shape_10813"/>
          <p:cNvSpPr txBox="1"/>
          <p:nvPr/>
        </p:nvSpPr>
        <p:spPr>
          <a:xfrm>
            <a:off x="360000" y="720000"/>
            <a:ext cx="10445167" cy="280025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．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若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(2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4)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0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，则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的取值范围是</a:t>
            </a:r>
            <a:r>
              <a:rPr sz="28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             </a:t>
            </a:r>
            <a:r>
              <a:rPr sz="8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b="1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．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4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．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若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×3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-1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3600" b="1" i="1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p</a:t>
            </a:r>
            <a:r>
              <a:rPr lang="en-US" altLang="zh-CN" sz="1500" b="1" i="1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，则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p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的值为</a:t>
            </a:r>
            <a:r>
              <a:rPr sz="28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</a:t>
            </a:r>
            <a:r>
              <a:rPr sz="8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b="1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．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5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．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已知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2800" b="1" i="1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m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5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2800" b="1" i="1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n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3(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≠0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m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n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为整数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，则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2800" b="1" i="1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m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-2</a:t>
            </a:r>
            <a:r>
              <a:rPr lang="en-US" altLang="zh-CN" sz="1500" b="1" i="1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n</a:t>
            </a:r>
            <a:r>
              <a:rPr lang="en-US" altLang="zh-CN" sz="1500" b="1" i="1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sz="41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</a:t>
            </a:r>
            <a:r>
              <a:rPr sz="18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b="1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．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6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．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已知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y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0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，则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9</a:t>
            </a:r>
            <a:r>
              <a:rPr lang="en-US" altLang="zh-CN" sz="1500" b="1" i="1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·27</a:t>
            </a:r>
            <a:r>
              <a:rPr lang="en-US" altLang="zh-CN" sz="1500" b="1" i="1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y</a:t>
            </a:r>
            <a:r>
              <a:rPr lang="en-US" altLang="zh-CN" sz="1500" b="1" i="1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sz="25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   </a:t>
            </a:r>
            <a:r>
              <a:rPr sz="7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b="1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．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085126" y="673194"/>
            <a:ext cx="1262761" cy="733692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x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≠</a:t>
            </a:r>
            <a:r>
              <a:rPr kumimoji="0" lang="zh-CN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－</a:t>
            </a: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2</a:t>
            </a:r>
            <a:r>
              <a:rPr kumimoji="0" lang="zh-CN" altLang="zh-CN" sz="10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881802" y="1313274"/>
            <a:ext cx="484886" cy="733692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2</a:t>
            </a:r>
            <a:r>
              <a:rPr kumimoji="0" lang="zh-CN" altLang="zh-CN" sz="10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文本框 3"/>
              <p:cNvSpPr txBox="1"/>
              <p:nvPr/>
            </p:nvSpPr>
            <p:spPr>
              <a:xfrm>
                <a:off x="9928338" y="1861381"/>
                <a:ext cx="510286" cy="1027570"/>
              </a:xfrm>
              <a:prstGeom prst="rect">
                <a:avLst/>
              </a:prstGeom>
              <a:noFill/>
            </p:spPr>
            <p:txBody>
              <a:bodyPr vert="horz" wrap="none" rtlCol="0" anchor="ctr">
                <a:no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US" altLang="zh-CN" sz="2800" b="1" i="1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>
                              <a:solidFill>
                                <a:srgbClr val="010000"/>
                              </a:solidFill>
                            </a:uFill>
                            <a:latin typeface="Cambria Math" panose="02040503050406030204" pitchFamily="56" charset="0"/>
                            <a:ea typeface="Cambria Math" panose="02040503050406030204" pitchFamily="56" charset="0"/>
                          </a:rPr>
                        </m:ctrlPr>
                      </m:fPr>
                      <m:num>
                        <m:r>
                          <a:rPr kumimoji="0" lang="en-US" altLang="zh-CN" sz="2800" b="1" i="1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>
                              <a:solidFill>
                                <a:srgbClr val="010000"/>
                              </a:solidFill>
                            </a:uFill>
                            <a:latin typeface="Cambria Math" panose="02040503050406030204" pitchFamily="56" charset="0"/>
                            <a:ea typeface="Cambria Math" panose="02040503050406030204" pitchFamily="56" charset="0"/>
                          </a:rPr>
                          <m:t>𝟓</m:t>
                        </m:r>
                      </m:num>
                      <m:den>
                        <m:r>
                          <a:rPr kumimoji="0" lang="en-US" altLang="zh-CN" sz="2800" b="1" i="1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>
                              <a:solidFill>
                                <a:srgbClr val="010000"/>
                              </a:solidFill>
                            </a:uFill>
                            <a:latin typeface="Cambria Math" panose="02040503050406030204" pitchFamily="56" charset="0"/>
                            <a:ea typeface="Cambria Math" panose="02040503050406030204" pitchFamily="56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kumimoji="0" lang="en-US" altLang="zh-CN" sz="1500" b="0" i="1" strike="noStrike" kern="120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>
                      <a:solidFill>
                        <a:srgbClr val="010000"/>
                      </a:solidFill>
                    </a:uFill>
                    <a:latin typeface="Times New Roman" panose="02020603050405020304" pitchFamily="56" charset="0"/>
                    <a:ea typeface="Cambria Math" panose="02040503050406030204" pitchFamily="56" charset="0"/>
                  </a:rPr>
                  <a:t> </a:t>
                </a:r>
                <a:r>
                  <a:rPr kumimoji="0" lang="zh-CN" altLang="zh-CN" sz="1000" b="1" i="0" strike="noStrike" kern="120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>
                      <a:solidFill>
                        <a:srgbClr val="010000"/>
                      </a:solidFill>
                    </a:uFill>
                    <a:latin typeface="Times New Roman" panose="02020603050405020304" pitchFamily="36"/>
                    <a:ea typeface="宋体" panose="02010600030101010101" pitchFamily="2" charset="-122"/>
                  </a:rPr>
                  <a:t>　</a:t>
                </a:r>
                <a:endParaRPr lang="zh-CN" altLang="en-US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4" name="文本框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28338" y="1861381"/>
                <a:ext cx="510286" cy="1027570"/>
              </a:xfrm>
              <a:prstGeom prst="rect">
                <a:avLst/>
              </a:prstGeom>
              <a:blipFill rotWithShape="1">
                <a:blip r:embed="rId1"/>
                <a:stretch>
                  <a:fillRect l="-22" t="-19" r="97" b="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文本框 4"/>
          <p:cNvSpPr txBox="1"/>
          <p:nvPr/>
        </p:nvSpPr>
        <p:spPr>
          <a:xfrm>
            <a:off x="6780326" y="2887312"/>
            <a:ext cx="662685" cy="652666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27</a:t>
            </a:r>
            <a:r>
              <a:rPr kumimoji="0" lang="zh-CN" altLang="zh-CN" sz="10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  <p:bldP spid="4" grpId="0" build="allAtOnce"/>
      <p:bldP spid="5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8" name="yt_shape_10818"/>
          <p:cNvSpPr txBox="1"/>
          <p:nvPr/>
        </p:nvSpPr>
        <p:spPr>
          <a:xfrm>
            <a:off x="360000" y="720000"/>
            <a:ext cx="5782032" cy="121084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7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．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已知：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2800" b="1" i="1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m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2800" b="1" i="1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n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5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，求：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(1)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2800" b="1" i="1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m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 baseline="3000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1500" b="1" i="1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n</a:t>
            </a:r>
            <a:r>
              <a:rPr lang="en-US" altLang="zh-CN" sz="1500" b="1" i="1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的值；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820" name="yt_shape_10820"/>
          <p:cNvSpPr txBox="1"/>
          <p:nvPr/>
        </p:nvSpPr>
        <p:spPr>
          <a:xfrm>
            <a:off x="360000" y="1950604"/>
            <a:ext cx="6000040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解：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(1)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2800" b="1" i="1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m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 baseline="30000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1500" b="1" i="1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n</a:t>
            </a:r>
            <a:r>
              <a:rPr lang="en-US" altLang="zh-CN" sz="1500" b="1" i="1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2800" b="1" i="1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m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·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2800" b="1" i="1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n</a:t>
            </a:r>
            <a:r>
              <a:rPr lang="en-US" altLang="zh-CN" sz="1500" b="1" i="1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3×5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15.</a:t>
            </a:r>
            <a:endParaRPr lang="en-US" altLang="zh-CN" sz="2800" b="1" i="0" u="none">
              <a:solidFill>
                <a:srgbClr val="FF0000"/>
              </a:solidFill>
              <a:effectLst/>
              <a:latin typeface="Times New Roman" panose="02020603050405020304" pitchFamily="36"/>
              <a:ea typeface="宋体" panose="02010600030101010101" pitchFamily="2" charset="-122"/>
            </a:endParaRPr>
          </a:p>
        </p:txBody>
      </p:sp>
      <p:sp>
        <p:nvSpPr>
          <p:cNvPr id="10821" name="yt_shape_10821"/>
          <p:cNvSpPr txBox="1"/>
          <p:nvPr/>
        </p:nvSpPr>
        <p:spPr>
          <a:xfrm>
            <a:off x="360000" y="2565906"/>
            <a:ext cx="3287760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(2)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1500" b="1" i="1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m</a:t>
            </a:r>
            <a:r>
              <a:rPr lang="en-US" altLang="zh-CN" sz="1500" b="1" i="1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+2</a:t>
            </a:r>
            <a:r>
              <a:rPr lang="en-US" altLang="zh-CN" sz="1500" b="1" i="1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n</a:t>
            </a:r>
            <a:r>
              <a:rPr lang="en-US" altLang="zh-CN" sz="1500" b="1" i="1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的值．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822" name="yt_shape_10822"/>
              <p:cNvSpPr txBox="1"/>
              <p:nvPr/>
            </p:nvSpPr>
            <p:spPr>
              <a:xfrm>
                <a:off x="360000" y="3181208"/>
                <a:ext cx="7091365" cy="769634"/>
              </a:xfrm>
              <a:prstGeom prst="rect">
                <a:avLst/>
              </a:prstGeom>
            </p:spPr>
            <p:txBody>
              <a:bodyPr vert="horz" wrap="none" lIns="0" tIns="0" rIns="0" bIns="0" rtlCol="0">
                <a:noAutofit/>
              </a:bodyPr>
              <a:lstStyle/>
              <a:p>
                <a:pPr indent="711200" algn="l" eaLnBrk="1" latinLnBrk="0" hangingPunct="0">
                  <a:lnSpc>
                    <a:spcPct val="150000"/>
                  </a:lnSpc>
                </a:pPr>
                <a:r>
                  <a:rPr lang="en-US" altLang="zh-CN" sz="2800" b="1" i="0" u="none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(2)</a:t>
                </a:r>
                <a:r>
                  <a:rPr lang="en-US" altLang="zh-CN" sz="1500" b="1" i="1" u="none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1" u="none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a</a:t>
                </a:r>
                <a:r>
                  <a:rPr lang="en-US" altLang="zh-CN" sz="1500" b="1" i="1" u="none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0" u="none" baseline="30000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3</a:t>
                </a:r>
                <a:r>
                  <a:rPr lang="en-US" altLang="zh-CN" sz="1500" b="1" i="1" u="none" baseline="30000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1" u="none" baseline="30000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m</a:t>
                </a:r>
                <a:r>
                  <a:rPr lang="en-US" altLang="zh-CN" sz="1500" b="1" i="1" u="none" baseline="30000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0" u="none" baseline="30000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+2</a:t>
                </a:r>
                <a:r>
                  <a:rPr lang="en-US" altLang="zh-CN" sz="1500" b="1" i="1" u="none" baseline="30000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1" u="none" baseline="30000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n</a:t>
                </a:r>
                <a:r>
                  <a:rPr lang="en-US" altLang="zh-CN" sz="1500" b="1" i="1" u="none" baseline="30000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zh-CN" altLang="zh-CN" sz="2800" b="1" i="0" u="none">
                    <a:solidFill>
                      <a:srgbClr val="FF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</a:rPr>
                  <a:t>＝</a:t>
                </a:r>
                <a:r>
                  <a:rPr lang="en-US" altLang="zh-CN" sz="1500" b="1" i="1" u="none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1" u="none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a</a:t>
                </a:r>
                <a:r>
                  <a:rPr lang="en-US" altLang="zh-CN" sz="1500" b="1" i="1" u="none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0" u="none" baseline="30000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3</a:t>
                </a:r>
                <a:r>
                  <a:rPr lang="en-US" altLang="zh-CN" sz="1500" b="1" i="1" u="none" baseline="30000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1" u="none" baseline="30000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m</a:t>
                </a:r>
                <a:r>
                  <a:rPr lang="en-US" altLang="zh-CN" sz="1500" b="1" i="1" u="none" baseline="30000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0" u="none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·</a:t>
                </a:r>
                <a:r>
                  <a:rPr lang="en-US" altLang="zh-CN" sz="1500" b="1" i="1" u="none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1" u="none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a</a:t>
                </a:r>
                <a:r>
                  <a:rPr lang="en-US" altLang="zh-CN" sz="1500" b="1" i="1" u="none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0" u="none" baseline="30000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2</a:t>
                </a:r>
                <a:r>
                  <a:rPr lang="en-US" altLang="zh-CN" sz="1500" b="1" i="1" u="none" baseline="30000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1" u="none" baseline="30000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n</a:t>
                </a:r>
                <a:r>
                  <a:rPr lang="en-US" altLang="zh-CN" sz="1500" b="1" i="1" u="none" baseline="30000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zh-CN" altLang="zh-CN" sz="2800" b="1" i="0" u="none">
                    <a:solidFill>
                      <a:srgbClr val="FF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</a:rPr>
                  <a:t>＝</a:t>
                </a:r>
                <a:r>
                  <a:rPr lang="en-US" altLang="zh-CN" sz="1500" b="0" i="1">
                    <a:solidFill>
                      <a:srgbClr val="FF0000"/>
                    </a:solidFill>
                    <a:effectLst/>
                    <a:latin typeface="Times New Roman" panose="02020603050405020304" pitchFamily="56" charset="0"/>
                    <a:ea typeface="Cambria Math" panose="02040503050406030204" pitchFamily="56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56" charset="0"/>
                            <a:ea typeface="Cambria Math" panose="02040503050406030204" pitchFamily="56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CN" sz="28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56" charset="0"/>
                                <a:ea typeface="Cambria Math" panose="02040503050406030204" pitchFamily="56" charset="0"/>
                              </a:rPr>
                            </m:ctrlPr>
                          </m:dPr>
                          <m:e>
                            <m:d>
                              <m:dPr>
                                <m:ctrlPr>
                                  <a:rPr lang="en-US" altLang="zh-CN" sz="2800" b="1" i="1">
                                    <a:solidFill>
                                      <a:srgbClr val="FF0000"/>
                                    </a:solidFill>
                                    <a:effectLst/>
                                    <a:latin typeface="Cambria Math" panose="02040503050406030204" pitchFamily="56" charset="0"/>
                                    <a:ea typeface="Cambria Math" panose="02040503050406030204" pitchFamily="56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altLang="zh-CN" sz="2800" b="1" i="1">
                                        <a:solidFill>
                                          <a:srgbClr val="FF0000"/>
                                        </a:solidFill>
                                        <a:effectLst/>
                                        <a:latin typeface="Cambria Math" panose="02040503050406030204" pitchFamily="56" charset="0"/>
                                        <a:ea typeface="Cambria Math" panose="02040503050406030204" pitchFamily="56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sz="2800" b="1" i="1">
                                        <a:solidFill>
                                          <a:srgbClr val="FF0000"/>
                                        </a:solidFill>
                                        <a:effectLst/>
                                        <a:latin typeface="Cambria Math" panose="02040503050406030204" pitchFamily="56" charset="0"/>
                                        <a:ea typeface="Cambria Math" panose="02040503050406030204" pitchFamily="56" charset="0"/>
                                      </a:rPr>
                                      <m:t>𝒂</m:t>
                                    </m:r>
                                  </m:e>
                                  <m:sup>
                                    <m:r>
                                      <a:rPr lang="en-US" altLang="zh-CN" sz="2800" b="1" i="1">
                                        <a:solidFill>
                                          <a:srgbClr val="FF0000"/>
                                        </a:solidFill>
                                        <a:effectLst/>
                                        <a:latin typeface="Cambria Math" panose="02040503050406030204" pitchFamily="56" charset="0"/>
                                        <a:ea typeface="Cambria Math" panose="02040503050406030204" pitchFamily="56" charset="0"/>
                                      </a:rPr>
                                      <m:t>𝒎</m:t>
                                    </m:r>
                                  </m:sup>
                                </m:sSup>
                              </m:e>
                            </m:d>
                          </m:e>
                        </m:d>
                      </m:e>
                      <m:sup>
                        <m:r>
                          <a:rPr lang="en-US" altLang="zh-CN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56" charset="0"/>
                            <a:ea typeface="Cambria Math" panose="02040503050406030204" pitchFamily="56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altLang="zh-CN" sz="1500" b="1" i="0" u="none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r>
                  <a:rPr lang="en-US" altLang="zh-CN" sz="2800" b="1" i="0" u="none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·</a:t>
                </a:r>
                <a:r>
                  <a:rPr lang="en-US" altLang="zh-CN" sz="1500" b="0" i="1">
                    <a:solidFill>
                      <a:srgbClr val="FF0000"/>
                    </a:solidFill>
                    <a:effectLst/>
                    <a:latin typeface="Times New Roman" panose="02020603050405020304" pitchFamily="56" charset="0"/>
                    <a:ea typeface="Cambria Math" panose="02040503050406030204" pitchFamily="56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56" charset="0"/>
                            <a:ea typeface="Cambria Math" panose="02040503050406030204" pitchFamily="56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CN" sz="28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56" charset="0"/>
                                <a:ea typeface="Cambria Math" panose="02040503050406030204" pitchFamily="56" charset="0"/>
                              </a:rPr>
                            </m:ctrlPr>
                          </m:dPr>
                          <m:e>
                            <m:d>
                              <m:dPr>
                                <m:ctrlPr>
                                  <a:rPr lang="en-US" altLang="zh-CN" sz="2800" b="1" i="1">
                                    <a:solidFill>
                                      <a:srgbClr val="FF0000"/>
                                    </a:solidFill>
                                    <a:effectLst/>
                                    <a:latin typeface="Cambria Math" panose="02040503050406030204" pitchFamily="56" charset="0"/>
                                    <a:ea typeface="Cambria Math" panose="02040503050406030204" pitchFamily="56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altLang="zh-CN" sz="2800" b="1" i="1">
                                        <a:solidFill>
                                          <a:srgbClr val="FF0000"/>
                                        </a:solidFill>
                                        <a:effectLst/>
                                        <a:latin typeface="Cambria Math" panose="02040503050406030204" pitchFamily="56" charset="0"/>
                                        <a:ea typeface="Cambria Math" panose="02040503050406030204" pitchFamily="56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sz="2800" b="1" i="1">
                                        <a:solidFill>
                                          <a:srgbClr val="FF0000"/>
                                        </a:solidFill>
                                        <a:effectLst/>
                                        <a:latin typeface="Cambria Math" panose="02040503050406030204" pitchFamily="56" charset="0"/>
                                        <a:ea typeface="Cambria Math" panose="02040503050406030204" pitchFamily="56" charset="0"/>
                                      </a:rPr>
                                      <m:t>𝒂</m:t>
                                    </m:r>
                                  </m:e>
                                  <m:sup>
                                    <m:r>
                                      <a:rPr lang="en-US" altLang="zh-CN" sz="2800" b="1" i="1">
                                        <a:solidFill>
                                          <a:srgbClr val="FF0000"/>
                                        </a:solidFill>
                                        <a:effectLst/>
                                        <a:latin typeface="Cambria Math" panose="02040503050406030204" pitchFamily="56" charset="0"/>
                                        <a:ea typeface="Cambria Math" panose="02040503050406030204" pitchFamily="56" charset="0"/>
                                      </a:rPr>
                                      <m:t>𝒏</m:t>
                                    </m:r>
                                  </m:sup>
                                </m:sSup>
                              </m:e>
                            </m:d>
                          </m:e>
                        </m:d>
                      </m:e>
                      <m:sup>
                        <m:r>
                          <a:rPr lang="en-US" altLang="zh-CN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56" charset="0"/>
                            <a:ea typeface="Cambria Math" panose="02040503050406030204" pitchFamily="56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altLang="zh-CN" sz="1500" b="1" i="0" u="none">
                    <a:solidFill>
                      <a:srgbClr val="FF0000"/>
                    </a:solidFill>
                    <a:effectLst/>
                    <a:latin typeface="Times New Roman" panose="02020603050405020304" pitchFamily="36"/>
                    <a:ea typeface="宋体" panose="02010600030101010101" pitchFamily="2" charset="-122"/>
                  </a:rPr>
                  <a:t> </a:t>
                </a:r>
                <a:endParaRPr lang="en-US" altLang="zh-CN" sz="1500" b="1" i="0" u="none">
                  <a:solidFill>
                    <a:srgbClr val="FF0000"/>
                  </a:solidFill>
                  <a:effectLst/>
                  <a:latin typeface="Times New Roman" panose="02020603050405020304" pitchFamily="36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10822" name="yt_shape_108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00" y="3181208"/>
                <a:ext cx="7091365" cy="769634"/>
              </a:xfrm>
              <a:prstGeom prst="rect">
                <a:avLst/>
              </a:prstGeom>
              <a:blipFill rotWithShape="1">
                <a:blip r:embed="rId1"/>
                <a:stretch>
                  <a:fillRect l="-8" t="-11615" r="4" b="6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824" name="yt_shape_10824"/>
          <p:cNvSpPr txBox="1"/>
          <p:nvPr/>
        </p:nvSpPr>
        <p:spPr>
          <a:xfrm>
            <a:off x="360000" y="4001630"/>
            <a:ext cx="3028073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×5</a:t>
            </a:r>
            <a:r>
              <a:rPr lang="en-US" altLang="zh-CN" sz="2800" b="1" i="0" u="none" baseline="30000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zh-CN" altLang="zh-CN" sz="2800" b="1" i="0" u="none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 i="0" u="none">
                <a:solidFill>
                  <a:srgbClr val="FF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675.</a:t>
            </a:r>
            <a:endParaRPr lang="en-US" altLang="zh-CN" sz="2800" b="1" i="0" u="none">
              <a:solidFill>
                <a:srgbClr val="FF0000"/>
              </a:solidFill>
              <a:effectLst/>
              <a:latin typeface="Times New Roman" panose="02020603050405020304" pitchFamily="36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8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8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20" grpId="0" build="allAtOnce"/>
      <p:bldP spid="10822" grpId="0" build="allAtOnce"/>
      <p:bldP spid="10824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0" name="yt_shape_10830"/>
          <p:cNvSpPr txBox="1"/>
          <p:nvPr/>
        </p:nvSpPr>
        <p:spPr>
          <a:xfrm>
            <a:off x="360000" y="720000"/>
            <a:ext cx="3786293" cy="56451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500" b="1" i="0" u="none">
                <a:solidFill>
                  <a:srgbClr val="1EE3CF"/>
                </a:solidFill>
                <a:effectLst/>
                <a:latin typeface="Times New Roman" panose="02020603050405020304" pitchFamily="36"/>
                <a:ea typeface="Times New Roman" panose="02020603050405020304" pitchFamily="36"/>
                <a:sym typeface="Finished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整式的乘法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831" name="yt_shape_10831"/>
          <p:cNvSpPr txBox="1"/>
          <p:nvPr/>
        </p:nvSpPr>
        <p:spPr>
          <a:xfrm>
            <a:off x="360000" y="1335302"/>
            <a:ext cx="6123471" cy="2503506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10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．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Times New Roman" panose="02020603050405020304" pitchFamily="36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计算：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(1)6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·3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 err="1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xy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sz="28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             </a:t>
            </a:r>
            <a:r>
              <a:rPr sz="7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b="1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；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(2)(2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y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)·(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3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x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y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)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sz="28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                  </a:t>
            </a:r>
            <a:r>
              <a:rPr sz="1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b="1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；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  <a:p>
            <a:pPr indent="711200" algn="l" eaLnBrk="1" latinLnBrk="0" hangingPunct="0">
              <a:lnSpc>
                <a:spcPct val="150000"/>
              </a:lnSpc>
            </a:pP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(3)4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0" u="none" baseline="30000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2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·(3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en-US" altLang="zh-CN" sz="28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a</a:t>
            </a:r>
            <a:r>
              <a:rPr lang="en-US" altLang="zh-CN" sz="1500" b="1" i="1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 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－</a:t>
            </a:r>
            <a:r>
              <a:rPr lang="en-US" altLang="zh-CN" sz="2800" b="1" i="0" u="none">
                <a:solidFill>
                  <a:srgbClr val="000000"/>
                </a:solidFill>
                <a:effectLst/>
                <a:latin typeface="Times New Roman" panose="02020603050405020304" pitchFamily="36"/>
                <a:ea typeface="宋体" panose="02010600030101010101" pitchFamily="2" charset="-122"/>
              </a:rPr>
              <a:t>1)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sz="25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20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                            </a:t>
            </a:r>
            <a:r>
              <a:rPr sz="300" b="1" u="sng">
                <a:uFill>
                  <a:solidFill>
                    <a:srgbClr val="000000"/>
                  </a:solidFill>
                </a:uFill>
                <a:latin typeface="Times New Roman" panose="02020603050405020304" pitchFamily="36"/>
              </a:rPr>
              <a:t> </a:t>
            </a:r>
            <a:r>
              <a:rPr sz="100" b="1" spc="-100">
                <a:latin typeface="Times New Roman" panose="02020603050405020304" pitchFamily="36"/>
              </a:rPr>
              <a:t>⁠</a:t>
            </a:r>
            <a:r>
              <a:rPr lang="zh-CN" altLang="zh-CN" sz="2800" b="1" i="0" u="none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sym typeface=",isEnd"/>
              </a:rPr>
              <a:t>．</a:t>
            </a:r>
            <a:endParaRPr lang="zh-CN" altLang="zh-CN" sz="2800" b="1" i="0" u="none">
              <a:solidFill>
                <a:srgbClr val="00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sym typeface=",isEnd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135427" y="1895358"/>
            <a:ext cx="1307211" cy="733692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18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x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3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y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zh-CN" sz="10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553064" y="2535438"/>
            <a:ext cx="1605662" cy="733692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zh-CN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－</a:t>
            </a: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6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x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5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y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3</a:t>
            </a:r>
            <a:r>
              <a:rPr kumimoji="0" lang="zh-CN" altLang="zh-CN" sz="10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791064" y="3208736"/>
            <a:ext cx="1981899" cy="652666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12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a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3</a:t>
            </a:r>
            <a:r>
              <a:rPr kumimoji="0" lang="zh-CN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－</a:t>
            </a:r>
            <a:r>
              <a:rPr kumimoji="0" lang="en-US" altLang="zh-CN" sz="28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4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a</a:t>
            </a:r>
            <a:r>
              <a:rPr kumimoji="0" lang="en-US" altLang="zh-CN" sz="1500" b="1" i="1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b="1" i="0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2</a:t>
            </a:r>
            <a:r>
              <a:rPr kumimoji="0" lang="zh-CN" altLang="zh-CN" sz="1000" b="1" i="0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010000"/>
                  </a:solidFill>
                </a:uFill>
                <a:latin typeface="Times New Roman" panose="02020603050405020304" pitchFamily="36"/>
                <a:ea typeface="宋体" panose="02010600030101010101" pitchFamily="2" charset="-122"/>
                <a:cs typeface="+mn-cs"/>
              </a:rPr>
              <a:t>　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4" grpId="0" build="allAtOnce"/>
      <p:bldP spid="5" grpId="0" build="allAtOnce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NDEyYjZiZjExMjVhYTUxMzRjZjliMTVjMGY4ZThjZTIifQ=="/>
</p:tagLst>
</file>

<file path=ppt/theme/theme1.xml><?xml version="1.0" encoding="utf-8"?>
<a:theme xmlns:a="http://schemas.openxmlformats.org/drawingml/2006/main" name="1">
  <a:themeElements>
    <a:clrScheme name="自定义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00"/>
      </a:hlink>
      <a:folHlink>
        <a:srgbClr val="954F72"/>
      </a:folHlink>
    </a:clrScheme>
    <a:fontScheme name="自定义 59">
      <a:majorFont>
        <a:latin typeface="Times New Roman"/>
        <a:ea typeface="宋体"/>
        <a:cs typeface="Arial"/>
      </a:majorFont>
      <a:minorFont>
        <a:latin typeface="Times New Roman"/>
        <a:ea typeface="宋体"/>
        <a:cs typeface="Arial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古瓶荷花">
  <a:themeElements>
    <a:clrScheme name="">
      <a:dk1>
        <a:srgbClr val="0033CC"/>
      </a:dk1>
      <a:lt1>
        <a:srgbClr val="FFFFFF"/>
      </a:lt1>
      <a:dk2>
        <a:srgbClr val="007572"/>
      </a:dk2>
      <a:lt2>
        <a:srgbClr val="C0C0C0"/>
      </a:lt2>
      <a:accent1>
        <a:srgbClr val="CCECFF"/>
      </a:accent1>
      <a:accent2>
        <a:srgbClr val="3399FF"/>
      </a:accent2>
      <a:accent3>
        <a:srgbClr val="FFFFFF"/>
      </a:accent3>
      <a:accent4>
        <a:srgbClr val="002AAF"/>
      </a:accent4>
      <a:accent5>
        <a:srgbClr val="E2F4FF"/>
      </a:accent5>
      <a:accent6>
        <a:srgbClr val="2D89E5"/>
      </a:accent6>
      <a:hlink>
        <a:srgbClr val="CC0066"/>
      </a:hlink>
      <a:folHlink>
        <a:srgbClr val="7D7DA9"/>
      </a:folHlink>
    </a:clrScheme>
    <a:fontScheme name="">
      <a:majorFont>
        <a:latin typeface="Arial"/>
        <a:ea typeface="宋体"/>
        <a:cs typeface="Arial"/>
      </a:majorFont>
      <a:minorFont>
        <a:latin typeface="Arial"/>
        <a:ea typeface="宋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33CC"/>
        </a:dk1>
        <a:lt1>
          <a:srgbClr val="FFFFFF"/>
        </a:lt1>
        <a:dk2>
          <a:srgbClr val="007572"/>
        </a:dk2>
        <a:lt2>
          <a:srgbClr val="C0C0C0"/>
        </a:lt2>
        <a:accent1>
          <a:srgbClr val="CCECFF"/>
        </a:accent1>
        <a:accent2>
          <a:srgbClr val="3399FF"/>
        </a:accent2>
        <a:accent3>
          <a:srgbClr val="FFFFFF"/>
        </a:accent3>
        <a:accent4>
          <a:srgbClr val="002AAF"/>
        </a:accent4>
        <a:accent5>
          <a:srgbClr val="E2F4FF"/>
        </a:accent5>
        <a:accent6>
          <a:srgbClr val="2D89E5"/>
        </a:accent6>
        <a:hlink>
          <a:srgbClr val="CC0066"/>
        </a:hlink>
        <a:folHlink>
          <a:srgbClr val="7D7DA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7A77"/>
        </a:dk1>
        <a:lt1>
          <a:srgbClr val="EFF6EE"/>
        </a:lt1>
        <a:dk2>
          <a:srgbClr val="0066CC"/>
        </a:dk2>
        <a:lt2>
          <a:srgbClr val="C0C0C0"/>
        </a:lt2>
        <a:accent1>
          <a:srgbClr val="E7EEE6"/>
        </a:accent1>
        <a:accent2>
          <a:srgbClr val="FF9933"/>
        </a:accent2>
        <a:accent3>
          <a:srgbClr val="F5FAF5"/>
        </a:accent3>
        <a:accent4>
          <a:srgbClr val="006866"/>
        </a:accent4>
        <a:accent5>
          <a:srgbClr val="F1F5F0"/>
        </a:accent5>
        <a:accent6>
          <a:srgbClr val="E5892D"/>
        </a:accent6>
        <a:hlink>
          <a:srgbClr val="636395"/>
        </a:hlink>
        <a:folHlink>
          <a:srgbClr val="CC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CCFFCC"/>
        </a:lt1>
        <a:dk2>
          <a:srgbClr val="E88A00"/>
        </a:dk2>
        <a:lt2>
          <a:srgbClr val="C0C0C0"/>
        </a:lt2>
        <a:accent1>
          <a:srgbClr val="CCECFF"/>
        </a:accent1>
        <a:accent2>
          <a:srgbClr val="336600"/>
        </a:accent2>
        <a:accent3>
          <a:srgbClr val="E2FFE2"/>
        </a:accent3>
        <a:accent4>
          <a:srgbClr val="000000"/>
        </a:accent4>
        <a:accent5>
          <a:srgbClr val="E2F4FF"/>
        </a:accent5>
        <a:accent6>
          <a:srgbClr val="2D5B00"/>
        </a:accent6>
        <a:hlink>
          <a:srgbClr val="3333CC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CC"/>
        </a:lt1>
        <a:dk2>
          <a:srgbClr val="CC3300"/>
        </a:dk2>
        <a:lt2>
          <a:srgbClr val="C0C0C0"/>
        </a:lt2>
        <a:accent1>
          <a:srgbClr val="FFFFCC"/>
        </a:accent1>
        <a:accent2>
          <a:srgbClr val="339933"/>
        </a:accent2>
        <a:accent3>
          <a:srgbClr val="FFFFE2"/>
        </a:accent3>
        <a:accent4>
          <a:srgbClr val="000000"/>
        </a:accent4>
        <a:accent5>
          <a:srgbClr val="FFFFE2"/>
        </a:accent5>
        <a:accent6>
          <a:srgbClr val="2D892D"/>
        </a:accent6>
        <a:hlink>
          <a:srgbClr val="0066FF"/>
        </a:hlink>
        <a:folHlink>
          <a:srgbClr val="6F6F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636395"/>
        </a:dk1>
        <a:lt1>
          <a:srgbClr val="FFE2C5"/>
        </a:lt1>
        <a:dk2>
          <a:srgbClr val="000000"/>
        </a:dk2>
        <a:lt2>
          <a:srgbClr val="C0C0C0"/>
        </a:lt2>
        <a:accent1>
          <a:srgbClr val="FFE1E1"/>
        </a:accent1>
        <a:accent2>
          <a:srgbClr val="FF9933"/>
        </a:accent2>
        <a:accent3>
          <a:srgbClr val="FFEEDE"/>
        </a:accent3>
        <a:accent4>
          <a:srgbClr val="545480"/>
        </a:accent4>
        <a:accent5>
          <a:srgbClr val="FFEDED"/>
        </a:accent5>
        <a:accent6>
          <a:srgbClr val="E5892D"/>
        </a:accent6>
        <a:hlink>
          <a:srgbClr val="008080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626292"/>
        </a:dk1>
        <a:lt1>
          <a:srgbClr val="CCECFF"/>
        </a:lt1>
        <a:dk2>
          <a:srgbClr val="3333CC"/>
        </a:dk2>
        <a:lt2>
          <a:srgbClr val="C0C0C0"/>
        </a:lt2>
        <a:accent1>
          <a:srgbClr val="D9F1FF"/>
        </a:accent1>
        <a:accent2>
          <a:srgbClr val="FF9900"/>
        </a:accent2>
        <a:accent3>
          <a:srgbClr val="E2F4FF"/>
        </a:accent3>
        <a:accent4>
          <a:srgbClr val="53537D"/>
        </a:accent4>
        <a:accent5>
          <a:srgbClr val="E9F7FF"/>
        </a:accent5>
        <a:accent6>
          <a:srgbClr val="E58900"/>
        </a:accent6>
        <a:hlink>
          <a:srgbClr val="CC00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66CC"/>
        </a:dk1>
        <a:lt1>
          <a:srgbClr val="FFE1E1"/>
        </a:lt1>
        <a:dk2>
          <a:srgbClr val="006600"/>
        </a:dk2>
        <a:lt2>
          <a:srgbClr val="C0C0C0"/>
        </a:lt2>
        <a:accent1>
          <a:srgbClr val="FFFFCC"/>
        </a:accent1>
        <a:accent2>
          <a:srgbClr val="009999"/>
        </a:accent2>
        <a:accent3>
          <a:srgbClr val="FFEDED"/>
        </a:accent3>
        <a:accent4>
          <a:srgbClr val="0057AF"/>
        </a:accent4>
        <a:accent5>
          <a:srgbClr val="FFFFE2"/>
        </a:accent5>
        <a:accent6>
          <a:srgbClr val="008989"/>
        </a:accent6>
        <a:hlink>
          <a:srgbClr val="EC0000"/>
        </a:hlink>
        <a:folHlink>
          <a:srgbClr val="00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292929"/>
        </a:dk1>
        <a:lt1>
          <a:srgbClr val="DDDDDD"/>
        </a:lt1>
        <a:dk2>
          <a:srgbClr val="0066CC"/>
        </a:dk2>
        <a:lt2>
          <a:srgbClr val="B2B2B2"/>
        </a:lt2>
        <a:accent1>
          <a:srgbClr val="CACADC"/>
        </a:accent1>
        <a:accent2>
          <a:srgbClr val="FFCC00"/>
        </a:accent2>
        <a:accent3>
          <a:srgbClr val="EBEBEB"/>
        </a:accent3>
        <a:accent4>
          <a:srgbClr val="222222"/>
        </a:accent4>
        <a:accent5>
          <a:srgbClr val="E1E1EA"/>
        </a:accent5>
        <a:accent6>
          <a:srgbClr val="E5B700"/>
        </a:accent6>
        <a:hlink>
          <a:srgbClr val="008080"/>
        </a:hlink>
        <a:folHlink>
          <a:srgbClr val="7D7D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等线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等线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等线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等线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3692</Words>
  <Application>WPS 演示</Application>
  <PresentationFormat/>
  <Paragraphs>301</Paragraphs>
  <Slides>24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23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24</vt:i4>
      </vt:variant>
    </vt:vector>
  </HeadingPairs>
  <TitlesOfParts>
    <vt:vector size="49" baseType="lpstr">
      <vt:lpstr>Arial</vt:lpstr>
      <vt:lpstr>宋体</vt:lpstr>
      <vt:lpstr>Wingdings</vt:lpstr>
      <vt:lpstr>Times New Roman</vt:lpstr>
      <vt:lpstr>黑体</vt:lpstr>
      <vt:lpstr>Times New Roman</vt:lpstr>
      <vt:lpstr>楷体_GB2312</vt:lpstr>
      <vt:lpstr>新宋体</vt:lpstr>
      <vt:lpstr>隶书</vt:lpstr>
      <vt:lpstr>Calibri</vt:lpstr>
      <vt:lpstr>,isEnd</vt:lpstr>
      <vt:lpstr>ksdb</vt:lpstr>
      <vt:lpstr>Cambria Math</vt:lpstr>
      <vt:lpstr>Finished</vt:lpstr>
      <vt:lpstr>Arial Unicode MS</vt:lpstr>
      <vt:lpstr>W:14.13,H:50.4</vt:lpstr>
      <vt:lpstr>_⨹_2_8001d</vt:lpstr>
      <vt:lpstr>_⨹_4_36b6f,isEnd</vt:lpstr>
      <vt:lpstr>华文楷体</vt:lpstr>
      <vt:lpstr>微软雅黑</vt:lpstr>
      <vt:lpstr>楷体</vt:lpstr>
      <vt:lpstr>_⨹_1_63933,isEnd</vt:lpstr>
      <vt:lpstr>_⨹_7_18d0a</vt:lpstr>
      <vt:lpstr>1</vt:lpstr>
      <vt:lpstr>古瓶荷花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刘光辉</cp:lastModifiedBy>
  <cp:revision>6</cp:revision>
  <cp:lastPrinted>2024-01-13T18:46:00Z</cp:lastPrinted>
  <dcterms:created xsi:type="dcterms:W3CDTF">2024-01-13T18:46:00Z</dcterms:created>
  <dcterms:modified xsi:type="dcterms:W3CDTF">2025-02-26T13:21:49Z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15A4B754F34C4714B33DE4A3CDD89BCA_12</vt:lpwstr>
  </property>
  <property fmtid="{D5CDD505-2E9C-101B-9397-08002B2CF9AE}" pid="7" name="KSOProductBuildVer">
    <vt:lpwstr>2052-12.1.0.19770</vt:lpwstr>
  </property>
</Properties>
</file>