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5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3"/>
    <p:sldMasterId id="2147483695" r:id="rId4"/>
  </p:sldMasterIdLst>
  <p:notesMasterIdLst>
    <p:notesMasterId r:id="rId6"/>
  </p:notesMasterIdLst>
  <p:handoutMasterIdLst>
    <p:handoutMasterId r:id="rId29"/>
  </p:handoutMasterIdLst>
  <p:sldIdLst>
    <p:sldId id="451" r:id="rId5"/>
    <p:sldId id="761" r:id="rId7"/>
    <p:sldId id="800" r:id="rId8"/>
    <p:sldId id="584" r:id="rId9"/>
    <p:sldId id="762" r:id="rId10"/>
    <p:sldId id="763" r:id="rId11"/>
    <p:sldId id="801" r:id="rId12"/>
    <p:sldId id="870" r:id="rId13"/>
    <p:sldId id="764" r:id="rId14"/>
    <p:sldId id="802" r:id="rId15"/>
    <p:sldId id="768" r:id="rId16"/>
    <p:sldId id="803" r:id="rId17"/>
    <p:sldId id="770" r:id="rId18"/>
    <p:sldId id="772" r:id="rId19"/>
    <p:sldId id="853" r:id="rId20"/>
    <p:sldId id="854" r:id="rId21"/>
    <p:sldId id="857" r:id="rId22"/>
    <p:sldId id="858" r:id="rId23"/>
    <p:sldId id="871" r:id="rId24"/>
    <p:sldId id="872" r:id="rId25"/>
    <p:sldId id="873" r:id="rId26"/>
    <p:sldId id="874" r:id="rId27"/>
    <p:sldId id="875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7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xjj" initials="x" lastIdx="0" clrIdx="1"/>
  <p:cmAuthor id="3" name="lenovo" initials="l" lastIdx="0" clrIdx="2"/>
  <p:cmAuthor id="4" name="admin" initials="a" lastIdx="0" clrIdx="3"/>
  <p:cmAuthor id="5" name="Administrator" initials="A" lastIdx="0" clrIdx="4"/>
  <p:cmAuthor id="6" name="China" initials="C" lastIdx="0" clrIdx="5"/>
  <p:cmAuthor id="7" name="Maibenben" initials="M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2" y="144"/>
      </p:cViewPr>
      <p:guideLst>
        <p:guide orient="horz" pos="3747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gs" Target="tags/tag17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99D6E-3E29-4340-9B5A-55ACF70282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CF45E-C17D-47DB-A697-355B629D40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 idx="6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 idx="7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11524784" y="6236222"/>
            <a:ext cx="362435" cy="362435"/>
          </a:xfrm>
          <a:prstGeom prst="ellipse">
            <a:avLst/>
          </a:pr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hape 13"/>
          <p:cNvSpPr txBox="1"/>
          <p:nvPr userDrawn="1"/>
        </p:nvSpPr>
        <p:spPr>
          <a:xfrm>
            <a:off x="11442213" y="6276567"/>
            <a:ext cx="503762" cy="276981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pc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Lato"/>
                <a:cs typeface="Lato"/>
                <a:sym typeface="Lato"/>
              </a:rPr>
            </a:fld>
            <a:endParaRPr lang="en-US" sz="1200" b="0" i="0" u="none" strike="noStrike" cap="none" spc="10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1" y="274641"/>
            <a:ext cx="3657601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7697748" y="1313268"/>
            <a:ext cx="0" cy="5268839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究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179" y="587266"/>
            <a:ext cx="10533121" cy="2127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0"/>
            <a:ext cx="1371635" cy="68678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圆角矩形 18"/>
          <p:cNvSpPr/>
          <p:nvPr userDrawn="1"/>
        </p:nvSpPr>
        <p:spPr>
          <a:xfrm>
            <a:off x="155582" y="457224"/>
            <a:ext cx="581041" cy="2542659"/>
          </a:xfrm>
          <a:prstGeom prst="round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圆角矩形 19"/>
          <p:cNvSpPr/>
          <p:nvPr userDrawn="1"/>
        </p:nvSpPr>
        <p:spPr>
          <a:xfrm>
            <a:off x="212731" y="529616"/>
            <a:ext cx="593106" cy="2367793"/>
          </a:xfrm>
          <a:prstGeom prst="roundRect">
            <a:avLst/>
          </a:prstGeom>
          <a:noFill/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矩形 20"/>
          <p:cNvSpPr/>
          <p:nvPr userDrawn="1"/>
        </p:nvSpPr>
        <p:spPr>
          <a:xfrm>
            <a:off x="676294" y="0"/>
            <a:ext cx="11516025" cy="6867844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文本框 14"/>
          <p:cNvSpPr txBox="1"/>
          <p:nvPr userDrawn="1"/>
        </p:nvSpPr>
        <p:spPr>
          <a:xfrm>
            <a:off x="279409" y="633034"/>
            <a:ext cx="346720" cy="224409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探究与应用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81" y="0"/>
            <a:ext cx="11515619" cy="686815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随堂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179" y="587266"/>
            <a:ext cx="10533121" cy="2127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0"/>
            <a:ext cx="1371635" cy="68678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圆角矩形 18"/>
          <p:cNvSpPr/>
          <p:nvPr userDrawn="1"/>
        </p:nvSpPr>
        <p:spPr>
          <a:xfrm>
            <a:off x="155582" y="457224"/>
            <a:ext cx="581041" cy="3523024"/>
          </a:xfrm>
          <a:prstGeom prst="round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圆角矩形 19"/>
          <p:cNvSpPr/>
          <p:nvPr userDrawn="1"/>
        </p:nvSpPr>
        <p:spPr>
          <a:xfrm>
            <a:off x="212731" y="529616"/>
            <a:ext cx="593106" cy="3332646"/>
          </a:xfrm>
          <a:prstGeom prst="roundRect">
            <a:avLst/>
          </a:prstGeom>
          <a:noFill/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矩形 20"/>
          <p:cNvSpPr/>
          <p:nvPr userDrawn="1"/>
        </p:nvSpPr>
        <p:spPr>
          <a:xfrm>
            <a:off x="676294" y="0"/>
            <a:ext cx="11516025" cy="6867844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文本框 14"/>
          <p:cNvSpPr txBox="1"/>
          <p:nvPr userDrawn="1"/>
        </p:nvSpPr>
        <p:spPr>
          <a:xfrm>
            <a:off x="279409" y="647099"/>
            <a:ext cx="346720" cy="310642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课堂小结与检测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81" y="0"/>
            <a:ext cx="11515619" cy="686815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随堂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179" y="587266"/>
            <a:ext cx="10533121" cy="2127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0"/>
            <a:ext cx="1371635" cy="68678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矩形 20"/>
          <p:cNvSpPr/>
          <p:nvPr userDrawn="1"/>
        </p:nvSpPr>
        <p:spPr>
          <a:xfrm>
            <a:off x="676294" y="0"/>
            <a:ext cx="11516025" cy="6867844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81" y="0"/>
            <a:ext cx="11515619" cy="686815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 userDrawn="1"/>
        </p:nvGrpSpPr>
        <p:grpSpPr>
          <a:xfrm>
            <a:off x="792504" y="2237213"/>
            <a:ext cx="608346" cy="603913"/>
            <a:chOff x="2660422" y="1747007"/>
            <a:chExt cx="405763" cy="4025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663685" y="1748095"/>
              <a:ext cx="402500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660422" y="1747007"/>
              <a:ext cx="2242" cy="4025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108108" y="2650651"/>
            <a:ext cx="5563380" cy="1120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9" tIns="45709" rIns="91419" bIns="45709" anchor="ctr">
            <a:spAutoFit/>
          </a:bodyPr>
          <a:lstStyle/>
          <a:p>
            <a:pPr algn="l" eaLnBrk="0" hangingPunct="0"/>
            <a:r>
              <a:rPr lang="zh-CN" altLang="en-US" sz="6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 谢 观 看！</a:t>
            </a:r>
            <a:endParaRPr lang="zh-CN" altLang="en-US" sz="6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image" Target="file:///D:\qq&#25991;&#20214;\712321467\Image\C2C\Image2\%7b75232B38-A165-1FB7-499C-2E1C792CACB5%7d.png" TargetMode="External"/><Relationship Id="rId33" Type="http://schemas.openxmlformats.org/officeDocument/2006/relationships/image" Target="../media/image1.png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3.pn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5" Type="http://schemas.openxmlformats.org/officeDocument/2006/relationships/theme" Target="../theme/theme3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588" y="1"/>
            <a:ext cx="12190412" cy="6858000"/>
          </a:xfrm>
          <a:prstGeom prst="rect">
            <a:avLst/>
          </a:prstGeom>
          <a:solidFill>
            <a:srgbClr val="007B9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34144" y="115887"/>
            <a:ext cx="11925300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073743875" descr="学科网 zxxk.com"/>
          <p:cNvPicPr>
            <a:picLocks noChangeAspect="1"/>
          </p:cNvPicPr>
          <p:nvPr/>
        </p:nvPicPr>
        <p:blipFill>
          <a:blip r:embed="rId33" r:link="rId3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10DB-084C-4282-ADD3-2346B694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BB4C-3314-4539-A528-9B2BD580416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331" y="365057"/>
            <a:ext cx="9526" cy="952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4.wmf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1.wmf"/><Relationship Id="rId7" Type="http://schemas.openxmlformats.org/officeDocument/2006/relationships/tags" Target="../tags/tag5.xml"/><Relationship Id="rId6" Type="http://schemas.openxmlformats.org/officeDocument/2006/relationships/image" Target="../media/image30.wmf"/><Relationship Id="rId5" Type="http://schemas.openxmlformats.org/officeDocument/2006/relationships/tags" Target="../tags/tag4.xml"/><Relationship Id="rId4" Type="http://schemas.openxmlformats.org/officeDocument/2006/relationships/image" Target="../media/image29.wmf"/><Relationship Id="rId3" Type="http://schemas.openxmlformats.org/officeDocument/2006/relationships/tags" Target="../tags/tag3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9" Type="http://schemas.openxmlformats.org/officeDocument/2006/relationships/image" Target="../media/image35.wmf"/><Relationship Id="rId18" Type="http://schemas.openxmlformats.org/officeDocument/2006/relationships/tags" Target="../tags/tag12.xml"/><Relationship Id="rId17" Type="http://schemas.openxmlformats.org/officeDocument/2006/relationships/image" Target="../media/image34.wmf"/><Relationship Id="rId16" Type="http://schemas.openxmlformats.org/officeDocument/2006/relationships/tags" Target="../tags/tag11.xml"/><Relationship Id="rId15" Type="http://schemas.openxmlformats.org/officeDocument/2006/relationships/image" Target="../media/image33.wmf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image" Target="../media/image32.wmf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26.wmf"/><Relationship Id="rId6" Type="http://schemas.openxmlformats.org/officeDocument/2006/relationships/image" Target="../media/image24.wmf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36.png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8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3.xml"/><Relationship Id="rId6" Type="http://schemas.openxmlformats.org/officeDocument/2006/relationships/hyperlink" Target="3.&#31435;&#26041;&#26681;&#35838;&#20214;.pptx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4681" y="1414654"/>
            <a:ext cx="1128522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什么叫算术平方根？</a:t>
            </a:r>
            <a:endParaRPr lang="en-US" altLang="zh-CN" sz="28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8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8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36980" y="2211705"/>
            <a:ext cx="939228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若一个正数的平方等于 </a:t>
            </a:r>
            <a:r>
              <a:rPr lang="en-US" altLang="zh-CN" sz="2800" b="1" i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，则这个数叫做 </a:t>
            </a:r>
            <a:r>
              <a:rPr lang="en-US" altLang="zh-CN" sz="2800" b="1" i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的算术平方根，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表示为     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</a:t>
            </a:r>
            <a:r>
              <a:rPr lang="en-US" altLang="zh-CN" sz="2800" b="1" i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≥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0 ).</a:t>
            </a:r>
            <a:endParaRPr lang="en-US" altLang="zh-CN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0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的平方根是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，即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 0.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41" y="2972786"/>
            <a:ext cx="570000" cy="540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36" y="3702124"/>
            <a:ext cx="570000" cy="540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8920" y="5076825"/>
            <a:ext cx="1649095" cy="1649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60555" y="1851423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仿宋" panose="02010600040101010101" charset="-122"/>
              </a:rPr>
              <a:t>只有非负数才有平方根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仿宋" panose="0201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60090" y="2562018"/>
            <a:ext cx="25202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华文仿宋" panose="02010600040101010101" charset="-122"/>
              </a:rPr>
              <a:t>(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华文仿宋" panose="02010600040101010101" charset="-122"/>
              </a:rPr>
              <a:t>算术平方根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华文仿宋" panose="02010600040101010101" charset="-122"/>
              </a:rPr>
              <a:t>)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sym typeface="华文仿宋" panose="0201060004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2950" y="4389755"/>
            <a:ext cx="1070610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华文仿宋" panose="02010600040101010101" charset="-122"/>
              </a:rPr>
              <a:t>一个正数a的两个平方根互为相反数  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华文仿宋" panose="02010600040101010101" charset="-122"/>
            </a:endParaRPr>
          </a:p>
          <a:p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华文仿宋" panose="02010600040101010101" charset="-122"/>
            </a:endParaRPr>
          </a:p>
          <a:p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求一个数 </a:t>
            </a:r>
            <a:r>
              <a:rPr lang="en-US" altLang="zh-CN" sz="2800" b="1" i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的平方根的运算，叫做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开平方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，</a:t>
            </a:r>
            <a:r>
              <a:rPr lang="en-US" altLang="zh-CN" sz="2800" b="1" i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叫做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被开方数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.</a:t>
            </a:r>
            <a:endParaRPr lang="zh-CN" altLang="en-US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23786" y="2542854"/>
            <a:ext cx="172819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华文仿宋" panose="02010600040101010101" charset="-122"/>
              </a:rPr>
              <a:t>正平方根：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51778" y="3426114"/>
            <a:ext cx="172819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华文仿宋" panose="02010600040101010101" charset="-122"/>
              </a:rPr>
              <a:t>负平方根：</a:t>
            </a:r>
            <a:endParaRPr lang="zh-CN" altLang="en-US" sz="2800"/>
          </a:p>
        </p:txBody>
      </p:sp>
      <p:grpSp>
        <p:nvGrpSpPr>
          <p:cNvPr id="2" name="组合 1"/>
          <p:cNvGrpSpPr/>
          <p:nvPr/>
        </p:nvGrpSpPr>
        <p:grpSpPr>
          <a:xfrm>
            <a:off x="305952" y="632001"/>
            <a:ext cx="1543050" cy="624205"/>
            <a:chOff x="1067" y="1539"/>
            <a:chExt cx="2430" cy="983"/>
          </a:xfrm>
        </p:grpSpPr>
        <p:sp>
          <p:nvSpPr>
            <p:cNvPr id="3" name="文本框 2"/>
            <p:cNvSpPr txBox="1"/>
            <p:nvPr/>
          </p:nvSpPr>
          <p:spPr>
            <a:xfrm>
              <a:off x="2003" y="1651"/>
              <a:ext cx="1494" cy="87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000" b="1">
                  <a:solidFill>
                    <a:srgbClr val="00923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归纳</a:t>
              </a:r>
              <a:endParaRPr lang="zh-CN" altLang="en-US" sz="3000" b="1">
                <a:solidFill>
                  <a:srgbClr val="00923F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pic>
          <p:nvPicPr>
            <p:cNvPr id="4" name="图片 3" descr="303b32303233353030363bb5c6c5dd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7" y="1539"/>
              <a:ext cx="1181" cy="98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0" y="2820670"/>
            <a:ext cx="1149350" cy="7658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30" y="2458085"/>
            <a:ext cx="730250" cy="6915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45" y="3310890"/>
            <a:ext cx="920115" cy="636905"/>
          </a:xfrm>
          <a:prstGeom prst="rect">
            <a:avLst/>
          </a:prstGeom>
        </p:spPr>
      </p:pic>
      <p:sp>
        <p:nvSpPr>
          <p:cNvPr id="17" name="左大括号 16"/>
          <p:cNvSpPr/>
          <p:nvPr/>
        </p:nvSpPr>
        <p:spPr>
          <a:xfrm>
            <a:off x="4476115" y="2660015"/>
            <a:ext cx="76200" cy="1210945"/>
          </a:xfrm>
          <a:prstGeom prst="leftBrace">
            <a:avLst>
              <a:gd name="adj1" fmla="val 41592"/>
              <a:gd name="adj2" fmla="val 50000"/>
            </a:avLst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4681" y="260972"/>
            <a:ext cx="1128522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例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	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求下列各数的平方根：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(1) 64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         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(2)       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(3) 0.0004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         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(4) ( -25 )</a:t>
            </a:r>
            <a:r>
              <a:rPr lang="en-US" altLang="zh-CN" sz="2800" b="1" baseline="30000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         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(5)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11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0" y="976964"/>
            <a:ext cx="618750" cy="900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35791" y="1691567"/>
            <a:ext cx="1128522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解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(1)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因为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±8 )</a:t>
            </a:r>
            <a:r>
              <a:rPr lang="en-US" altLang="zh-CN" sz="2800" b="1" baseline="30000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64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，所以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64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的平方根是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±8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，即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        = ±8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en-US" altLang="zh-CN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(2)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因为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±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en-US" altLang="zh-CN" sz="2800" b="1" baseline="30000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     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，所以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的平方根是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   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，即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         = ±   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en-US" altLang="zh-CN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(3)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因为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±0.02 )</a:t>
            </a:r>
            <a:r>
              <a:rPr lang="en-US" altLang="zh-CN" sz="2800" b="1" baseline="30000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0.0004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，所以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0.0004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的平方根是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±0.02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，即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            = ±0.02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en-US" altLang="zh-CN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(4)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因为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±25 )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( -25 )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，所以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-25 )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的平方根是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±25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，即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            = ±25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en-US" altLang="zh-CN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(5) 11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的平方根是 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        .</a:t>
            </a:r>
            <a:endParaRPr lang="en-US" altLang="zh-CN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45" y="1772786"/>
            <a:ext cx="750000" cy="54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15" y="2395051"/>
            <a:ext cx="450000" cy="9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83" y="2386233"/>
            <a:ext cx="618750" cy="9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98" y="2400563"/>
            <a:ext cx="618750" cy="9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3" y="2380574"/>
            <a:ext cx="450000" cy="9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17" y="2385482"/>
            <a:ext cx="822857" cy="9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1" y="2392276"/>
            <a:ext cx="450000" cy="9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523" y="3292276"/>
            <a:ext cx="1380000" cy="54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66" y="4538672"/>
            <a:ext cx="1104546" cy="54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2" y="5803961"/>
            <a:ext cx="762353" cy="5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79145" y="725805"/>
            <a:ext cx="9925685" cy="2449830"/>
            <a:chOff x="8656" y="987"/>
            <a:chExt cx="9964" cy="3858"/>
          </a:xfrm>
        </p:grpSpPr>
        <p:pic>
          <p:nvPicPr>
            <p:cNvPr id="17" name="图片 16" descr="4字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656" y="987"/>
              <a:ext cx="9964" cy="385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8898" y="1187"/>
              <a:ext cx="26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</a:rPr>
                <a:t>归纳总结</a:t>
              </a:r>
              <a:endParaRPr lang="zh-CN" altLang="en-US" sz="2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9267" y="574675"/>
            <a:ext cx="10581005" cy="5302885"/>
            <a:chOff x="8631" y="1039"/>
            <a:chExt cx="9964" cy="3858"/>
          </a:xfrm>
        </p:grpSpPr>
        <p:pic>
          <p:nvPicPr>
            <p:cNvPr id="3" name="图片 2" descr="4字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631" y="1039"/>
              <a:ext cx="9964" cy="385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8883" y="1039"/>
              <a:ext cx="6301" cy="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8D38"/>
                  </a:solidFill>
                  <a:uFillTx/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平方根与算术平方根的联系与区别</a:t>
              </a:r>
              <a:endParaRPr lang="en-US" altLang="zh-CN" sz="2800" b="1">
                <a:solidFill>
                  <a:srgbClr val="008D38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endParaRPr lang="zh-CN" altLang="en-US" sz="2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H="1">
            <a:off x="5897245" y="1572260"/>
            <a:ext cx="8890" cy="3992880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20445" y="14992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08D38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联系</a:t>
            </a:r>
            <a:r>
              <a:rPr lang="en-US" altLang="zh-CN" sz="2800" b="1">
                <a:solidFill>
                  <a:srgbClr val="008D38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:</a:t>
            </a:r>
            <a:endParaRPr lang="en-US" altLang="zh-CN" sz="2800" b="1">
              <a:solidFill>
                <a:srgbClr val="008D38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5815" y="2145665"/>
            <a:ext cx="5424170" cy="2376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1. </a:t>
            </a: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包含关系：平方根包含算术平方</a:t>
            </a:r>
            <a:endParaRPr lang="zh-CN" altLang="en-US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根，算术平方根是平方根的一种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. </a:t>
            </a:r>
            <a:endParaRPr lang="en-US" altLang="zh-CN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2. </a:t>
            </a: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只有非负数才有平方根和算术平</a:t>
            </a:r>
            <a:endParaRPr lang="zh-CN" altLang="en-US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方根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3. 0 </a:t>
            </a: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的平方根是 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</a:t>
            </a: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，算术平方根也是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0.</a:t>
            </a:r>
            <a:endParaRPr lang="en-US" altLang="zh-CN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84925" y="1374775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8D38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区别</a:t>
            </a:r>
            <a:r>
              <a:rPr lang="en-US" altLang="zh-CN" sz="2800" b="1">
                <a:solidFill>
                  <a:srgbClr val="008D38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:</a:t>
            </a:r>
            <a:endParaRPr lang="en-US" altLang="zh-CN" sz="2800" b="1">
              <a:solidFill>
                <a:srgbClr val="008D38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8680" y="2275840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1.</a:t>
            </a: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个数不同：一个正数有两个平方根，</a:t>
            </a:r>
            <a:endParaRPr lang="zh-CN" altLang="en-US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但只有一个算术平方根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. </a:t>
            </a:r>
            <a:endParaRPr lang="en-US" altLang="zh-CN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表示法不同：平方根表示为         ，</a:t>
            </a:r>
            <a:endParaRPr lang="zh-CN" altLang="en-US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而算术平方根表示为      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4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70" y="3505200"/>
            <a:ext cx="721995" cy="4806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04" y="4042830"/>
            <a:ext cx="570000" cy="5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584534" y="849296"/>
            <a:ext cx="2136775" cy="521653"/>
            <a:chOff x="1800" y="5425"/>
            <a:chExt cx="3364" cy="821"/>
          </a:xfrm>
        </p:grpSpPr>
        <p:pic>
          <p:nvPicPr>
            <p:cNvPr id="3" name="图片 1" descr="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59" y="5425"/>
              <a:ext cx="3305" cy="8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66"/>
            <p:cNvSpPr txBox="1"/>
            <p:nvPr/>
          </p:nvSpPr>
          <p:spPr>
            <a:xfrm>
              <a:off x="1800" y="5425"/>
              <a:ext cx="3364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针对训练</a:t>
              </a:r>
              <a:endPara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44681" y="1387492"/>
            <a:ext cx="1128522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下列说法正确的是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_________.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① -3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是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9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的平方根；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			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②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25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的平方根是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③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-36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的平方根是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-6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			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④ 平方根等于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的数是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⑤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64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的算术平方根是 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8.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02536" y="1443933"/>
            <a:ext cx="147587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</a:rPr>
              <a:t>①④⑤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7905" y="1530985"/>
            <a:ext cx="834263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填空题</a:t>
            </a:r>
            <a:endParaRPr lang="zh-CN" altLang="en-US" sz="2800" b="1">
              <a:solidFill>
                <a:srgbClr val="272727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）化简：             </a:t>
            </a:r>
            <a:r>
              <a:rPr lang="en-US" altLang="zh-CN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800" b="1" u="sng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         </a:t>
            </a:r>
            <a:r>
              <a:rPr lang="en-US" altLang="zh-CN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solidFill>
                <a:srgbClr val="272727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800" b="1">
              <a:solidFill>
                <a:srgbClr val="272727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）如果x</a:t>
            </a:r>
            <a:r>
              <a:rPr lang="en-US" altLang="zh-CN" sz="2800" b="1" baseline="30000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=10.22</a:t>
            </a:r>
            <a:r>
              <a:rPr lang="en-US" altLang="zh-CN" sz="2800" b="1" baseline="30000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，那么x</a:t>
            </a:r>
            <a:r>
              <a:rPr lang="en-US" altLang="zh-CN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zh-CN" altLang="en-US" sz="2800" b="1">
                <a:solidFill>
                  <a:srgbClr val="27272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________．</a:t>
            </a:r>
            <a:endParaRPr lang="zh-CN" altLang="en-US" sz="2800" b="1">
              <a:solidFill>
                <a:srgbClr val="272727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aphicFrame>
        <p:nvGraphicFramePr>
          <p:cNvPr id="25609" name="对象 17"/>
          <p:cNvGraphicFramePr>
            <a:graphicFrameLocks noChangeAspect="1"/>
          </p:cNvGraphicFramePr>
          <p:nvPr/>
        </p:nvGraphicFramePr>
        <p:xfrm>
          <a:off x="4109244" y="2287588"/>
          <a:ext cx="1374140" cy="6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1" imgW="1384300" imgH="634365" progId="Equation.DSMT4">
                  <p:embed/>
                </p:oleObj>
              </mc:Choice>
              <mc:Fallback>
                <p:oleObj name="" r:id="rId1" imgW="1384300" imgH="6343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09244" y="2287588"/>
                        <a:ext cx="1374140" cy="600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013450" y="2287905"/>
            <a:ext cx="10966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π-3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07530" y="3637280"/>
            <a:ext cx="2397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10.22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3" name="yt_shape_10683"/>
          <p:cNvSpPr txBox="1"/>
          <p:nvPr/>
        </p:nvSpPr>
        <p:spPr>
          <a:xfrm>
            <a:off x="360079" y="972006"/>
            <a:ext cx="11852915" cy="39177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3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28"/>
                <a:ea typeface="Times New Roman" panose="02020603050405020304" pitchFamily="28"/>
              </a:rPr>
              <a:t> </a:t>
            </a:r>
            <a:r>
              <a:rPr lang="zh-CN" altLang="zh-CN" sz="2800" b="1" i="0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已知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8</a:t>
            </a:r>
            <a:r>
              <a:rPr lang="zh-CN" altLang="zh-CN" sz="2800" b="1" i="0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是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m</a:t>
            </a:r>
            <a:r>
              <a:rPr lang="zh-CN" altLang="zh-CN" sz="2800" b="1" i="0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的一个平方根</a:t>
            </a:r>
            <a:r>
              <a:rPr lang="zh-CN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800" b="1" i="0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则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m</a:t>
            </a:r>
            <a:r>
              <a:rPr lang="zh-CN" altLang="zh-CN" sz="2800" b="1" i="0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  <a:sym typeface="_⨹_7_58b58,isEnd"/>
              </a:rPr>
              <a:t>的另一个平方根</a:t>
            </a:r>
            <a:r>
              <a:rPr lang="zh-CN" altLang="zh-CN" sz="2800" b="1" i="0">
                <a:solidFill>
                  <a:srgbClr val="000000"/>
                </a:solidFill>
                <a:latin typeface="Times New Roman" panose="02020603050405020304" pitchFamily="28"/>
                <a:ea typeface="宋体" panose="02010600030101010101" pitchFamily="2" charset="-122"/>
              </a:rPr>
              <a:t>是</a:t>
            </a:r>
            <a:r>
              <a:rPr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</a:rPr>
              <a:t>                        </a:t>
            </a:r>
            <a:r>
              <a:rPr sz="2800" spc="-100">
                <a:latin typeface="Times New Roman" panose="02020603050405020304" pitchFamily="28"/>
              </a:rPr>
              <a:t>⁠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,isEnd"/>
              </a:rPr>
              <a:t>.</a:t>
            </a:r>
            <a:endParaRPr lang="en-US" altLang="zh-CN" sz="2800" b="1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98791" y="852810"/>
            <a:ext cx="7150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zh-CN" altLang="zh-CN" sz="2800" b="1" i="0" kern="1200" cap="none" spc="0" normalizeH="0" baseline="0" noProof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－</a:t>
            </a:r>
            <a:r>
              <a:rPr kumimoji="0" lang="en-US" altLang="zh-CN" sz="2800" b="1" i="0" kern="1200" cap="none" spc="0" normalizeH="0" baseline="0" noProof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宋体" panose="02010600030101010101" pitchFamily="2" charset="-122"/>
                <a:cs typeface="+mn-cs"/>
              </a:rPr>
              <a:t>8</a:t>
            </a:r>
            <a:endParaRPr lang="zh-CN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yt_shape_10683"/>
              <p:cNvSpPr txBox="1"/>
              <p:nvPr/>
            </p:nvSpPr>
            <p:spPr>
              <a:xfrm>
                <a:off x="360079" y="1586051"/>
                <a:ext cx="11852915" cy="39177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eaLnBrk="1" latinLnBrk="0" hangingPunct="0">
                  <a:lnSpc>
                    <a:spcPct val="150000"/>
                  </a:lnSpc>
                </a:pP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4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 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计算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的值为</a:t>
                </a:r>
                <a:r>
                  <a:rPr sz="2800" u="sng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28"/>
                  </a:rPr>
                  <a:t>                         </a:t>
                </a:r>
                <a:r>
                  <a:rPr sz="2800" spc="-100">
                    <a:latin typeface="Times New Roman" panose="02020603050405020304" pitchFamily="28"/>
                  </a:rPr>
                  <a:t>⁠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sym typeface=",isEnd"/>
                  </a:rPr>
                  <a:t>.</a:t>
                </a:r>
                <a:endParaRPr lang="en-US" altLang="zh-CN" sz="2800" b="1" i="0" u="none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,isEnd"/>
                </a:endParaRPr>
              </a:p>
              <a:p>
                <a:pPr eaLnBrk="1" latinLnBrk="0" hangingPunct="0">
                  <a:lnSpc>
                    <a:spcPct val="150000"/>
                  </a:lnSpc>
                </a:pP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5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</m:t>
                        </m:r>
                      </m:e>
                    </m:rad>
                  </m:oMath>
                </a14:m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的平方根是</a:t>
                </a:r>
                <a:r>
                  <a:rPr lang="zh-CN" altLang="zh-CN" sz="2800" b="1" i="1" spc="-1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 </a:t>
                </a:r>
                <a:r>
                  <a:rPr lang="zh-CN" altLang="zh-CN" sz="2800" b="1" i="1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28"/>
                    <a:ea typeface="宋体" panose="02010600030101010101" pitchFamily="2" charset="-122"/>
                    <a:sym typeface="IsAddLine"/>
                  </a:rPr>
                  <a:t>　　</a:t>
                </a:r>
                <a:r>
                  <a:rPr lang="en-US" altLang="zh-CN" sz="2800" b="1" i="0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宋体" panose="02010600030101010101" pitchFamily="2" charset="-122"/>
                    <a:ea typeface="宋体" panose="02010600030101010101" pitchFamily="2" charset="-122"/>
                    <a:sym typeface="IsAddLine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sAddLine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sAddLine"/>
                          </a:rPr>
                          <m:t>𝟔</m:t>
                        </m:r>
                      </m:e>
                    </m:rad>
                  </m:oMath>
                </a14:m>
                <a:r>
                  <a:rPr lang="zh-CN" altLang="zh-CN" sz="2800" b="1" i="1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28"/>
                    <a:ea typeface="宋体" panose="02010600030101010101" pitchFamily="2" charset="-122"/>
                    <a:sym typeface="IsAddLine"/>
                  </a:rPr>
                  <a:t>　　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sym typeface=",isEnd"/>
                  </a:rPr>
                  <a:t>.</a:t>
                </a:r>
                <a:endParaRPr lang="en-US" altLang="zh-CN" sz="2800" b="1" i="0" u="none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,isEnd"/>
                </a:endParaRPr>
              </a:p>
              <a:p>
                <a:pPr eaLnBrk="1" latinLnBrk="0" hangingPunct="0">
                  <a:lnSpc>
                    <a:spcPct val="150000"/>
                  </a:lnSpc>
                </a:pP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6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 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如果</a:t>
                </a:r>
                <a:r>
                  <a:rPr lang="en-US" altLang="zh-CN" sz="2800" b="1" i="1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x</a:t>
                </a:r>
                <a:r>
                  <a:rPr lang="en-US" altLang="zh-CN" sz="2800" b="1" i="0" u="none" baseline="30000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2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(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－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5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)</a:t>
                </a:r>
                <a:r>
                  <a:rPr lang="en-US" altLang="zh-CN" sz="2800" b="1" i="0" u="none" baseline="30000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2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那么</a:t>
                </a:r>
                <a:r>
                  <a:rPr lang="en-US" altLang="zh-CN" sz="2800" b="1" i="1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x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的值为</a:t>
                </a:r>
                <a:r>
                  <a:rPr sz="2800" u="sng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28"/>
                  </a:rPr>
                  <a:t>                         </a:t>
                </a:r>
                <a:r>
                  <a:rPr sz="2800" spc="-100">
                    <a:latin typeface="Times New Roman" panose="02020603050405020304" pitchFamily="28"/>
                  </a:rPr>
                  <a:t>⁠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sym typeface=",isEnd"/>
                  </a:rPr>
                  <a:t>.</a:t>
                </a:r>
                <a:endParaRPr lang="en-US" altLang="zh-CN" sz="2800" b="1" i="0" u="none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,isEnd"/>
                </a:endParaRPr>
              </a:p>
            </p:txBody>
          </p:sp>
        </mc:Choice>
        <mc:Fallback>
          <p:sp>
            <p:nvSpPr>
              <p:cNvPr id="3" name="yt_shape_106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79" y="1586051"/>
                <a:ext cx="11852915" cy="3917739"/>
              </a:xfrm>
              <a:prstGeom prst="rect">
                <a:avLst/>
              </a:prstGeom>
              <a:blipFill rotWithShape="1">
                <a:blip r:embed="rId1"/>
                <a:stretch>
                  <a:fillRect t="-12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232659" y="1386845"/>
            <a:ext cx="715074" cy="79389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±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宋体" panose="02010600030101010101" pitchFamily="2" charset="-122"/>
                <a:cs typeface="+mn-cs"/>
              </a:rPr>
              <a:t>4</a:t>
            </a:r>
            <a:endParaRPr lang="zh-CN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786571" y="2087123"/>
                <a:ext cx="983551" cy="793890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altLang="zh-CN" sz="2800" b="1" i="0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宋体" panose="02010600030101010101" pitchFamily="2" charset="-122"/>
                    <a:ea typeface="宋体" panose="02010600030101010101" pitchFamily="2" charset="-122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71" y="2087123"/>
                <a:ext cx="983551" cy="793890"/>
              </a:xfrm>
              <a:prstGeom prst="rect">
                <a:avLst/>
              </a:prstGeom>
              <a:blipFill rotWithShape="1">
                <a:blip r:embed="rId2"/>
                <a:stretch>
                  <a:fillRect l="-7" t="-65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3162207" y="2878657"/>
            <a:ext cx="2232279" cy="0"/>
          </a:xfrm>
          <a:prstGeom prst="line">
            <a:avLst/>
          </a:prstGeom>
          <a:ln w="20399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195252" y="2775971"/>
            <a:ext cx="7150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±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宋体" panose="02010600030101010101" pitchFamily="2" charset="-122"/>
                <a:cs typeface="+mn-cs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 build="allAtOnce"/>
      <p:bldP spid="1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683" name="yt_shape_10683"/>
              <p:cNvSpPr txBox="1"/>
              <p:nvPr/>
            </p:nvSpPr>
            <p:spPr>
              <a:xfrm>
                <a:off x="360079" y="1416506"/>
                <a:ext cx="11852915" cy="39177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eaLnBrk="1" latinLnBrk="0" hangingPunct="0">
                  <a:lnSpc>
                    <a:spcPct val="150000"/>
                  </a:lnSpc>
                </a:pP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7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 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计算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的值为</a:t>
                </a:r>
                <a:r>
                  <a:rPr sz="2800" u="sng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28"/>
                  </a:rPr>
                  <a:t>                         </a:t>
                </a:r>
                <a:r>
                  <a:rPr sz="2800" spc="-100">
                    <a:latin typeface="Times New Roman" panose="02020603050405020304" pitchFamily="28"/>
                  </a:rPr>
                  <a:t>⁠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sym typeface=",isEnd"/>
                  </a:rPr>
                  <a:t>.</a:t>
                </a:r>
                <a:endParaRPr lang="en-US" altLang="zh-CN" sz="2800" b="1" i="0" u="none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,isEnd"/>
                </a:endParaRPr>
              </a:p>
              <a:p>
                <a:pPr eaLnBrk="1" latinLnBrk="0" hangingPunct="0">
                  <a:lnSpc>
                    <a:spcPct val="150000"/>
                  </a:lnSpc>
                </a:pP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8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>
                            <a:solidFill>
                              <a:srgbClr val="01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</m:t>
                        </m:r>
                      </m:e>
                    </m:rad>
                  </m:oMath>
                </a14:m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的平方根是</a:t>
                </a:r>
                <a:r>
                  <a:rPr lang="zh-CN" altLang="zh-CN" sz="2800" b="1" i="1" spc="-1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 </a:t>
                </a:r>
                <a:r>
                  <a:rPr lang="zh-CN" altLang="zh-CN" sz="2800" b="1" i="1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28"/>
                    <a:ea typeface="宋体" panose="02010600030101010101" pitchFamily="2" charset="-122"/>
                    <a:sym typeface="IsAddLine"/>
                  </a:rPr>
                  <a:t>　　</a:t>
                </a:r>
                <a:r>
                  <a:rPr lang="en-US" altLang="zh-CN" sz="2800" b="1" i="0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宋体" panose="02010600030101010101" pitchFamily="2" charset="-122"/>
                    <a:ea typeface="宋体" panose="02010600030101010101" pitchFamily="2" charset="-122"/>
                    <a:sym typeface="IsAddLine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sAddLine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sAddLine"/>
                          </a:rPr>
                          <m:t>𝟔</m:t>
                        </m:r>
                      </m:e>
                    </m:rad>
                  </m:oMath>
                </a14:m>
                <a:r>
                  <a:rPr lang="zh-CN" altLang="zh-CN" sz="2800" b="1" i="1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28"/>
                    <a:ea typeface="宋体" panose="02010600030101010101" pitchFamily="2" charset="-122"/>
                    <a:sym typeface="IsAddLine"/>
                  </a:rPr>
                  <a:t>　　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sym typeface=",isEnd"/>
                  </a:rPr>
                  <a:t>.</a:t>
                </a:r>
                <a:endParaRPr lang="en-US" altLang="zh-CN" sz="2800" b="1" i="0" u="none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,isEnd"/>
                </a:endParaRPr>
              </a:p>
              <a:p>
                <a:pPr eaLnBrk="1" latinLnBrk="0" hangingPunct="0">
                  <a:lnSpc>
                    <a:spcPct val="150000"/>
                  </a:lnSpc>
                </a:pP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9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 (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楷体" panose="02010609060101010101" charset="-122"/>
                  </a:rPr>
                  <a:t>教材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P29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楷体" panose="02010609060101010101" charset="-122"/>
                  </a:rPr>
                  <a:t>第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3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楷体" panose="02010609060101010101" charset="-122"/>
                  </a:rPr>
                  <a:t>题改编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)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如果</a:t>
                </a:r>
                <a:r>
                  <a:rPr lang="en-US" altLang="zh-CN" sz="2800" b="1" i="1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x</a:t>
                </a:r>
                <a:r>
                  <a:rPr lang="en-US" altLang="zh-CN" sz="2800" b="1" i="0" u="none" baseline="30000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2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(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－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5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</a:rPr>
                  <a:t>)</a:t>
                </a:r>
                <a:r>
                  <a:rPr lang="en-US" altLang="zh-CN" sz="2800" b="1" i="0" u="none" baseline="30000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2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那么</a:t>
                </a:r>
                <a:r>
                  <a:rPr lang="en-US" altLang="zh-CN" sz="2800" b="1" i="1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x</a:t>
                </a:r>
                <a:r>
                  <a:rPr lang="zh-CN" altLang="zh-CN" sz="2800" b="1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</a:rPr>
                  <a:t>的值为</a:t>
                </a:r>
                <a:r>
                  <a:rPr sz="2800" u="sng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28"/>
                  </a:rPr>
                  <a:t>                         </a:t>
                </a:r>
                <a:r>
                  <a:rPr sz="2800" spc="-100">
                    <a:latin typeface="Times New Roman" panose="02020603050405020304" pitchFamily="28"/>
                  </a:rPr>
                  <a:t>⁠</a:t>
                </a:r>
                <a:r>
                  <a:rPr lang="en-US" altLang="zh-CN" sz="2800" b="1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sym typeface=",isEnd"/>
                  </a:rPr>
                  <a:t>.</a:t>
                </a:r>
                <a:endParaRPr lang="en-US" altLang="zh-CN" sz="2800" b="1" i="0" u="none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sym typeface=",isEnd"/>
                </a:endParaRPr>
              </a:p>
            </p:txBody>
          </p:sp>
        </mc:Choice>
        <mc:Fallback>
          <p:sp>
            <p:nvSpPr>
              <p:cNvPr id="10683" name="yt_shape_106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79" y="1416506"/>
                <a:ext cx="11852915" cy="3917739"/>
              </a:xfrm>
              <a:prstGeom prst="rect">
                <a:avLst/>
              </a:prstGeom>
              <a:blipFill rotWithShape="1">
                <a:blip r:embed="rId1"/>
                <a:stretch>
                  <a:fillRect t="-12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4232659" y="1217300"/>
            <a:ext cx="715074" cy="79389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±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宋体" panose="02010600030101010101" pitchFamily="2" charset="-122"/>
                <a:cs typeface="+mn-cs"/>
              </a:rPr>
              <a:t>4</a:t>
            </a:r>
            <a:endParaRPr lang="zh-CN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786571" y="1917578"/>
                <a:ext cx="983551" cy="793890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altLang="zh-CN" sz="2800" b="1" i="0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宋体" panose="02010600030101010101" pitchFamily="2" charset="-122"/>
                    <a:ea typeface="宋体" panose="02010600030101010101" pitchFamily="2" charset="-122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71" y="1917578"/>
                <a:ext cx="983551" cy="793890"/>
              </a:xfrm>
              <a:prstGeom prst="rect">
                <a:avLst/>
              </a:prstGeom>
              <a:blipFill rotWithShape="1">
                <a:blip r:embed="rId2"/>
                <a:stretch>
                  <a:fillRect l="-7" t="-65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/>
          <p:cNvCxnSpPr/>
          <p:nvPr/>
        </p:nvCxnSpPr>
        <p:spPr>
          <a:xfrm>
            <a:off x="3162207" y="2709112"/>
            <a:ext cx="2232279" cy="0"/>
          </a:xfrm>
          <a:prstGeom prst="line">
            <a:avLst/>
          </a:prstGeom>
          <a:ln w="20399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144192" y="2560071"/>
            <a:ext cx="7150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±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宋体" panose="02010600030101010101" pitchFamily="2" charset="-122"/>
                <a:cs typeface="+mn-cs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6" name="yt_shape_10706"/>
          <p:cNvSpPr txBox="1"/>
          <p:nvPr/>
        </p:nvSpPr>
        <p:spPr>
          <a:xfrm>
            <a:off x="2499950" y="874836"/>
            <a:ext cx="4055597" cy="121084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10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求下列各式中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x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的值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zh-CN" sz="2800" b="1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1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</a:rPr>
              <a:t>)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4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x</a:t>
            </a:r>
            <a:r>
              <a:rPr lang="en-US" altLang="zh-CN" sz="2800" b="1" i="0" u="none" baseline="30000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9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800" b="1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　　　　</a:t>
            </a:r>
            <a:endParaRPr lang="zh-CN" altLang="zh-CN" sz="2800" b="1" i="1" u="none">
              <a:solidFill>
                <a:srgbClr val="000000"/>
              </a:solidFill>
              <a:effectLst/>
              <a:latin typeface="Times New Roman" panose="02020603050405020304" pitchFamily="28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4140" y="2414270"/>
            <a:ext cx="4799330" cy="3084195"/>
            <a:chOff x="567" y="3316"/>
            <a:chExt cx="7558" cy="485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08" name="yt_shape_10708"/>
                <p:cNvSpPr txBox="1"/>
                <p:nvPr/>
              </p:nvSpPr>
              <p:spPr>
                <a:xfrm>
                  <a:off x="567" y="3316"/>
                  <a:ext cx="5036" cy="3826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Autofit/>
                </a:bodyPr>
                <a:lstStyle/>
                <a:p>
                  <a:pPr algn="l" eaLnBrk="1" latinLnBrk="0" hangingPunct="0">
                    <a:lnSpc>
                      <a:spcPct val="150000"/>
                    </a:lnSpc>
                  </a:pP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黑体" panose="02010609060101010101" charset="-122"/>
                    </a:rPr>
                    <a:t>解</a:t>
                  </a: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：</a:t>
                  </a: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因为</a:t>
                  </a:r>
                  <a:r>
                    <a:rPr lang="en-US" altLang="zh-CN" sz="2800" b="1" i="0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4</a:t>
                  </a:r>
                  <a:r>
                    <a:rPr lang="en-US" altLang="zh-CN" sz="2800" b="1" i="1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x</a:t>
                  </a:r>
                  <a:r>
                    <a:rPr lang="en-US" altLang="zh-CN" sz="2800" b="1" i="0" u="none" baseline="30000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2</a:t>
                  </a: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＝</a:t>
                  </a:r>
                  <a:r>
                    <a:rPr lang="en-US" altLang="zh-CN" sz="2800" b="1" i="0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9</a:t>
                  </a: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，</a:t>
                  </a:r>
                  <a:endParaRPr lang="zh-CN" altLang="zh-CN" sz="2800" b="1" i="0" u="none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algn="l" eaLnBrk="1" latinLnBrk="0" hangingPunct="0">
                    <a:lnSpc>
                      <a:spcPct val="150000"/>
                    </a:lnSpc>
                  </a:pP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所以</a:t>
                  </a:r>
                  <a:r>
                    <a:rPr lang="en-US" altLang="zh-CN" sz="2800" b="1" i="1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x</a:t>
                  </a:r>
                  <a:r>
                    <a:rPr lang="en-US" altLang="zh-CN" sz="2800" b="1" i="0" u="none" baseline="30000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2</a:t>
                  </a: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，</a:t>
                  </a:r>
                  <a:endParaRPr lang="zh-CN" altLang="zh-CN" sz="2800" b="1" i="0" u="none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algn="l" eaLnBrk="1" latinLnBrk="0" hangingPunct="0">
                    <a:lnSpc>
                      <a:spcPct val="150000"/>
                    </a:lnSpc>
                  </a:pP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所以</a:t>
                  </a:r>
                  <a:r>
                    <a:rPr lang="en-US" altLang="zh-CN" sz="2800" b="1" i="1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x</a:t>
                  </a: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或</a:t>
                  </a:r>
                  <a:r>
                    <a:rPr lang="en-US" altLang="zh-CN" sz="2800" b="1" i="1" u="none">
                      <a:solidFill>
                        <a:srgbClr val="FF0000"/>
                      </a:solidFill>
                      <a:effectLst/>
                      <a:latin typeface="Times New Roman" panose="02020603050405020304" pitchFamily="28"/>
                      <a:ea typeface="宋体" panose="02010600030101010101" pitchFamily="2" charset="-122"/>
                    </a:rPr>
                    <a:t>x</a:t>
                  </a:r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＝－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zh-CN" altLang="zh-CN" sz="2800" b="1" i="0" u="none">
                      <a:solidFill>
                        <a:srgbClr val="FF0000"/>
                      </a:solidFill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；</a:t>
                  </a:r>
                  <a:endParaRPr lang="zh-CN" altLang="zh-CN" sz="2800" b="1" i="0" u="none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0708" name="yt_shape_107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" y="3316"/>
                  <a:ext cx="5036" cy="3826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本框 2"/>
            <p:cNvSpPr txBox="1"/>
            <p:nvPr/>
          </p:nvSpPr>
          <p:spPr>
            <a:xfrm>
              <a:off x="669" y="7593"/>
              <a:ext cx="745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0" name="yt_shape_10710"/>
          <p:cNvSpPr txBox="1"/>
          <p:nvPr/>
        </p:nvSpPr>
        <p:spPr>
          <a:xfrm>
            <a:off x="4012520" y="1020788"/>
            <a:ext cx="2401298" cy="56451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2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</a:rPr>
              <a:t>)(</a:t>
            </a:r>
            <a:r>
              <a:rPr lang="en-US" altLang="zh-CN" sz="2800" b="1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x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1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</a:rPr>
              <a:t>)</a:t>
            </a:r>
            <a:r>
              <a:rPr lang="en-US" altLang="zh-CN" sz="2800" b="1" i="0" u="none" baseline="30000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36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800" b="1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711" name="yt_shape_10711"/>
          <p:cNvSpPr txBox="1"/>
          <p:nvPr/>
        </p:nvSpPr>
        <p:spPr>
          <a:xfrm>
            <a:off x="3601040" y="1852625"/>
            <a:ext cx="4323299" cy="18571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黑体" panose="02010609060101010101" charset="-122"/>
              </a:rPr>
              <a:t>解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因为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</a:rPr>
              <a:t>(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x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1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</a:rPr>
              <a:t>)</a:t>
            </a:r>
            <a:r>
              <a:rPr lang="en-US" altLang="zh-CN" sz="2800" b="1" i="0" u="none" baseline="30000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2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36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zh-CN" sz="2800" b="1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所以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x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6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或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x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＝－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6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zh-CN" sz="2800" b="1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所以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x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7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或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x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＝－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</a:rPr>
              <a:t>5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800" b="1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4869" y="587266"/>
                <a:ext cx="10529525" cy="2321560"/>
              </a:xfrm>
            </p:spPr>
            <p:txBody>
              <a:bodyPr/>
              <a:lstStyle/>
              <a:p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变式</a:t>
                </a: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1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 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求下列各式的值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  <a:p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(1)-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　　　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(2)±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36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　　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(3)±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−</m:t>
                            </m:r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4869" y="587266"/>
                <a:ext cx="10529525" cy="2321560"/>
              </a:xfrm>
              <a:blipFill rotWithShape="1">
                <a:blip r:embed="rId1"/>
                <a:stretch>
                  <a:fillRect l="-6" t="-23" r="5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4"/>
              <p:cNvSpPr txBox="1"/>
              <p:nvPr/>
            </p:nvSpPr>
            <p:spPr>
              <a:xfrm>
                <a:off x="1144869" y="2795860"/>
                <a:ext cx="9284335" cy="1085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zh-CN"/>
                  <a:t>解</a:t>
                </a:r>
                <a:r>
                  <a:rPr lang="en-US" altLang="zh-CN"/>
                  <a:t>:(1)-9</a:t>
                </a:r>
                <a:r>
                  <a:rPr lang="zh-CN" altLang="zh-CN" i="1"/>
                  <a:t>　</a:t>
                </a:r>
                <a:r>
                  <a:rPr lang="en-US" altLang="zh-CN" i="1"/>
                  <a:t>                            </a:t>
                </a:r>
                <a:r>
                  <a:rPr lang="en-US" altLang="zh-CN"/>
                  <a:t>(2)±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zh-CN" i="1"/>
                  <a:t>　</a:t>
                </a:r>
                <a:r>
                  <a:rPr lang="en-US" altLang="zh-CN" i="1"/>
                  <a:t>                            </a:t>
                </a:r>
                <a:r>
                  <a:rPr lang="en-US" altLang="zh-CN"/>
                  <a:t>(3)±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zh-CN"/>
              </a:p>
            </p:txBody>
          </p:sp>
        </mc:Choice>
        <mc:Fallback>
          <p:sp>
            <p:nvSpPr>
              <p:cNvPr id="4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69" y="2795860"/>
                <a:ext cx="9284335" cy="1085850"/>
              </a:xfrm>
              <a:prstGeom prst="rect">
                <a:avLst/>
              </a:prstGeom>
              <a:blipFill rotWithShape="1">
                <a:blip r:embed="rId2"/>
                <a:stretch>
                  <a:fillRect l="-6" t="-54" r="-151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3774" y="2854910"/>
            <a:ext cx="7832821" cy="900000"/>
            <a:chOff x="563774" y="2854910"/>
            <a:chExt cx="7832821" cy="900000"/>
          </a:xfrm>
        </p:grpSpPr>
        <p:sp>
          <p:nvSpPr>
            <p:cNvPr id="3" name="文本框 2"/>
            <p:cNvSpPr txBox="1"/>
            <p:nvPr/>
          </p:nvSpPr>
          <p:spPr>
            <a:xfrm>
              <a:off x="2287457" y="2881911"/>
              <a:ext cx="6109138" cy="6618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800" b="1">
                  <a:uFillTx/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defRPr>
              </a:lvl1pPr>
            </a:lstStyle>
            <a:p>
              <a:r>
                <a:rPr lang="zh-CN" altLang="en-US"/>
                <a:t>平方等于 </a:t>
              </a:r>
              <a:r>
                <a:rPr lang="en-US" altLang="zh-CN"/>
                <a:t>9</a:t>
              </a:r>
              <a:r>
                <a:rPr lang="zh-CN" altLang="en-US"/>
                <a:t>，    ，</a:t>
              </a:r>
              <a:r>
                <a:rPr lang="en-US" altLang="zh-CN"/>
                <a:t>49 </a:t>
              </a:r>
              <a:r>
                <a:rPr lang="zh-CN" altLang="en-US"/>
                <a:t>的数还有吗？</a:t>
              </a:r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3774" y="2992608"/>
              <a:ext cx="1543050" cy="624205"/>
              <a:chOff x="1067" y="1539"/>
              <a:chExt cx="2430" cy="98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003" y="1651"/>
                <a:ext cx="1494" cy="87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3000" b="1">
                    <a:solidFill>
                      <a:srgbClr val="00923F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思考</a:t>
                </a:r>
                <a:endParaRPr lang="zh-CN" altLang="en-US" sz="3000" b="1">
                  <a:solidFill>
                    <a:srgbClr val="00923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  <p:pic>
            <p:nvPicPr>
              <p:cNvPr id="6" name="图片 5" descr="303b32303233353030363bb5c6c5dd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67" y="1539"/>
                <a:ext cx="1181" cy="982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825" y="2854910"/>
              <a:ext cx="506250" cy="90000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37805" y="722995"/>
            <a:ext cx="1128522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2. 3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的平方等于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9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，那么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9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的算术平方根是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_____.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3.    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的平方等于     ，那么      的算术平方根是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_____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4.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某展厅的地面为正方形，其面积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49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平方米，则边长是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_____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米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endParaRPr lang="zh-CN" altLang="en-US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9" y="1446190"/>
            <a:ext cx="337500" cy="9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70" y="1446190"/>
            <a:ext cx="506250" cy="9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41" y="1446190"/>
            <a:ext cx="506250" cy="900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50215" y="771537"/>
            <a:ext cx="33501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89071" y="2278383"/>
            <a:ext cx="33501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7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10" y="1270063"/>
            <a:ext cx="337500" cy="90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43741" y="3872745"/>
            <a:ext cx="2455827" cy="1427876"/>
          </a:xfrm>
          <a:prstGeom prst="wedgeEllipseCallout">
            <a:avLst>
              <a:gd name="adj1" fmla="val 38390"/>
              <a:gd name="adj2" fmla="val 61211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008D38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谨慎思考哦！不要片面！</a:t>
            </a:r>
            <a:endParaRPr lang="zh-CN" altLang="en-US" sz="20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5F7F9">
                  <a:alpha val="100000"/>
                </a:srgbClr>
              </a:clrFrom>
              <a:clrTo>
                <a:srgbClr val="F5F7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9605" y="4942840"/>
            <a:ext cx="2124075" cy="1743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4869" y="587266"/>
                <a:ext cx="10529525" cy="188087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变式</a:t>
                </a: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 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求下列各式中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x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的值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(1)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x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-81=0;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　　　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(2)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x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169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4869" y="587266"/>
                <a:ext cx="10529525" cy="1880870"/>
              </a:xfrm>
              <a:blipFill rotWithShape="1">
                <a:blip r:embed="rId1"/>
                <a:stretch>
                  <a:fillRect l="-6" t="-28" r="5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4"/>
              <p:cNvSpPr txBox="1"/>
              <p:nvPr/>
            </p:nvSpPr>
            <p:spPr>
              <a:xfrm>
                <a:off x="1144869" y="2379156"/>
                <a:ext cx="5922645" cy="1076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/>
                  <a:t>解:(1)±9</a:t>
                </a:r>
                <a:r>
                  <a:rPr lang="zh-CN" altLang="zh-CN" i="1"/>
                  <a:t>　</a:t>
                </a:r>
                <a:r>
                  <a:rPr lang="en-US" altLang="zh-CN" i="1"/>
                  <a:t>	                       </a:t>
                </a:r>
                <a:r>
                  <a:rPr lang="en-US" altLang="zh-CN"/>
                  <a:t>(2)±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/>
              </a:p>
            </p:txBody>
          </p:sp>
        </mc:Choice>
        <mc:Fallback>
          <p:sp>
            <p:nvSpPr>
              <p:cNvPr id="4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69" y="2379156"/>
                <a:ext cx="5922645" cy="1076325"/>
              </a:xfrm>
              <a:prstGeom prst="rect">
                <a:avLst/>
              </a:prstGeom>
              <a:blipFill rotWithShape="1">
                <a:blip r:embed="rId2"/>
                <a:stretch>
                  <a:fillRect l="-10" t="-41" r="-236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11544" y="474628"/>
            <a:ext cx="10546985" cy="582295"/>
            <a:chOff x="1009650" y="491045"/>
            <a:chExt cx="10548938" cy="582403"/>
          </a:xfrm>
        </p:grpSpPr>
        <p:grpSp>
          <p:nvGrpSpPr>
            <p:cNvPr id="3" name="组合 7"/>
            <p:cNvGrpSpPr/>
            <p:nvPr/>
          </p:nvGrpSpPr>
          <p:grpSpPr>
            <a:xfrm>
              <a:off x="1009650" y="623564"/>
              <a:ext cx="456565" cy="323850"/>
              <a:chOff x="5850" y="382"/>
              <a:chExt cx="719" cy="405"/>
            </a:xfrm>
          </p:grpSpPr>
          <p:sp>
            <p:nvSpPr>
              <p:cNvPr id="5" name="燕尾形 4"/>
              <p:cNvSpPr/>
              <p:nvPr/>
            </p:nvSpPr>
            <p:spPr>
              <a:xfrm>
                <a:off x="5850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" name="燕尾形 5"/>
              <p:cNvSpPr/>
              <p:nvPr/>
            </p:nvSpPr>
            <p:spPr>
              <a:xfrm>
                <a:off x="6164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1534881" y="491045"/>
              <a:ext cx="10023707" cy="58240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23" tIns="45711" rIns="91423" bIns="45711" numCol="1" anchor="ctr" anchorCtr="0" compatLnSpc="1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65A5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应用二　求算术平方根的平方</a:t>
              </a:r>
              <a:endPara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4869" y="1060720"/>
                <a:ext cx="10529525" cy="486918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ED7D31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例</a:t>
                </a:r>
                <a:r>
                  <a:rPr lang="en-US" altLang="zh-CN" b="1">
                    <a:solidFill>
                      <a:srgbClr val="ED7D31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  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</a:t>
                </a:r>
                <a:r>
                  <a:rPr lang="zh-CN" altLang="zh-CN">
                    <a:solidFill>
                      <a:srgbClr val="595959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教材典题改编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(1)(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pitchFamily="34" charset="-122"/>
                    <a:cs typeface="Times New Roman" panose="02020603050405020304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</a:t>
                </a:r>
                <a:endParaRPr lang="en-US" altLang="zh-CN">
                  <a:solidFill>
                    <a:srgbClr val="000000"/>
                  </a:solidFill>
                  <a:effectLst/>
                  <a:ea typeface="微软雅黑" panose="020B0503020204020204" pitchFamily="34" charset="-122"/>
                  <a:cs typeface="Times New Roman" panose="0202060305040502030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(2)(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121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pitchFamily="34" charset="-122"/>
                    <a:cs typeface="Times New Roman" panose="02020603050405020304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(3)(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7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.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pitchFamily="34" charset="-122"/>
                    <a:cs typeface="Times New Roman" panose="02020603050405020304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;(4)(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pitchFamily="34" charset="-122"/>
                    <a:cs typeface="Times New Roman" panose="02020603050405020304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≥0).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 </a:t>
                </a:r>
                <a:endParaRPr lang="en-US" altLang="zh-CN" i="1">
                  <a:solidFill>
                    <a:srgbClr val="000000"/>
                  </a:solidFill>
                  <a:effectLst/>
                  <a:ea typeface="微软雅黑" panose="020B0503020204020204" pitchFamily="34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变式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(1)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若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=0,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则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pitchFamily="34" charset="-122"/>
                    <a:cs typeface="Times New Roman" panose="02020603050405020304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</a:t>
                </a:r>
                <a:endParaRPr lang="en-US" altLang="zh-CN">
                  <a:solidFill>
                    <a:srgbClr val="000000"/>
                  </a:solidFill>
                  <a:effectLst/>
                  <a:ea typeface="微软雅黑" panose="020B0503020204020204" pitchFamily="34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(2)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若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=2,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则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x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pitchFamily="34" charset="-122"/>
                    <a:cs typeface="Times New Roman" panose="02020603050405020304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(3)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若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=3,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则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y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pitchFamily="34" charset="-122"/>
                    <a:cs typeface="Times New Roman" panose="02020603050405020304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9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4869" y="1060720"/>
                <a:ext cx="10529525" cy="4869180"/>
              </a:xfrm>
              <a:blipFill rotWithShape="1">
                <a:blip r:embed="rId1"/>
                <a:stretch>
                  <a:fillRect l="-6" t="-1153" r="5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占位符 4"/>
          <p:cNvSpPr txBox="1"/>
          <p:nvPr/>
        </p:nvSpPr>
        <p:spPr>
          <a:xfrm>
            <a:off x="7135399" y="1134918"/>
            <a:ext cx="563880" cy="78359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64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占位符 4"/>
              <p:cNvSpPr txBox="1"/>
              <p:nvPr/>
            </p:nvSpPr>
            <p:spPr>
              <a:xfrm>
                <a:off x="3648799" y="1889645"/>
                <a:ext cx="1017270" cy="746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121</m:t>
                        </m:r>
                      </m:den>
                    </m:f>
                  </m:oMath>
                </a14:m>
                <a:r>
                  <a:rPr lang="zh-CN" altLang="zh-CN" i="1"/>
                  <a:t>　</a:t>
                </a:r>
                <a:endParaRPr lang="zh-CN" altLang="en-US"/>
              </a:p>
            </p:txBody>
          </p:sp>
        </mc:Choice>
        <mc:Fallback>
          <p:sp>
            <p:nvSpPr>
              <p:cNvPr id="11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99" y="1889645"/>
                <a:ext cx="1017270" cy="746125"/>
              </a:xfrm>
              <a:prstGeom prst="rect">
                <a:avLst/>
              </a:prstGeom>
              <a:blipFill rotWithShape="1">
                <a:blip r:embed="rId2"/>
                <a:stretch>
                  <a:fillRect l="-9" t="-70" r="-1427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占位符 4"/>
          <p:cNvSpPr txBox="1"/>
          <p:nvPr/>
        </p:nvSpPr>
        <p:spPr>
          <a:xfrm>
            <a:off x="3635549" y="2923938"/>
            <a:ext cx="659130" cy="78359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7.2</a:t>
            </a:r>
            <a:endParaRPr lang="zh-CN" altLang="en-US"/>
          </a:p>
        </p:txBody>
      </p:sp>
      <p:sp>
        <p:nvSpPr>
          <p:cNvPr id="13" name="文本占位符 4"/>
          <p:cNvSpPr txBox="1"/>
          <p:nvPr/>
        </p:nvSpPr>
        <p:spPr>
          <a:xfrm>
            <a:off x="7166814" y="2923938"/>
            <a:ext cx="373380" cy="78359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i="1"/>
              <a:t>a</a:t>
            </a:r>
            <a:endParaRPr lang="zh-CN" altLang="en-US"/>
          </a:p>
        </p:txBody>
      </p:sp>
      <p:sp>
        <p:nvSpPr>
          <p:cNvPr id="14" name="文本占位符 4"/>
          <p:cNvSpPr txBox="1"/>
          <p:nvPr/>
        </p:nvSpPr>
        <p:spPr>
          <a:xfrm>
            <a:off x="6287401" y="3680785"/>
            <a:ext cx="373380" cy="78359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0</a:t>
            </a:r>
            <a:endParaRPr lang="zh-CN" altLang="en-US"/>
          </a:p>
        </p:txBody>
      </p:sp>
      <p:sp>
        <p:nvSpPr>
          <p:cNvPr id="15" name="文本占位符 4"/>
          <p:cNvSpPr txBox="1"/>
          <p:nvPr/>
        </p:nvSpPr>
        <p:spPr>
          <a:xfrm>
            <a:off x="5010497" y="4437633"/>
            <a:ext cx="373380" cy="78359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16" name="文本占位符 4"/>
          <p:cNvSpPr txBox="1"/>
          <p:nvPr/>
        </p:nvSpPr>
        <p:spPr>
          <a:xfrm>
            <a:off x="5201113" y="5194481"/>
            <a:ext cx="500380" cy="78359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-3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4869" y="933571"/>
                <a:ext cx="10529525" cy="158623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开方与平方互为逆运算</a:t>
                </a:r>
                <a:r>
                  <a:rPr lang="en-US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,</a:t>
                </a:r>
                <a:r>
                  <a:rPr lang="zh-CN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一个正数的算术平方根的平方等于</a:t>
                </a:r>
                <a:endParaRPr lang="en-US" altLang="zh-CN">
                  <a:effectLst/>
                  <a:ea typeface="微软雅黑" panose="020B0503020204020204" pitchFamily="34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这个正数</a:t>
                </a:r>
                <a:r>
                  <a:rPr lang="en-US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,</a:t>
                </a:r>
                <a:r>
                  <a:rPr lang="zh-CN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即</a:t>
                </a:r>
                <a:r>
                  <a:rPr lang="en-US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)</a:t>
                </a:r>
                <a:r>
                  <a:rPr lang="en-US" altLang="zh-CN" baseline="30000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</a:t>
                </a:r>
                <a:r>
                  <a:rPr lang="en-US" altLang="zh-CN" i="1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a</a:t>
                </a:r>
                <a:r>
                  <a:rPr lang="en-US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</a:t>
                </a:r>
                <a:r>
                  <a:rPr lang="en-US" altLang="zh-CN" i="1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a</a:t>
                </a:r>
                <a:r>
                  <a:rPr lang="en-US" altLang="zh-CN"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≥0).</a:t>
                </a:r>
                <a:endParaRPr lang="zh-CN" altLang="zh-CN">
                  <a:effectLst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4869" y="933571"/>
                <a:ext cx="10529525" cy="1586230"/>
              </a:xfrm>
              <a:blipFill rotWithShape="1">
                <a:blip r:embed="rId1"/>
                <a:stretch>
                  <a:fillRect l="-6" t="-8" r="5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575240" y="195709"/>
            <a:ext cx="2413328" cy="1228317"/>
            <a:chOff x="573265" y="195745"/>
            <a:chExt cx="2413775" cy="1228544"/>
          </a:xfrm>
        </p:grpSpPr>
        <p:grpSp>
          <p:nvGrpSpPr>
            <p:cNvPr id="4" name="组合 3"/>
            <p:cNvGrpSpPr/>
            <p:nvPr/>
          </p:nvGrpSpPr>
          <p:grpSpPr>
            <a:xfrm>
              <a:off x="573265" y="284820"/>
              <a:ext cx="2214540" cy="1139469"/>
              <a:chOff x="573265" y="284820"/>
              <a:chExt cx="2214540" cy="1139469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143000" y="869795"/>
                <a:ext cx="1644805" cy="0"/>
              </a:xfrm>
              <a:prstGeom prst="line">
                <a:avLst/>
              </a:prstGeom>
              <a:ln w="28575">
                <a:solidFill>
                  <a:srgbClr val="65A5A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不完整圆 6"/>
              <p:cNvSpPr/>
              <p:nvPr/>
            </p:nvSpPr>
            <p:spPr>
              <a:xfrm rot="5400000">
                <a:off x="573265" y="284820"/>
                <a:ext cx="1139469" cy="1139469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7280" y="195745"/>
              <a:ext cx="1889760" cy="83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+mn-lt"/>
                  <a:ea typeface="+mn-ea"/>
                </a:rPr>
                <a:t>再</a:t>
              </a:r>
              <a:r>
                <a:rPr lang="zh-CN" altLang="en-US" sz="3200">
                  <a:latin typeface="+mn-lt"/>
                  <a:ea typeface="+mn-ea"/>
                </a:rPr>
                <a:t>  </a:t>
              </a:r>
              <a:r>
                <a:rPr lang="zh-CN" altLang="en-US" sz="3000">
                  <a:solidFill>
                    <a:srgbClr val="65A5AF"/>
                  </a:solidFill>
                  <a:latin typeface="+mn-lt"/>
                  <a:ea typeface="+mn-ea"/>
                </a:rPr>
                <a:t>体会</a:t>
              </a:r>
              <a:endParaRPr lang="zh-CN" altLang="en-US" sz="3000">
                <a:solidFill>
                  <a:srgbClr val="65A5AF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4869" y="587266"/>
                <a:ext cx="10529525" cy="18923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5.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求下列各数的平方根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(1)81;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(2)(-7)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(3)10</a:t>
                </a:r>
                <a:r>
                  <a:rPr lang="en-US" altLang="zh-CN" baseline="30000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-4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(4)1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15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4869" y="587266"/>
                <a:ext cx="10529525" cy="1892300"/>
              </a:xfrm>
              <a:blipFill rotWithShape="1">
                <a:blip r:embed="rId1"/>
                <a:stretch>
                  <a:fillRect l="-6" t="-28" r="5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1"/>
              <p:cNvSpPr txBox="1"/>
              <p:nvPr/>
            </p:nvSpPr>
            <p:spPr>
              <a:xfrm>
                <a:off x="1144869" y="2388837"/>
                <a:ext cx="10529525" cy="800735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:(1)±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=±9.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69" y="2388837"/>
                <a:ext cx="10529525" cy="800735"/>
              </a:xfrm>
              <a:prstGeom prst="rect">
                <a:avLst/>
              </a:prstGeom>
              <a:blipFill rotWithShape="1">
                <a:blip r:embed="rId2"/>
                <a:stretch>
                  <a:fillRect l="-6" t="-75" r="5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占位符 1"/>
              <p:cNvSpPr txBox="1"/>
              <p:nvPr/>
            </p:nvSpPr>
            <p:spPr>
              <a:xfrm>
                <a:off x="1144869" y="3139737"/>
                <a:ext cx="10529525" cy="99441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(2)±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−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7</m:t>
                        </m:r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=±7.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69" y="3139737"/>
                <a:ext cx="10529525" cy="994410"/>
              </a:xfrm>
              <a:prstGeom prst="rect">
                <a:avLst/>
              </a:prstGeom>
              <a:blipFill rotWithShape="1">
                <a:blip r:embed="rId3"/>
                <a:stretch>
                  <a:fillRect l="-6" t="-30" r="5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4869" y="3963464"/>
                <a:ext cx="10529525" cy="800735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(3)±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1</m:t>
                        </m:r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−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=±10</a:t>
                </a:r>
                <a:r>
                  <a:rPr lang="en-US" altLang="zh-CN" baseline="30000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-2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69" y="3963464"/>
                <a:ext cx="10529525" cy="800735"/>
              </a:xfrm>
              <a:prstGeom prst="rect">
                <a:avLst/>
              </a:prstGeom>
              <a:blipFill rotWithShape="1">
                <a:blip r:embed="rId4"/>
                <a:stretch>
                  <a:fillRect l="-6" t="-6239" r="5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4869" y="4739366"/>
                <a:ext cx="10529525" cy="167894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(4)±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1</m:t>
                        </m:r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49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64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49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8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pitchFamily="34" charset="-122"/>
                    <a:cs typeface="Times New Roman" panose="02020603050405020304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69" y="4739366"/>
                <a:ext cx="10529525" cy="1678940"/>
              </a:xfrm>
              <a:prstGeom prst="rect">
                <a:avLst/>
              </a:prstGeom>
              <a:blipFill rotWithShape="1">
                <a:blip r:embed="rId5"/>
                <a:stretch>
                  <a:fillRect l="-6" t="-22" r="5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6024245" y="5328285"/>
            <a:ext cx="5817870" cy="645160"/>
          </a:xfrm>
          <a:prstGeom prst="rect">
            <a:avLst/>
          </a:prstGeom>
          <a:noFill/>
          <a:ln>
            <a:solidFill>
              <a:srgbClr val="F5813B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>
                  <a:solidFill>
                    <a:schemeClr val="tx1"/>
                  </a:solidFill>
                  <a:prstDash val="sysDot"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hlinkClick r:id="rId6" tooltip="" action="ppaction://hlinkfile"/>
              </a:rPr>
              <a:t>下面继续学习《立方根》</a:t>
            </a:r>
            <a:endParaRPr lang="zh-CN" altLang="en-US" sz="3600">
              <a:ln>
                <a:solidFill>
                  <a:schemeClr val="tx1"/>
                </a:solidFill>
                <a:prstDash val="sysDot"/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/>
          <p:nvPr/>
        </p:nvSpPr>
        <p:spPr>
          <a:xfrm>
            <a:off x="473710" y="713105"/>
            <a:ext cx="11261725" cy="862330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9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的算术平方根是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，也就是说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的平方是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，还有其他数，它的平方等于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吗？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794385" y="2165985"/>
            <a:ext cx="692531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由于（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="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=9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，所以还有，这个数是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因此平方等于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的数有两个，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-3.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0582636" y="4861039"/>
            <a:ext cx="1408410" cy="1867189"/>
          </a:xfrm>
          <a:custGeom>
            <a:avLst/>
            <a:gdLst/>
            <a:ahLst/>
            <a:cxnLst/>
            <a:rect l="l" t="t" r="r" b="b"/>
            <a:pathLst>
              <a:path w="1408410" h="1867189">
                <a:moveTo>
                  <a:pt x="0" y="0"/>
                </a:moveTo>
                <a:lnTo>
                  <a:pt x="1408410" y="0"/>
                </a:lnTo>
                <a:lnTo>
                  <a:pt x="1408410" y="1867189"/>
                </a:lnTo>
                <a:lnTo>
                  <a:pt x="0" y="186718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30" name="Freeform 27"/>
          <p:cNvSpPr/>
          <p:nvPr/>
        </p:nvSpPr>
        <p:spPr>
          <a:xfrm>
            <a:off x="8013065" y="3161665"/>
            <a:ext cx="3140710" cy="1699260"/>
          </a:xfrm>
          <a:custGeom>
            <a:avLst/>
            <a:gdLst/>
            <a:ahLst/>
            <a:cxnLst/>
            <a:rect l="l" t="t" r="r" b="b"/>
            <a:pathLst>
              <a:path w="1787049" h="1276927">
                <a:moveTo>
                  <a:pt x="0" y="0"/>
                </a:moveTo>
                <a:lnTo>
                  <a:pt x="1787049" y="0"/>
                </a:lnTo>
                <a:lnTo>
                  <a:pt x="1787049" y="1276928"/>
                </a:lnTo>
                <a:lnTo>
                  <a:pt x="0" y="1276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互为相反数，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会不会是巧合呢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?</a:t>
            </a:r>
            <a:endParaRPr lang="zh-CN" altLang="en-US" sz="2000" b="1"/>
          </a:p>
        </p:txBody>
      </p:sp>
      <p:sp>
        <p:nvSpPr>
          <p:cNvPr id="73" name="Freeform 73"/>
          <p:cNvSpPr/>
          <p:nvPr/>
        </p:nvSpPr>
        <p:spPr>
          <a:xfrm>
            <a:off x="3959860" y="3942080"/>
            <a:ext cx="3028315" cy="919480"/>
          </a:xfrm>
          <a:custGeom>
            <a:avLst/>
            <a:gdLst/>
            <a:ahLst/>
            <a:cxnLst/>
            <a:rect l="l" t="t" r="r" b="b"/>
            <a:pathLst>
              <a:path w="16230600" h="4159091">
                <a:moveTo>
                  <a:pt x="0" y="0"/>
                </a:moveTo>
                <a:lnTo>
                  <a:pt x="16230600" y="0"/>
                </a:lnTo>
                <a:lnTo>
                  <a:pt x="16230600" y="4159091"/>
                </a:lnTo>
                <a:lnTo>
                  <a:pt x="0" y="4159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altLang="zh-CN"/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之间存在什么联系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13358" y="1506308"/>
            <a:ext cx="1551940" cy="624840"/>
            <a:chOff x="1067" y="1539"/>
            <a:chExt cx="2444" cy="984"/>
          </a:xfrm>
        </p:grpSpPr>
        <p:sp>
          <p:nvSpPr>
            <p:cNvPr id="14" name="文本框 13"/>
            <p:cNvSpPr txBox="1"/>
            <p:nvPr/>
          </p:nvSpPr>
          <p:spPr>
            <a:xfrm>
              <a:off x="2003" y="1651"/>
              <a:ext cx="1508" cy="87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000" b="1">
                  <a:solidFill>
                    <a:srgbClr val="00923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探究</a:t>
              </a:r>
              <a:endParaRPr lang="zh-CN" altLang="en-US" sz="3000" b="1">
                <a:solidFill>
                  <a:srgbClr val="00923F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pic>
          <p:nvPicPr>
            <p:cNvPr id="15" name="图片 14" descr="303b32303233353030363bb5c6c5dd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7" y="1539"/>
              <a:ext cx="1181" cy="982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953565" y="1530285"/>
            <a:ext cx="2699254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2800" b="1" baseline="30000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(     )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-3 )</a:t>
            </a:r>
            <a:r>
              <a:rPr lang="en-US" altLang="zh-CN" sz="28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(     )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     )</a:t>
            </a:r>
            <a:r>
              <a:rPr lang="en-US" altLang="zh-CN" sz="28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(     )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     )</a:t>
            </a:r>
            <a:r>
              <a:rPr lang="en-US" altLang="zh-CN" sz="28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(     )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r>
              <a:rPr lang="en-US" altLang="zh-CN" sz="28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(     )</a:t>
            </a:r>
            <a:endParaRPr lang="zh-CN" altLang="en-US" sz="28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38" y="3345634"/>
            <a:ext cx="562500" cy="90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65" y="4245634"/>
            <a:ext cx="337500" cy="900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900720" y="1868825"/>
            <a:ext cx="33501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9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39200" y="2706298"/>
            <a:ext cx="33501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9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18138" y="5270813"/>
            <a:ext cx="33501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87" y="3354343"/>
            <a:ext cx="309375" cy="900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87" y="4226266"/>
            <a:ext cx="309375" cy="90000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 flipH="1">
            <a:off x="6097769" y="1654629"/>
            <a:ext cx="0" cy="47897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599974" y="1565363"/>
            <a:ext cx="2699254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     )</a:t>
            </a:r>
            <a:r>
              <a:rPr lang="en-US" altLang="zh-CN" sz="2800" b="1" baseline="30000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9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     )</a:t>
            </a:r>
            <a:r>
              <a:rPr lang="en-US" altLang="zh-CN" sz="28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     )</a:t>
            </a:r>
            <a:r>
              <a:rPr lang="en-US" altLang="zh-CN" sz="28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0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             )</a:t>
            </a:r>
            <a:r>
              <a:rPr lang="en-US" altLang="zh-CN" sz="28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-4</a:t>
            </a: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62600" y="1903658"/>
            <a:ext cx="7315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±3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26015" y="3589864"/>
            <a:ext cx="33501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13108" y="4450255"/>
            <a:ext cx="136850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不存在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90" y="2566518"/>
            <a:ext cx="562500" cy="900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01" y="2517908"/>
            <a:ext cx="309375" cy="900000"/>
          </a:xfrm>
          <a:prstGeom prst="rect">
            <a:avLst/>
          </a:prstGeom>
        </p:spPr>
      </p:pic>
      <p:cxnSp>
        <p:nvCxnSpPr>
          <p:cNvPr id="41" name="直接箭头连接符 40"/>
          <p:cNvCxnSpPr/>
          <p:nvPr/>
        </p:nvCxnSpPr>
        <p:spPr>
          <a:xfrm>
            <a:off x="4439200" y="2130435"/>
            <a:ext cx="2259869" cy="34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4957492" y="2165268"/>
            <a:ext cx="1741577" cy="8211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4977680" y="3016518"/>
            <a:ext cx="1721389" cy="8349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5013478" y="3016518"/>
            <a:ext cx="1685591" cy="16791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4408170" y="3881553"/>
            <a:ext cx="2290899" cy="1664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513080" y="475615"/>
            <a:ext cx="1907540" cy="5835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新知学习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35" grpId="0"/>
      <p:bldP spid="3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7085" y="2072005"/>
            <a:ext cx="8445500" cy="2395855"/>
          </a:xfrm>
          <a:prstGeom prst="roundRect">
            <a:avLst/>
          </a:prstGeom>
          <a:noFill/>
          <a:ln w="28575">
            <a:solidFill>
              <a:srgbClr val="00903F"/>
            </a:solidFill>
            <a:prstDash val="dash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一般地，如果一个数</a:t>
            </a:r>
            <a:r>
              <a:rPr lang="en-US" altLang="zh-CN" sz="3200" b="1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的平方等于</a:t>
            </a:r>
            <a:r>
              <a:rPr lang="en-US" altLang="zh-CN" sz="3200" b="1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，即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3600" b="1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那么这个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就叫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的平方根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，也叫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二次方根</a:t>
            </a:r>
            <a:r>
              <a:rPr lang="en-US" altLang="zh-CN" sz="32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endParaRPr lang="en-US" altLang="zh-CN" sz="32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6131" y="878891"/>
            <a:ext cx="1543050" cy="624205"/>
            <a:chOff x="1067" y="1539"/>
            <a:chExt cx="2430" cy="983"/>
          </a:xfrm>
        </p:grpSpPr>
        <p:sp>
          <p:nvSpPr>
            <p:cNvPr id="5" name="文本框 4"/>
            <p:cNvSpPr txBox="1"/>
            <p:nvPr/>
          </p:nvSpPr>
          <p:spPr>
            <a:xfrm>
              <a:off x="2003" y="1651"/>
              <a:ext cx="1494" cy="87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000" b="1">
                  <a:solidFill>
                    <a:srgbClr val="00923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归纳</a:t>
              </a:r>
              <a:endParaRPr lang="zh-CN" altLang="en-US" sz="3000" b="1">
                <a:solidFill>
                  <a:srgbClr val="00923F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pic>
          <p:nvPicPr>
            <p:cNvPr id="6" name="图片 5" descr="303b32303233353030363bb5c6c5dd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7" y="1539"/>
              <a:ext cx="1181" cy="982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2251710" y="917686"/>
            <a:ext cx="26327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平方根的定义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8826" y="1226800"/>
            <a:ext cx="112852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求一个数 </a:t>
            </a:r>
            <a:r>
              <a:rPr lang="en-US" altLang="zh-CN" sz="2800" b="1" i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的平方根的运算，叫做开平方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 ( </a:t>
            </a:r>
            <a:r>
              <a:rPr lang="en-US" altLang="zh-CN" sz="2800" b="1" i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叫做被开方数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endParaRPr lang="zh-CN" altLang="en-US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3745" y="711443"/>
            <a:ext cx="46742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defRPr>
            </a:lvl1pPr>
          </a:lstStyle>
          <a:p>
            <a:r>
              <a:rPr lang="zh-CN" altLang="en-US"/>
              <a:t>探索平方与开平方的关系</a:t>
            </a:r>
            <a:endParaRPr lang="zh-CN" altLang="en-US"/>
          </a:p>
        </p:txBody>
      </p:sp>
      <p:sp>
        <p:nvSpPr>
          <p:cNvPr id="4" name="矩形: 对角圆角 3"/>
          <p:cNvSpPr/>
          <p:nvPr/>
        </p:nvSpPr>
        <p:spPr>
          <a:xfrm>
            <a:off x="2023745" y="2319020"/>
            <a:ext cx="1120775" cy="3625850"/>
          </a:xfrm>
          <a:prstGeom prst="round2DiagRect">
            <a:avLst>
              <a:gd name="adj1" fmla="val 31818"/>
              <a:gd name="adj2" fmla="val 0"/>
            </a:avLst>
          </a:prstGeom>
          <a:noFill/>
          <a:ln w="28575">
            <a:solidFill>
              <a:srgbClr val="0090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+1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-1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+2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-2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+3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-3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2804" y="1984442"/>
            <a:ext cx="912529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平方</a:t>
            </a:r>
            <a:endParaRPr lang="zh-CN" altLang="en-US" sz="2800"/>
          </a:p>
        </p:txBody>
      </p:sp>
      <p:sp>
        <p:nvSpPr>
          <p:cNvPr id="6" name="矩形: 对角圆角 5"/>
          <p:cNvSpPr/>
          <p:nvPr/>
        </p:nvSpPr>
        <p:spPr>
          <a:xfrm>
            <a:off x="4148455" y="2317750"/>
            <a:ext cx="1090930" cy="3658870"/>
          </a:xfrm>
          <a:prstGeom prst="round2DiagRect">
            <a:avLst>
              <a:gd name="adj1" fmla="val 31818"/>
              <a:gd name="adj2" fmla="val 0"/>
            </a:avLst>
          </a:prstGeom>
          <a:noFill/>
          <a:ln w="28575">
            <a:solidFill>
              <a:srgbClr val="0090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9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7" name="矩形: 对角圆角 6"/>
          <p:cNvSpPr/>
          <p:nvPr/>
        </p:nvSpPr>
        <p:spPr>
          <a:xfrm>
            <a:off x="9488805" y="2317750"/>
            <a:ext cx="1074420" cy="3658870"/>
          </a:xfrm>
          <a:prstGeom prst="round2DiagRect">
            <a:avLst>
              <a:gd name="adj1" fmla="val 31818"/>
              <a:gd name="adj2" fmla="val 0"/>
            </a:avLst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+1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-1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+2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-2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+3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-3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8" name="矩形: 对角圆角 7"/>
          <p:cNvSpPr/>
          <p:nvPr/>
        </p:nvSpPr>
        <p:spPr>
          <a:xfrm>
            <a:off x="7364095" y="2318385"/>
            <a:ext cx="1135380" cy="3658235"/>
          </a:xfrm>
          <a:prstGeom prst="round2DiagRect">
            <a:avLst>
              <a:gd name="adj1" fmla="val 31818"/>
              <a:gd name="adj2" fmla="val 0"/>
            </a:avLst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9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711116" y="2514801"/>
            <a:ext cx="1997395" cy="352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647506" y="2883770"/>
            <a:ext cx="2061005" cy="300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765502" y="3819193"/>
            <a:ext cx="1864484" cy="330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711116" y="4144859"/>
            <a:ext cx="1923331" cy="3300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765502" y="5085972"/>
            <a:ext cx="1864484" cy="330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2711116" y="5426134"/>
            <a:ext cx="1918870" cy="315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8027307" y="2576259"/>
            <a:ext cx="1820078" cy="3095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8076703" y="2885831"/>
            <a:ext cx="1800827" cy="3168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027307" y="3828246"/>
            <a:ext cx="1820078" cy="325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8027307" y="4153912"/>
            <a:ext cx="1850223" cy="3300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8027307" y="5095025"/>
            <a:ext cx="1820078" cy="3300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8027307" y="5425101"/>
            <a:ext cx="1850223" cy="3632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499721" y="1973012"/>
            <a:ext cx="127122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开平方</a:t>
            </a:r>
            <a:endParaRPr lang="zh-CN" altLang="en-US" sz="2800"/>
          </a:p>
        </p:txBody>
      </p:sp>
      <p:sp>
        <p:nvSpPr>
          <p:cNvPr id="35" name="文本框 34"/>
          <p:cNvSpPr txBox="1"/>
          <p:nvPr/>
        </p:nvSpPr>
        <p:spPr>
          <a:xfrm>
            <a:off x="444337" y="5880920"/>
            <a:ext cx="112852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平方与开平方为互逆运算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！</a:t>
            </a:r>
            <a:endParaRPr lang="zh-CN" altLang="en-US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9138" y="755738"/>
            <a:ext cx="94869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000" b="1">
                <a:solidFill>
                  <a:srgbClr val="00923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</a:t>
            </a:r>
            <a:endParaRPr lang="zh-CN" altLang="en-US" sz="3000" b="1">
              <a:solidFill>
                <a:srgbClr val="00923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778" y="684618"/>
            <a:ext cx="749935" cy="623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8000" y="2736850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681" y="657178"/>
            <a:ext cx="113157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平方根的表达式为：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35" y="1716405"/>
            <a:ext cx="1163320" cy="775335"/>
          </a:xfrm>
          <a:prstGeom prst="rect">
            <a:avLst/>
          </a:prstGeom>
        </p:spPr>
      </p:pic>
      <p:grpSp>
        <p:nvGrpSpPr>
          <p:cNvPr id="10" name="Group 4"/>
          <p:cNvGrpSpPr/>
          <p:nvPr/>
        </p:nvGrpSpPr>
        <p:grpSpPr>
          <a:xfrm>
            <a:off x="4995545" y="857099"/>
            <a:ext cx="2414378" cy="859306"/>
            <a:chOff x="0" y="37"/>
            <a:chExt cx="962" cy="448"/>
          </a:xfrm>
        </p:grpSpPr>
        <p:sp>
          <p:nvSpPr>
            <p:cNvPr id="11" name="Line 5"/>
            <p:cNvSpPr/>
            <p:nvPr/>
          </p:nvSpPr>
          <p:spPr>
            <a:xfrm flipV="1">
              <a:off x="0" y="245"/>
              <a:ext cx="584" cy="240"/>
            </a:xfrm>
            <a:prstGeom prst="line">
              <a:avLst/>
            </a:prstGeom>
            <a:ln w="31750" cap="rnd">
              <a:solidFill>
                <a:srgbClr val="00903F"/>
              </a:solidFill>
              <a:round/>
              <a:headEnd type="none" w="med" len="med"/>
              <a:tailEnd type="triangl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anchor="t" anchorCtr="0"/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2" name="Text Box 6"/>
            <p:cNvSpPr txBox="1"/>
            <p:nvPr/>
          </p:nvSpPr>
          <p:spPr>
            <a:xfrm>
              <a:off x="573" y="37"/>
              <a:ext cx="389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根号</a:t>
              </a:r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Line 7"/>
          <p:cNvSpPr/>
          <p:nvPr/>
        </p:nvSpPr>
        <p:spPr>
          <a:xfrm>
            <a:off x="4928235" y="2275205"/>
            <a:ext cx="1289050" cy="0"/>
          </a:xfrm>
          <a:prstGeom prst="line">
            <a:avLst/>
          </a:prstGeom>
          <a:ln w="38100" cap="flat" cmpd="sng">
            <a:solidFill>
              <a:srgbClr val="19994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pPr algn="ctr"/>
            <a:endParaRPr lang="zh-CN" altLang="en-US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6295390" y="2025650"/>
            <a:ext cx="1701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被开方数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11"/>
          <p:cNvSpPr txBox="1"/>
          <p:nvPr/>
        </p:nvSpPr>
        <p:spPr>
          <a:xfrm>
            <a:off x="2724785" y="2729865"/>
            <a:ext cx="268160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altLang="zh-CN" sz="2800" b="1" i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是非负数）</a:t>
            </a:r>
            <a:endParaRPr lang="zh-CN" altLang="en-US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9" name="Text Box 12"/>
          <p:cNvSpPr txBox="1"/>
          <p:nvPr/>
        </p:nvSpPr>
        <p:spPr>
          <a:xfrm>
            <a:off x="3132455" y="3362325"/>
            <a:ext cx="3429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读作：正负根号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endParaRPr lang="en-US" altLang="zh-CN" sz="2800" b="1" i="1">
              <a:solidFill>
                <a:srgbClr val="0000FF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0680" y="4573270"/>
            <a:ext cx="11316335" cy="1822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45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例，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(±4)</a:t>
            </a:r>
            <a:r>
              <a:rPr lang="en-US" altLang="zh-CN" sz="2800" b="1" baseline="30000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= 16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，则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+4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和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-4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都是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16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的平方根；即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16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的平方根是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±4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；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+4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是 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16 </a:t>
            </a:r>
            <a:r>
              <a:rPr lang="zh-CN" altLang="en-US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的算术平方根</a:t>
            </a:r>
            <a:r>
              <a:rPr lang="en-US" altLang="zh-CN" sz="2800" b="1"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.</a:t>
            </a:r>
            <a:endParaRPr lang="en-US" altLang="zh-CN" sz="2800" b="1"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ts val="45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    </a:t>
            </a:r>
            <a:endParaRPr lang="en-US" altLang="zh-CN" sz="28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1144690" y="1937259"/>
            <a:ext cx="9429070" cy="24820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noProof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cs typeface="+mn-ea"/>
              </a:rPr>
              <a:t>到目前为止，表示非负数的式子有：</a:t>
            </a:r>
            <a:endParaRPr lang="zh-CN" altLang="en-US" sz="4400" noProof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4400" noProof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cs typeface="+mn-ea"/>
              </a:rPr>
              <a:t>a≥0,  |a|≥0,  a</a:t>
            </a:r>
            <a:r>
              <a:rPr lang="en-US" altLang="zh-CN" sz="4400" baseline="30000" noProof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cs typeface="+mn-ea"/>
              </a:rPr>
              <a:t>2</a:t>
            </a:r>
            <a:r>
              <a:rPr lang="en-US" altLang="zh-CN" sz="4400" noProof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cs typeface="+mn-ea"/>
              </a:rPr>
              <a:t> </a:t>
            </a:r>
            <a:r>
              <a:rPr lang="en-US" altLang="zh-CN" sz="4400" noProof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cs typeface="+mn-ea"/>
                <a:sym typeface="+mn-ea"/>
              </a:rPr>
              <a:t>≥0,</a:t>
            </a:r>
            <a:r>
              <a:rPr lang="en-US" altLang="zh-CN" sz="4400" noProof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cs typeface="+mn-ea"/>
              </a:rPr>
              <a:t>    </a:t>
            </a:r>
            <a:r>
              <a:rPr lang="en-US" altLang="zh-CN" sz="4400" noProof="1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cs typeface="+mn-ea"/>
                <a:sym typeface="+mn-ea"/>
              </a:rPr>
              <a:t>≥0,</a:t>
            </a:r>
            <a:endParaRPr lang="en-US" altLang="zh-CN" sz="4400" noProof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sym typeface="+mn-ea"/>
            </a:endParaRPr>
          </a:p>
        </p:txBody>
      </p:sp>
      <p:pic>
        <p:nvPicPr>
          <p:cNvPr id="17423" name="Picture 8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000350" y="3352826"/>
            <a:ext cx="679218" cy="65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7105" y="786632"/>
            <a:ext cx="1543050" cy="624205"/>
            <a:chOff x="1067" y="1539"/>
            <a:chExt cx="2430" cy="983"/>
          </a:xfrm>
        </p:grpSpPr>
        <p:sp>
          <p:nvSpPr>
            <p:cNvPr id="4" name="文本框 3"/>
            <p:cNvSpPr txBox="1"/>
            <p:nvPr/>
          </p:nvSpPr>
          <p:spPr>
            <a:xfrm>
              <a:off x="2003" y="1651"/>
              <a:ext cx="1494" cy="87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000" b="1">
                  <a:solidFill>
                    <a:srgbClr val="00923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思考</a:t>
              </a:r>
              <a:endParaRPr lang="zh-CN" altLang="en-US" sz="3000" b="1">
                <a:solidFill>
                  <a:srgbClr val="00923F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pic>
          <p:nvPicPr>
            <p:cNvPr id="5" name="图片 4" descr="303b32303233353030363bb5c6c5dd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7" y="1539"/>
              <a:ext cx="1181" cy="982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2824026" y="1734618"/>
            <a:ext cx="1128522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(1)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一个正数有两个平方根；</a:t>
            </a:r>
            <a:endParaRPr lang="en-US" altLang="zh-CN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(2)0 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只有一个平方根，它是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本身；</a:t>
            </a:r>
            <a:endParaRPr lang="en-US" altLang="zh-CN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(3)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负数没有平方根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.</a:t>
            </a:r>
            <a:endParaRPr lang="zh-CN" altLang="en-US" sz="28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7" name="矩形: 对角圆角 3"/>
          <p:cNvSpPr/>
          <p:nvPr/>
        </p:nvSpPr>
        <p:spPr>
          <a:xfrm>
            <a:off x="2278380" y="1468120"/>
            <a:ext cx="6454775" cy="2553335"/>
          </a:xfrm>
          <a:prstGeom prst="round2DiagRect">
            <a:avLst>
              <a:gd name="adj1" fmla="val 31818"/>
              <a:gd name="adj2" fmla="val 0"/>
            </a:avLst>
          </a:prstGeom>
          <a:noFill/>
          <a:ln w="28575">
            <a:solidFill>
              <a:srgbClr val="0090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lkYWNlOTQwNjA3YWJiMWRjZDNkNGQ5NGI2ZGU2MTgifQ=="/>
  <p:tag name="KSO_WPP_MARK_KEY" val="17ba3dad-c9b1-491c-931e-ce4cb5ecf9e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2100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7B9B"/>
      </a:accent1>
      <a:accent2>
        <a:srgbClr val="88D0D0"/>
      </a:accent2>
      <a:accent3>
        <a:srgbClr val="E60012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3">
      <a:majorFont>
        <a:latin typeface="Century Gothic"/>
        <a:ea typeface="汉仪雅酷黑 55W"/>
        <a:cs typeface="Arial"/>
      </a:majorFont>
      <a:minorFont>
        <a:latin typeface="Century Gothic"/>
        <a:ea typeface="思源黑体 CN Norm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初中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dirty="0" smtClean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2760</Words>
  <Application>WPS 演示</Application>
  <PresentationFormat/>
  <Paragraphs>279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9" baseType="lpstr">
      <vt:lpstr>Arial</vt:lpstr>
      <vt:lpstr>宋体</vt:lpstr>
      <vt:lpstr>Wingdings</vt:lpstr>
      <vt:lpstr>Lato</vt:lpstr>
      <vt:lpstr>Calibri Light</vt:lpstr>
      <vt:lpstr>微软雅黑</vt:lpstr>
      <vt:lpstr>Times New Roman</vt:lpstr>
      <vt:lpstr>黑体</vt:lpstr>
      <vt:lpstr>华文仿宋</vt:lpstr>
      <vt:lpstr>仿宋</vt:lpstr>
      <vt:lpstr>Century Gothic</vt:lpstr>
      <vt:lpstr>Arial Unicode MS</vt:lpstr>
      <vt:lpstr>汉仪雅酷黑 55W</vt:lpstr>
      <vt:lpstr>Calibri</vt:lpstr>
      <vt:lpstr>Times New Roman</vt:lpstr>
      <vt:lpstr>_⨹_7_58b58,isEnd</vt:lpstr>
      <vt:lpstr>ksdb</vt:lpstr>
      <vt:lpstr>,isEnd</vt:lpstr>
      <vt:lpstr>Cambria Math</vt:lpstr>
      <vt:lpstr>IsAddLine</vt:lpstr>
      <vt:lpstr>楷体</vt:lpstr>
      <vt:lpstr>方正书宋_GBK</vt:lpstr>
      <vt:lpstr>Office 主题</vt:lpstr>
      <vt:lpstr>1_Office 主题</vt:lpstr>
      <vt:lpstr>1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10</cp:revision>
  <cp:lastPrinted>2024-08-18T21:21:00Z</cp:lastPrinted>
  <dcterms:created xsi:type="dcterms:W3CDTF">2024-08-18T21:21:00Z</dcterms:created>
  <dcterms:modified xsi:type="dcterms:W3CDTF">2025-02-26T13:21:44Z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B5873F2072974422872E9BFC3AC9D1CB_12</vt:lpwstr>
  </property>
  <property fmtid="{D5CDD505-2E9C-101B-9397-08002B2CF9AE}" pid="7" name="KSOProductBuildVer">
    <vt:lpwstr>2052-12.1.0.19770</vt:lpwstr>
  </property>
</Properties>
</file>