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71" r:id="rId3"/>
    <p:sldId id="368" r:id="rId4"/>
    <p:sldId id="347" r:id="rId5"/>
    <p:sldId id="340" r:id="rId6"/>
    <p:sldId id="348" r:id="rId7"/>
    <p:sldId id="324" r:id="rId8"/>
    <p:sldId id="325" r:id="rId9"/>
    <p:sldId id="351" r:id="rId10"/>
    <p:sldId id="326" r:id="rId11"/>
    <p:sldId id="352" r:id="rId12"/>
    <p:sldId id="353" r:id="rId13"/>
  </p:sldIdLst>
  <p:sldSz cx="12190095" cy="6859270"/>
  <p:notesSz cx="6760845" cy="9942195"/>
  <p:custDataLst>
    <p:tags r:id="rId19"/>
  </p:custDataLst>
  <p:defaultTextStyle>
    <a:defPPr>
      <a:defRPr lang="en-US"/>
    </a:defPPr>
    <a:lvl1pPr marL="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20" userDrawn="1">
          <p15:clr>
            <a:srgbClr val="A4A3A4"/>
          </p15:clr>
        </p15:guide>
        <p15:guide id="2" pos="7354" userDrawn="1">
          <p15:clr>
            <a:srgbClr val="A4A3A4"/>
          </p15:clr>
        </p15:guide>
        <p15:guide id="3" orient="horz" pos="362" userDrawn="1">
          <p15:clr>
            <a:srgbClr val="A4A3A4"/>
          </p15:clr>
        </p15:guide>
        <p15:guide id="4" orient="horz" pos="3975" userDrawn="1">
          <p15:clr>
            <a:srgbClr val="A4A3A4"/>
          </p15:clr>
        </p15:guide>
        <p15:guide id="5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16" autoAdjust="0"/>
    <p:restoredTop sz="97391" autoAdjust="0"/>
  </p:normalViewPr>
  <p:slideViewPr>
    <p:cSldViewPr snapToGrid="0" showGuides="1">
      <p:cViewPr>
        <p:scale>
          <a:sx n="50" d="100"/>
          <a:sy n="50" d="100"/>
        </p:scale>
        <p:origin x="326" y="202"/>
      </p:cViewPr>
      <p:guideLst>
        <p:guide pos="720"/>
        <p:guide pos="7354"/>
        <p:guide orient="horz" pos="362"/>
        <p:guide orient="horz" pos="3975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28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919E2-1DB0-45D5-9FE6-5B779815D6C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32805-E535-4C0F-AD24-8001F1DF4A5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image" Target="../media/image2.png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2" Type="http://schemas.openxmlformats.org/officeDocument/2006/relationships/image" Target="../media/image1.png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8"/>
          <p:cNvSpPr txBox="1">
            <a:spLocks noChangeArrowheads="1"/>
          </p:cNvSpPr>
          <p:nvPr userDrawn="1"/>
        </p:nvSpPr>
        <p:spPr bwMode="auto">
          <a:xfrm>
            <a:off x="679997" y="1807632"/>
            <a:ext cx="4926959" cy="10158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36" tIns="45718" rIns="91436" bIns="45718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6000" b="1" spc="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6000" b="1" spc="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全品学练考</a:t>
            </a:r>
            <a:endParaRPr lang="zh-CN" altLang="en-US" sz="6000" b="1" spc="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 userDrawn="1"/>
        </p:nvSpPr>
        <p:spPr bwMode="auto">
          <a:xfrm>
            <a:off x="2537133" y="2997263"/>
            <a:ext cx="1915901" cy="5078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36" tIns="45718" rIns="91436" bIns="45718">
            <a:spAutoFit/>
          </a:bodyPr>
          <a:lstStyle/>
          <a:p>
            <a:r>
              <a:rPr lang="zh-CN" altLang="en-US" sz="27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八年级上册</a:t>
            </a:r>
            <a:endParaRPr lang="zh-CN" altLang="en-US" sz="27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 userDrawn="1"/>
        </p:nvSpPr>
        <p:spPr bwMode="auto">
          <a:xfrm>
            <a:off x="2537134" y="3430750"/>
            <a:ext cx="1338820" cy="46166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1436" tIns="45718" rIns="91436" bIns="45718">
            <a:spAutoFit/>
          </a:bodyPr>
          <a:lstStyle/>
          <a:p>
            <a:pPr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pc="600">
                <a:latin typeface="微软雅黑" panose="020B0503020204020204" charset="-122"/>
                <a:ea typeface="微软雅黑" panose="020B0503020204020204" charset="-122"/>
              </a:rPr>
              <a:t>北师版</a:t>
            </a:r>
            <a:endParaRPr lang="zh-CN" altLang="en-US" spc="6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 userDrawn="1"/>
        </p:nvSpPr>
        <p:spPr bwMode="auto">
          <a:xfrm>
            <a:off x="992380" y="2978210"/>
            <a:ext cx="1627293" cy="87586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36" tIns="45718" rIns="91436" bIns="45718">
            <a:spAutoFit/>
          </a:bodyPr>
          <a:lstStyle/>
          <a:p>
            <a:r>
              <a:rPr lang="zh-CN" altLang="en-US" sz="51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数学 </a:t>
            </a:r>
            <a:endParaRPr lang="zh-CN" altLang="en-US" sz="51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53060" y="465455"/>
            <a:ext cx="1357630" cy="42418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5"/>
          <p:cNvSpPr txBox="1">
            <a:spLocks noChangeArrowheads="1"/>
          </p:cNvSpPr>
          <p:nvPr userDrawn="1"/>
        </p:nvSpPr>
        <p:spPr bwMode="auto">
          <a:xfrm>
            <a:off x="1244440" y="1527532"/>
            <a:ext cx="10322170" cy="28623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36" tIns="45718" rIns="91436" bIns="45718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6000">
                <a:latin typeface="Calibri" panose="020F0502020204030204" pitchFamily="34" charset="0"/>
              </a:rPr>
              <a:t>             </a:t>
            </a:r>
            <a:endParaRPr lang="zh-CN" altLang="en-US" sz="60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60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PA_椭圆 20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9279952" y="1555475"/>
            <a:ext cx="111745" cy="111786"/>
          </a:xfrm>
          <a:prstGeom prst="ellipse">
            <a:avLst/>
          </a:prstGeom>
          <a:solidFill>
            <a:srgbClr val="65A5AF"/>
          </a:solidFill>
          <a:ln>
            <a:noFill/>
          </a:ln>
        </p:spPr>
        <p:txBody>
          <a:bodyPr vert="horz" wrap="square" lIns="68154" tIns="34078" rIns="68154" bIns="34078" numCol="1" anchor="t" anchorCtr="0" compatLnSpc="1"/>
          <a:lstStyle/>
          <a:p>
            <a:endParaRPr lang="zh-CN" altLang="en-US" sz="1100">
              <a:solidFill>
                <a:prstClr val="black"/>
              </a:solidFill>
            </a:endParaRPr>
          </a:p>
        </p:txBody>
      </p:sp>
      <p:sp>
        <p:nvSpPr>
          <p:cNvPr id="11" name="PA_任意多边形 5"/>
          <p:cNvSpPr/>
          <p:nvPr userDrawn="1">
            <p:custDataLst>
              <p:tags r:id="rId3"/>
            </p:custDataLst>
          </p:nvPr>
        </p:nvSpPr>
        <p:spPr bwMode="auto">
          <a:xfrm>
            <a:off x="8241229" y="-27944"/>
            <a:ext cx="3949186" cy="6630935"/>
          </a:xfrm>
          <a:custGeom>
            <a:avLst/>
            <a:gdLst>
              <a:gd name="T0" fmla="*/ 1462 w 2332"/>
              <a:gd name="T1" fmla="*/ 0 h 3907"/>
              <a:gd name="T2" fmla="*/ 2332 w 2332"/>
              <a:gd name="T3" fmla="*/ 0 h 3907"/>
              <a:gd name="T4" fmla="*/ 2332 w 2332"/>
              <a:gd name="T5" fmla="*/ 3907 h 3907"/>
              <a:gd name="T6" fmla="*/ 0 w 2332"/>
              <a:gd name="T7" fmla="*/ 2595 h 3907"/>
              <a:gd name="T8" fmla="*/ 1462 w 2332"/>
              <a:gd name="T9" fmla="*/ 0 h 39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32" h="3907">
                <a:moveTo>
                  <a:pt x="1462" y="0"/>
                </a:moveTo>
                <a:lnTo>
                  <a:pt x="2332" y="0"/>
                </a:lnTo>
                <a:lnTo>
                  <a:pt x="2332" y="3907"/>
                </a:lnTo>
                <a:lnTo>
                  <a:pt x="0" y="2595"/>
                </a:lnTo>
                <a:lnTo>
                  <a:pt x="1462" y="0"/>
                </a:lnTo>
                <a:close/>
              </a:path>
            </a:pathLst>
          </a:custGeom>
          <a:solidFill>
            <a:srgbClr val="65A5AF"/>
          </a:solidFill>
          <a:ln w="28575">
            <a:noFill/>
          </a:ln>
          <a:effectLst>
            <a:outerShdw blurRad="254000" dist="127000" dir="2700000" algn="tl" rotWithShape="0">
              <a:prstClr val="black">
                <a:alpha val="40000"/>
              </a:prstClr>
            </a:outerShdw>
          </a:effectLst>
        </p:spPr>
        <p:txBody>
          <a:bodyPr lIns="91436" tIns="45718" rIns="91436" bIns="45718" anchor="ctr"/>
          <a:lstStyle/>
          <a:p>
            <a:pPr algn="ctr"/>
            <a:endParaRPr lang="zh-CN" altLang="en-US" sz="1500" baseline="-25000">
              <a:solidFill>
                <a:srgbClr val="00183C"/>
              </a:solidFill>
            </a:endParaRPr>
          </a:p>
        </p:txBody>
      </p:sp>
      <p:sp>
        <p:nvSpPr>
          <p:cNvPr id="12" name="PA_椭圆 19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457104" y="3140167"/>
            <a:ext cx="111745" cy="111786"/>
          </a:xfrm>
          <a:prstGeom prst="ellipse">
            <a:avLst/>
          </a:prstGeom>
          <a:solidFill>
            <a:srgbClr val="65A5AF"/>
          </a:solidFill>
          <a:ln>
            <a:noFill/>
          </a:ln>
        </p:spPr>
        <p:txBody>
          <a:bodyPr vert="horz" wrap="square" lIns="68154" tIns="34078" rIns="68154" bIns="34078" numCol="1" anchor="t" anchorCtr="0" compatLnSpc="1"/>
          <a:lstStyle/>
          <a:p>
            <a:endParaRPr lang="zh-CN" altLang="en-US" sz="1100">
              <a:solidFill>
                <a:prstClr val="black"/>
              </a:solidFill>
            </a:endParaRPr>
          </a:p>
        </p:txBody>
      </p:sp>
      <p:grpSp>
        <p:nvGrpSpPr>
          <p:cNvPr id="2" name="组合 12"/>
          <p:cNvGrpSpPr/>
          <p:nvPr userDrawn="1"/>
        </p:nvGrpSpPr>
        <p:grpSpPr>
          <a:xfrm>
            <a:off x="792380" y="2237627"/>
            <a:ext cx="608251" cy="604025"/>
            <a:chOff x="2660422" y="1747007"/>
            <a:chExt cx="405763" cy="402500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2663685" y="1748095"/>
              <a:ext cx="402500" cy="0"/>
            </a:xfrm>
            <a:prstGeom prst="line">
              <a:avLst/>
            </a:prstGeom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flipH="1">
              <a:off x="2660422" y="1747007"/>
              <a:ext cx="2242" cy="402500"/>
            </a:xfrm>
            <a:prstGeom prst="line">
              <a:avLst/>
            </a:prstGeom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15"/>
          <p:cNvGrpSpPr/>
          <p:nvPr userDrawn="1"/>
        </p:nvGrpSpPr>
        <p:grpSpPr>
          <a:xfrm>
            <a:off x="5559340" y="3271007"/>
            <a:ext cx="610791" cy="603390"/>
            <a:chOff x="6091912" y="2931642"/>
            <a:chExt cx="407643" cy="402500"/>
          </a:xfrm>
        </p:grpSpPr>
        <p:cxnSp>
          <p:nvCxnSpPr>
            <p:cNvPr id="17" name="直接连接符 16"/>
            <p:cNvCxnSpPr/>
            <p:nvPr/>
          </p:nvCxnSpPr>
          <p:spPr>
            <a:xfrm>
              <a:off x="6091912" y="3334142"/>
              <a:ext cx="402500" cy="0"/>
            </a:xfrm>
            <a:prstGeom prst="line">
              <a:avLst/>
            </a:prstGeom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 flipH="1">
              <a:off x="6497313" y="2931642"/>
              <a:ext cx="2242" cy="402500"/>
            </a:xfrm>
            <a:prstGeom prst="line">
              <a:avLst/>
            </a:prstGeom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5"/>
          <p:cNvSpPr>
            <a:spLocks noChangeArrowheads="1"/>
          </p:cNvSpPr>
          <p:nvPr userDrawn="1"/>
        </p:nvSpPr>
        <p:spPr bwMode="auto">
          <a:xfrm>
            <a:off x="1107935" y="2652376"/>
            <a:ext cx="5562511" cy="111851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36" tIns="45718" rIns="91436" bIns="45718" anchor="ctr">
            <a:spAutoFit/>
          </a:bodyPr>
          <a:lstStyle/>
          <a:p>
            <a:pPr algn="l" eaLnBrk="0" hangingPunct="0"/>
            <a:r>
              <a:rPr lang="zh-CN" altLang="en-US" sz="67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谢 谢 观 看！</a:t>
            </a:r>
            <a:endParaRPr lang="zh-CN" altLang="en-US" sz="670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PA_Line 15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 flipV="1">
            <a:off x="3332681" y="-12702"/>
            <a:ext cx="7857737" cy="6860223"/>
          </a:xfrm>
          <a:prstGeom prst="line">
            <a:avLst/>
          </a:prstGeom>
          <a:noFill/>
          <a:ln w="15875" cap="flat">
            <a:solidFill>
              <a:srgbClr val="65A5AF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157" tIns="34078" rIns="68157" bIns="34078" numCol="1" anchor="t" anchorCtr="0" compatLnSpc="1"/>
          <a:lstStyle/>
          <a:p>
            <a:endParaRPr lang="zh-CN" altLang="en-US" sz="1005">
              <a:solidFill>
                <a:prstClr val="black"/>
              </a:solidFill>
            </a:endParaRPr>
          </a:p>
        </p:txBody>
      </p:sp>
      <p:sp>
        <p:nvSpPr>
          <p:cNvPr id="16" name="PA_Line 16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8488210" y="-12703"/>
            <a:ext cx="3616489" cy="6871656"/>
          </a:xfrm>
          <a:prstGeom prst="line">
            <a:avLst/>
          </a:prstGeom>
          <a:noFill/>
          <a:ln w="15875" cap="flat">
            <a:solidFill>
              <a:srgbClr val="65A5AF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157" tIns="34078" rIns="68157" bIns="34078" numCol="1" anchor="t" anchorCtr="0" compatLnSpc="1"/>
          <a:lstStyle/>
          <a:p>
            <a:endParaRPr lang="zh-CN" altLang="en-US" sz="1005">
              <a:solidFill>
                <a:prstClr val="black"/>
              </a:solidFill>
            </a:endParaRPr>
          </a:p>
        </p:txBody>
      </p:sp>
      <p:sp>
        <p:nvSpPr>
          <p:cNvPr id="20" name="PA_Line 17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391104" y="-40649"/>
            <a:ext cx="10799309" cy="5694728"/>
          </a:xfrm>
          <a:prstGeom prst="line">
            <a:avLst/>
          </a:prstGeom>
          <a:noFill/>
          <a:ln w="15875" cap="flat">
            <a:solidFill>
              <a:srgbClr val="65A5AF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157" tIns="34078" rIns="68157" bIns="34078" numCol="1" anchor="t" anchorCtr="0" compatLnSpc="1"/>
          <a:lstStyle/>
          <a:p>
            <a:endParaRPr lang="zh-CN" altLang="en-US" sz="1005">
              <a:solidFill>
                <a:prstClr val="black"/>
              </a:solidFill>
            </a:endParaRPr>
          </a:p>
        </p:txBody>
      </p:sp>
      <p:sp>
        <p:nvSpPr>
          <p:cNvPr id="21" name="PA_Line 18"/>
          <p:cNvSpPr>
            <a:spLocks noChangeShapeType="1"/>
          </p:cNvSpPr>
          <p:nvPr userDrawn="1">
            <p:custDataLst>
              <p:tags r:id="rId8"/>
            </p:custDataLst>
          </p:nvPr>
        </p:nvSpPr>
        <p:spPr bwMode="auto">
          <a:xfrm flipV="1">
            <a:off x="9526300" y="-40649"/>
            <a:ext cx="1942212" cy="6887534"/>
          </a:xfrm>
          <a:prstGeom prst="line">
            <a:avLst/>
          </a:prstGeom>
          <a:noFill/>
          <a:ln w="15875" cap="flat">
            <a:solidFill>
              <a:srgbClr val="65A5AF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157" tIns="34078" rIns="68157" bIns="34078" numCol="1" anchor="t" anchorCtr="0" compatLnSpc="1"/>
          <a:lstStyle/>
          <a:p>
            <a:endParaRPr lang="zh-CN" altLang="en-US" sz="1005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2"/>
          <a:srcRect t="87738" b="1389"/>
          <a:stretch>
            <a:fillRect/>
          </a:stretch>
        </p:blipFill>
        <p:spPr>
          <a:xfrm>
            <a:off x="0" y="6114065"/>
            <a:ext cx="12190095" cy="7452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" name="圆角矩形 28"/>
          <p:cNvSpPr/>
          <p:nvPr userDrawn="1"/>
        </p:nvSpPr>
        <p:spPr>
          <a:xfrm>
            <a:off x="241262" y="230760"/>
            <a:ext cx="1927983" cy="48268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/>
            <a:r>
              <a:rPr lang="zh-CN" altLang="en-US" sz="3200" b="1" strike="noStrike" noProof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联系拓广</a:t>
            </a:r>
            <a:endParaRPr lang="zh-CN" altLang="en-US" sz="3200" b="1" strike="noStrike" noProof="1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bldLvl="0" animBg="1"/>
      <p:bldP spid="29" grpId="1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0095" cy="1483995"/>
          </a:xfrm>
          <a:prstGeom prst="rect">
            <a:avLst/>
          </a:prstGeom>
          <a:solidFill>
            <a:srgbClr val="65A5A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sz="180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" name="矩形 8"/>
          <p:cNvSpPr/>
          <p:nvPr userDrawn="1">
            <p:custDataLst>
              <p:tags r:id="rId3"/>
            </p:custDataLst>
          </p:nvPr>
        </p:nvSpPr>
        <p:spPr>
          <a:xfrm>
            <a:off x="4237990" y="4359910"/>
            <a:ext cx="7161530" cy="1524000"/>
          </a:xfrm>
          <a:prstGeom prst="rect">
            <a:avLst/>
          </a:prstGeom>
          <a:solidFill>
            <a:srgbClr val="ECF4F5"/>
          </a:solidFill>
          <a:ln>
            <a:noFill/>
          </a:ln>
          <a:effectLst>
            <a:outerShdw blurRad="127000" dir="5400000" algn="ctr" rotWithShape="0">
              <a:schemeClr val="lt2">
                <a:lumMod val="75000"/>
                <a:alpha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180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" name="圆角矩形 10"/>
          <p:cNvSpPr/>
          <p:nvPr userDrawn="1">
            <p:custDataLst>
              <p:tags r:id="rId4"/>
            </p:custDataLst>
          </p:nvPr>
        </p:nvSpPr>
        <p:spPr>
          <a:xfrm>
            <a:off x="802005" y="2334260"/>
            <a:ext cx="3435985" cy="3541395"/>
          </a:xfrm>
          <a:prstGeom prst="roundRect">
            <a:avLst>
              <a:gd name="adj" fmla="val 3133"/>
            </a:avLst>
          </a:prstGeom>
          <a:solidFill>
            <a:srgbClr val="ECF4F5"/>
          </a:solidFill>
          <a:ln>
            <a:noFill/>
          </a:ln>
          <a:effectLst>
            <a:outerShdw blurRad="127000" dir="5400000" algn="ctr" rotWithShape="0">
              <a:schemeClr val="lt2">
                <a:lumMod val="75000"/>
                <a:alpha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 userDrawn="1">
            <p:custDataLst>
              <p:tags r:id="rId5"/>
            </p:custDataLst>
          </p:nvPr>
        </p:nvSpPr>
        <p:spPr>
          <a:xfrm>
            <a:off x="504074" y="437648"/>
            <a:ext cx="11275926" cy="609505"/>
          </a:xfrm>
          <a:prstGeom prst="rect">
            <a:avLst/>
          </a:prstGeom>
          <a:noFill/>
        </p:spPr>
        <p:txBody>
          <a:bodyPr wrap="square" lIns="63490" tIns="25396" rIns="63490" bIns="25396" rtlCol="0" anchor="ctr" anchorCtr="0">
            <a:noAutofit/>
          </a:bodyPr>
          <a:lstStyle/>
          <a:p>
            <a:pPr mar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zh-CN" sz="4400" b="1" spc="200">
                <a:solidFill>
                  <a:schemeClr val="lt1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课件使用说明</a:t>
            </a:r>
            <a:endParaRPr lang="en-US" altLang="zh-CN" sz="4400" b="1" spc="200">
              <a:solidFill>
                <a:schemeClr val="lt1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 userDrawn="1"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231900" y="2816860"/>
            <a:ext cx="2576195" cy="257619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040" h="5280">
                <a:moveTo>
                  <a:pt x="0" y="0"/>
                </a:moveTo>
                <a:lnTo>
                  <a:pt x="5040" y="0"/>
                </a:lnTo>
                <a:lnTo>
                  <a:pt x="5040" y="5280"/>
                </a:lnTo>
                <a:lnTo>
                  <a:pt x="0" y="528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5" name="Title 6"/>
          <p:cNvSpPr txBox="1"/>
          <p:nvPr userDrawn="1">
            <p:custDataLst>
              <p:tags r:id="rId8"/>
            </p:custDataLst>
          </p:nvPr>
        </p:nvSpPr>
        <p:spPr>
          <a:xfrm>
            <a:off x="4363720" y="4667250"/>
            <a:ext cx="6906895" cy="7620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490" tIns="25396" rIns="63490" bIns="25396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57200" lvl="0" indent="-457200" algn="l" fontAlgn="auto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SzTx/>
              <a:buFont typeface="Wingdings" panose="05000000000000000000" charset="0"/>
              <a:buChar char="Ø"/>
            </a:pPr>
            <a:r>
              <a:rPr lang="zh-CN" altLang="en-US" sz="2500" spc="12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如您还有其他问题,可扫描二维码,联系我们.</a:t>
            </a:r>
            <a:endParaRPr lang="zh-CN" altLang="en-US" sz="2500" spc="12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7" name="Title 6"/>
          <p:cNvSpPr txBox="1"/>
          <p:nvPr userDrawn="1">
            <p:custDataLst>
              <p:tags r:id="rId9"/>
            </p:custDataLst>
          </p:nvPr>
        </p:nvSpPr>
        <p:spPr>
          <a:xfrm>
            <a:off x="4363720" y="2080895"/>
            <a:ext cx="8587105" cy="106426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490" tIns="25396" rIns="63490" bIns="25396" anchor="ctr" anchorCtr="0"/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342900" lvl="0" indent="-342900" algn="l" fontAlgn="auto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SzTx/>
              <a:buFont typeface="Wingdings" panose="05000000000000000000" charset="0"/>
              <a:buChar char="Ø"/>
            </a:pPr>
            <a:r>
              <a:rPr altLang="zh-CN" sz="2500" spc="12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500" spc="12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请使用office2010及以上版本或WPS打开</a:t>
            </a:r>
            <a:endParaRPr lang="zh-CN" altLang="en-US" sz="2500" spc="12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0" name="Title 6"/>
          <p:cNvSpPr txBox="1"/>
          <p:nvPr userDrawn="1">
            <p:custDataLst>
              <p:tags r:id="rId10"/>
            </p:custDataLst>
          </p:nvPr>
        </p:nvSpPr>
        <p:spPr>
          <a:xfrm>
            <a:off x="4363719" y="3345180"/>
            <a:ext cx="6906895" cy="7620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490" tIns="25396" rIns="63490" bIns="25396" anchor="ctr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57200" lvl="0" indent="-457200" algn="l" fontAlgn="auto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  <a:buSzTx/>
              <a:buFont typeface="Wingdings" panose="05000000000000000000" charset="0"/>
              <a:buChar char="Ø"/>
            </a:pPr>
            <a:r>
              <a:rPr lang="zh-CN" altLang="en-US" sz="2500" spc="12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课件均可编辑, 双击对应内容即可进入编辑状态</a:t>
            </a:r>
            <a:endParaRPr lang="zh-CN" altLang="en-US" sz="2500" spc="12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12" name="图片 11"/>
          <p:cNvPicPr>
            <a:picLocks noChangeAspect="1"/>
          </p:cNvPicPr>
          <p:nvPr userDrawn="1">
            <p:custDataLst>
              <p:tags r:id="rId1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0432415" y="570865"/>
            <a:ext cx="1347470" cy="421005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6"/>
          <p:cNvSpPr>
            <a:spLocks noChangeShapeType="1"/>
          </p:cNvSpPr>
          <p:nvPr userDrawn="1"/>
        </p:nvSpPr>
        <p:spPr bwMode="auto">
          <a:xfrm flipH="1">
            <a:off x="1417770" y="10164"/>
            <a:ext cx="1904752" cy="6865304"/>
          </a:xfrm>
          <a:prstGeom prst="line">
            <a:avLst/>
          </a:prstGeom>
          <a:noFill/>
          <a:ln w="15875" cap="flat">
            <a:solidFill>
              <a:srgbClr val="65A5AF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154" tIns="34078" rIns="68154" bIns="34078" numCol="1" anchor="t" anchorCtr="0" compatLnSpc="1"/>
          <a:lstStyle/>
          <a:p>
            <a:endParaRPr lang="zh-CN" altLang="en-US" sz="1100">
              <a:solidFill>
                <a:prstClr val="black"/>
              </a:solidFill>
            </a:endParaRPr>
          </a:p>
        </p:txBody>
      </p:sp>
      <p:sp>
        <p:nvSpPr>
          <p:cNvPr id="3" name="Line 18"/>
          <p:cNvSpPr>
            <a:spLocks noChangeShapeType="1"/>
          </p:cNvSpPr>
          <p:nvPr userDrawn="1"/>
        </p:nvSpPr>
        <p:spPr bwMode="auto">
          <a:xfrm flipH="1" flipV="1">
            <a:off x="444445" y="2"/>
            <a:ext cx="3119349" cy="6865304"/>
          </a:xfrm>
          <a:prstGeom prst="line">
            <a:avLst/>
          </a:prstGeom>
          <a:noFill/>
          <a:ln w="15875" cap="flat">
            <a:solidFill>
              <a:srgbClr val="65A5AF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154" tIns="34078" rIns="68154" bIns="34078" numCol="1" anchor="t" anchorCtr="0" compatLnSpc="1"/>
          <a:lstStyle/>
          <a:p>
            <a:r>
              <a:rPr lang="en-US" altLang="zh-CN" sz="1100">
                <a:solidFill>
                  <a:prstClr val="black"/>
                </a:solidFill>
              </a:rPr>
              <a:t>-</a:t>
            </a:r>
            <a:endParaRPr lang="en-US" altLang="zh-CN" sz="1100">
              <a:solidFill>
                <a:prstClr val="black"/>
              </a:solidFill>
            </a:endParaRPr>
          </a:p>
        </p:txBody>
      </p:sp>
      <p:sp>
        <p:nvSpPr>
          <p:cNvPr id="4" name="Freeform 5"/>
          <p:cNvSpPr/>
          <p:nvPr userDrawn="1"/>
        </p:nvSpPr>
        <p:spPr bwMode="auto">
          <a:xfrm flipH="1" flipV="1">
            <a:off x="-11426" y="185465"/>
            <a:ext cx="3062207" cy="6669044"/>
          </a:xfrm>
          <a:custGeom>
            <a:avLst/>
            <a:gdLst>
              <a:gd name="T0" fmla="*/ 1462 w 2332"/>
              <a:gd name="T1" fmla="*/ 0 h 3907"/>
              <a:gd name="T2" fmla="*/ 2332 w 2332"/>
              <a:gd name="T3" fmla="*/ 0 h 3907"/>
              <a:gd name="T4" fmla="*/ 2332 w 2332"/>
              <a:gd name="T5" fmla="*/ 3907 h 3907"/>
              <a:gd name="T6" fmla="*/ 0 w 2332"/>
              <a:gd name="T7" fmla="*/ 2595 h 3907"/>
              <a:gd name="T8" fmla="*/ 1462 w 2332"/>
              <a:gd name="T9" fmla="*/ 0 h 39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32" h="3907">
                <a:moveTo>
                  <a:pt x="1462" y="0"/>
                </a:moveTo>
                <a:lnTo>
                  <a:pt x="2332" y="0"/>
                </a:lnTo>
                <a:lnTo>
                  <a:pt x="2332" y="3907"/>
                </a:lnTo>
                <a:lnTo>
                  <a:pt x="0" y="2595"/>
                </a:lnTo>
                <a:lnTo>
                  <a:pt x="1462" y="0"/>
                </a:lnTo>
                <a:close/>
              </a:path>
            </a:pathLst>
          </a:custGeom>
          <a:solidFill>
            <a:srgbClr val="65A5AF"/>
          </a:solidFill>
          <a:ln w="28575">
            <a:noFill/>
          </a:ln>
          <a:effectLst>
            <a:outerShdw blurRad="254000" dist="127000" dir="2700000" algn="tl" rotWithShape="0">
              <a:prstClr val="black">
                <a:alpha val="40000"/>
              </a:prstClr>
            </a:outerShdw>
          </a:effectLst>
        </p:spPr>
        <p:txBody>
          <a:bodyPr lIns="91436" tIns="45718" rIns="91436" bIns="45718" anchor="ctr"/>
          <a:lstStyle/>
          <a:p>
            <a:pPr algn="ctr"/>
            <a:endParaRPr lang="zh-CN" altLang="en-US" sz="1500">
              <a:solidFill>
                <a:srgbClr val="00183C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 userDrawn="1"/>
        </p:nvGrpSpPr>
        <p:grpSpPr>
          <a:xfrm>
            <a:off x="10220324" y="206163"/>
            <a:ext cx="1427885" cy="536786"/>
            <a:chOff x="10309316" y="0"/>
            <a:chExt cx="1345774" cy="505918"/>
          </a:xfrm>
        </p:grpSpPr>
        <p:sp>
          <p:nvSpPr>
            <p:cNvPr id="5" name="矩形 4"/>
            <p:cNvSpPr/>
            <p:nvPr>
              <p:custDataLst>
                <p:tags r:id="rId2"/>
              </p:custDataLst>
            </p:nvPr>
          </p:nvSpPr>
          <p:spPr>
            <a:xfrm>
              <a:off x="10309316" y="0"/>
              <a:ext cx="1345774" cy="505918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6" name="图片 5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>
              <a:off x="10347240" y="51116"/>
              <a:ext cx="1269927" cy="396659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 flipH="1">
            <a:off x="7696545" y="1313511"/>
            <a:ext cx="0" cy="5269815"/>
          </a:xfrm>
          <a:prstGeom prst="line">
            <a:avLst/>
          </a:prstGeom>
          <a:ln w="19050" cmpd="sng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组合 3"/>
          <p:cNvGrpSpPr/>
          <p:nvPr userDrawn="1"/>
        </p:nvGrpSpPr>
        <p:grpSpPr>
          <a:xfrm>
            <a:off x="10220324" y="206163"/>
            <a:ext cx="1427885" cy="536786"/>
            <a:chOff x="10309316" y="0"/>
            <a:chExt cx="1345774" cy="505918"/>
          </a:xfrm>
        </p:grpSpPr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10309316" y="0"/>
              <a:ext cx="1345774" cy="505918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7" name="图片 6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>
              <a:off x="10347240" y="51116"/>
              <a:ext cx="1269927" cy="396659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探究应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占位符 13"/>
          <p:cNvSpPr>
            <a:spLocks noGrp="1"/>
          </p:cNvSpPr>
          <p:nvPr>
            <p:ph type="body" sz="quarter" idx="10"/>
          </p:nvPr>
        </p:nvSpPr>
        <p:spPr>
          <a:xfrm>
            <a:off x="1143000" y="587375"/>
            <a:ext cx="10531475" cy="212834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200">
                <a:latin typeface="+mj-lt"/>
              </a:defRPr>
            </a:lvl1pPr>
            <a:lvl2pPr marL="0" indent="0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>
                <a:solidFill>
                  <a:srgbClr val="C00000"/>
                </a:solidFill>
                <a:latin typeface="+mj-lt"/>
              </a:defRPr>
            </a:lvl2pPr>
            <a:lvl3pPr marL="0" indent="0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>
                <a:latin typeface="+mj-lt"/>
                <a:ea typeface="宋体" panose="02010600030101010101" pitchFamily="2" charset="-122"/>
              </a:defRPr>
            </a:lvl3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0" y="-5081"/>
            <a:ext cx="1371421" cy="686911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 userDrawn="1"/>
        </p:nvSpPr>
        <p:spPr>
          <a:xfrm>
            <a:off x="155558" y="457309"/>
            <a:ext cx="580950" cy="2543130"/>
          </a:xfrm>
          <a:prstGeom prst="roundRect">
            <a:avLst/>
          </a:prstGeom>
          <a:solidFill>
            <a:srgbClr val="65A5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sp>
        <p:nvSpPr>
          <p:cNvPr id="20" name="圆角矩形 19"/>
          <p:cNvSpPr/>
          <p:nvPr userDrawn="1"/>
        </p:nvSpPr>
        <p:spPr>
          <a:xfrm>
            <a:off x="212698" y="529714"/>
            <a:ext cx="593013" cy="2368231"/>
          </a:xfrm>
          <a:prstGeom prst="roundRect">
            <a:avLst/>
          </a:prstGeom>
          <a:noFill/>
          <a:ln w="12700" cmpd="sng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 userDrawn="1"/>
        </p:nvSpPr>
        <p:spPr>
          <a:xfrm>
            <a:off x="676188" y="0"/>
            <a:ext cx="11514226" cy="6869116"/>
          </a:xfrm>
          <a:prstGeom prst="rect">
            <a:avLst/>
          </a:prstGeom>
          <a:solidFill>
            <a:srgbClr val="FBFBFB"/>
          </a:solidFill>
          <a:ln>
            <a:noFill/>
          </a:ln>
          <a:effectLst>
            <a:outerShdw blurRad="1143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14"/>
          <p:cNvSpPr txBox="1"/>
          <p:nvPr userDrawn="1"/>
        </p:nvSpPr>
        <p:spPr>
          <a:xfrm>
            <a:off x="279365" y="633151"/>
            <a:ext cx="346666" cy="2246765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探究与应用</a:t>
            </a:r>
            <a:endParaRPr lang="zh-CN" altLang="en-US" sz="2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10220324" y="206163"/>
            <a:ext cx="1427885" cy="536786"/>
            <a:chOff x="10309316" y="0"/>
            <a:chExt cx="1345774" cy="505918"/>
          </a:xfrm>
        </p:grpSpPr>
        <p:sp>
          <p:nvSpPr>
            <p:cNvPr id="11" name="矩形 10"/>
            <p:cNvSpPr/>
            <p:nvPr>
              <p:custDataLst>
                <p:tags r:id="rId2"/>
              </p:custDataLst>
            </p:nvPr>
          </p:nvSpPr>
          <p:spPr>
            <a:xfrm>
              <a:off x="10309316" y="0"/>
              <a:ext cx="1345774" cy="505918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4" name="图片 13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>
              <a:off x="10347240" y="51116"/>
              <a:ext cx="1269927" cy="396659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随堂检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占位符 13"/>
          <p:cNvSpPr>
            <a:spLocks noGrp="1"/>
          </p:cNvSpPr>
          <p:nvPr>
            <p:ph type="body" sz="quarter" idx="10"/>
          </p:nvPr>
        </p:nvSpPr>
        <p:spPr>
          <a:xfrm>
            <a:off x="1143000" y="587375"/>
            <a:ext cx="10531475" cy="212834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200">
                <a:latin typeface="+mj-lt"/>
              </a:defRPr>
            </a:lvl1pPr>
            <a:lvl2pPr marL="0" indent="0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>
                <a:solidFill>
                  <a:srgbClr val="C00000"/>
                </a:solidFill>
                <a:latin typeface="+mj-lt"/>
              </a:defRPr>
            </a:lvl2pPr>
            <a:lvl3pPr marL="0" indent="0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>
                <a:latin typeface="+mj-lt"/>
                <a:ea typeface="宋体" panose="02010600030101010101" pitchFamily="2" charset="-122"/>
              </a:defRPr>
            </a:lvl3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0" y="-5081"/>
            <a:ext cx="1371421" cy="686911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 userDrawn="1"/>
        </p:nvSpPr>
        <p:spPr>
          <a:xfrm>
            <a:off x="155558" y="457309"/>
            <a:ext cx="580950" cy="3523676"/>
          </a:xfrm>
          <a:prstGeom prst="roundRect">
            <a:avLst/>
          </a:prstGeom>
          <a:solidFill>
            <a:srgbClr val="65A5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sp>
        <p:nvSpPr>
          <p:cNvPr id="20" name="圆角矩形 19"/>
          <p:cNvSpPr/>
          <p:nvPr userDrawn="1"/>
        </p:nvSpPr>
        <p:spPr>
          <a:xfrm>
            <a:off x="212698" y="529714"/>
            <a:ext cx="593013" cy="3333263"/>
          </a:xfrm>
          <a:prstGeom prst="roundRect">
            <a:avLst/>
          </a:prstGeom>
          <a:noFill/>
          <a:ln w="12700" cmpd="sng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 userDrawn="1"/>
        </p:nvSpPr>
        <p:spPr>
          <a:xfrm>
            <a:off x="676188" y="0"/>
            <a:ext cx="11514226" cy="6869116"/>
          </a:xfrm>
          <a:prstGeom prst="rect">
            <a:avLst/>
          </a:prstGeom>
          <a:solidFill>
            <a:srgbClr val="FBFBFB"/>
          </a:solidFill>
          <a:ln>
            <a:noFill/>
          </a:ln>
          <a:effectLst>
            <a:outerShdw blurRad="1143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sp>
        <p:nvSpPr>
          <p:cNvPr id="22" name="文本框 14"/>
          <p:cNvSpPr txBox="1"/>
          <p:nvPr userDrawn="1"/>
        </p:nvSpPr>
        <p:spPr>
          <a:xfrm>
            <a:off x="279365" y="647219"/>
            <a:ext cx="346666" cy="3108539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zh-CN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课堂小结与检测</a:t>
            </a:r>
            <a:endParaRPr lang="zh-CN" altLang="en-US" sz="2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10220324" y="206163"/>
            <a:ext cx="1427885" cy="536786"/>
            <a:chOff x="10309316" y="0"/>
            <a:chExt cx="1345774" cy="505918"/>
          </a:xfrm>
        </p:grpSpPr>
        <p:sp>
          <p:nvSpPr>
            <p:cNvPr id="11" name="矩形 10"/>
            <p:cNvSpPr/>
            <p:nvPr>
              <p:custDataLst>
                <p:tags r:id="rId2"/>
              </p:custDataLst>
            </p:nvPr>
          </p:nvSpPr>
          <p:spPr>
            <a:xfrm>
              <a:off x="10309316" y="0"/>
              <a:ext cx="1345774" cy="505918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4" name="图片 13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>
              <a:off x="10347240" y="51116"/>
              <a:ext cx="1269927" cy="396659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随堂检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占位符 13"/>
          <p:cNvSpPr>
            <a:spLocks noGrp="1"/>
          </p:cNvSpPr>
          <p:nvPr>
            <p:ph type="body" sz="quarter" idx="10"/>
          </p:nvPr>
        </p:nvSpPr>
        <p:spPr>
          <a:xfrm>
            <a:off x="1143000" y="587375"/>
            <a:ext cx="10531475" cy="212834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200">
                <a:latin typeface="+mj-lt"/>
              </a:defRPr>
            </a:lvl1pPr>
            <a:lvl2pPr marL="0" indent="0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>
                <a:solidFill>
                  <a:srgbClr val="C00000"/>
                </a:solidFill>
                <a:latin typeface="+mj-lt"/>
              </a:defRPr>
            </a:lvl2pPr>
            <a:lvl3pPr marL="0" indent="0">
              <a:lnSpc>
                <a:spcPct val="150000"/>
              </a:lnSpc>
              <a:spcBef>
                <a:spcPct val="0"/>
              </a:spcBef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>
                <a:latin typeface="+mj-lt"/>
                <a:ea typeface="宋体" panose="02010600030101010101" pitchFamily="2" charset="-122"/>
              </a:defRPr>
            </a:lvl3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0" y="-5081"/>
            <a:ext cx="1371421" cy="686911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 userDrawn="1"/>
        </p:nvSpPr>
        <p:spPr>
          <a:xfrm>
            <a:off x="676188" y="0"/>
            <a:ext cx="11514226" cy="6869116"/>
          </a:xfrm>
          <a:prstGeom prst="rect">
            <a:avLst/>
          </a:prstGeom>
          <a:solidFill>
            <a:srgbClr val="FBFBFB"/>
          </a:solidFill>
          <a:ln>
            <a:noFill/>
          </a:ln>
          <a:effectLst>
            <a:outerShdw blurRad="1143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zh-CN" altLang="en-US"/>
          </a:p>
        </p:txBody>
      </p:sp>
      <p:grpSp>
        <p:nvGrpSpPr>
          <p:cNvPr id="6" name="组合 5"/>
          <p:cNvGrpSpPr/>
          <p:nvPr userDrawn="1"/>
        </p:nvGrpSpPr>
        <p:grpSpPr>
          <a:xfrm>
            <a:off x="10220324" y="206163"/>
            <a:ext cx="1427885" cy="536786"/>
            <a:chOff x="10309316" y="0"/>
            <a:chExt cx="1345774" cy="505918"/>
          </a:xfrm>
        </p:grpSpPr>
        <p:sp>
          <p:nvSpPr>
            <p:cNvPr id="8" name="矩形 7"/>
            <p:cNvSpPr/>
            <p:nvPr>
              <p:custDataLst>
                <p:tags r:id="rId2"/>
              </p:custDataLst>
            </p:nvPr>
          </p:nvSpPr>
          <p:spPr>
            <a:xfrm>
              <a:off x="10309316" y="0"/>
              <a:ext cx="1345774" cy="505918"/>
            </a:xfrm>
            <a:prstGeom prst="rect">
              <a:avLst/>
            </a:prstGeom>
            <a:solidFill>
              <a:srgbClr val="FBFBFB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6" tIns="45718" rIns="91436" bIns="45718"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9" name="图片 8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>
              <a:off x="10347240" y="51116"/>
              <a:ext cx="1269927" cy="396659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file:///D:\qq&#25991;&#20214;\712321467\Image\C2C\Image2\%7b75232B38-A165-1FB7-499C-2E1C792CACB5%7d.png" TargetMode="External"/><Relationship Id="rId14" Type="http://schemas.openxmlformats.org/officeDocument/2006/relationships/image" Target="../media/image5.png"/><Relationship Id="rId13" Type="http://schemas.openxmlformats.org/officeDocument/2006/relationships/image" Target="../media/image4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14" r:link="rId15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11.xml"/><Relationship Id="rId7" Type="http://schemas.openxmlformats.org/officeDocument/2006/relationships/image" Target="../media/image9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32.png"/><Relationship Id="rId1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1.xml"/><Relationship Id="rId6" Type="http://schemas.openxmlformats.org/officeDocument/2006/relationships/hyperlink" Target="4.&#23454;&#25968;&#35838;&#20214;.pptx" TargetMode="External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1.xml"/><Relationship Id="rId4" Type="http://schemas.openxmlformats.org/officeDocument/2006/relationships/image" Target="../media/image17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1.xml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1.xml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771404" y="121167"/>
            <a:ext cx="2531984" cy="583474"/>
            <a:chOff x="886" y="521"/>
            <a:chExt cx="3988" cy="919"/>
          </a:xfrm>
        </p:grpSpPr>
        <p:grpSp>
          <p:nvGrpSpPr>
            <p:cNvPr id="37" name="组合 36"/>
            <p:cNvGrpSpPr/>
            <p:nvPr/>
          </p:nvGrpSpPr>
          <p:grpSpPr>
            <a:xfrm>
              <a:off x="886" y="759"/>
              <a:ext cx="691" cy="441"/>
              <a:chOff x="3249" y="6196"/>
              <a:chExt cx="691" cy="441"/>
            </a:xfrm>
          </p:grpSpPr>
          <p:sp>
            <p:nvSpPr>
              <p:cNvPr id="38" name="箭头: V 形 6"/>
              <p:cNvSpPr/>
              <p:nvPr/>
            </p:nvSpPr>
            <p:spPr>
              <a:xfrm>
                <a:off x="3249" y="6197"/>
                <a:ext cx="245" cy="441"/>
              </a:xfrm>
              <a:prstGeom prst="chevron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cs typeface="+mn-lt"/>
                </a:endParaRPr>
              </a:p>
            </p:txBody>
          </p:sp>
          <p:sp>
            <p:nvSpPr>
              <p:cNvPr id="39" name="箭头: V 形 7"/>
              <p:cNvSpPr/>
              <p:nvPr/>
            </p:nvSpPr>
            <p:spPr>
              <a:xfrm>
                <a:off x="3472" y="6196"/>
                <a:ext cx="245" cy="441"/>
              </a:xfrm>
              <a:prstGeom prst="chevron">
                <a:avLst/>
              </a:prstGeom>
              <a:solidFill>
                <a:srgbClr val="FF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cs typeface="+mn-lt"/>
                </a:endParaRPr>
              </a:p>
            </p:txBody>
          </p:sp>
          <p:sp>
            <p:nvSpPr>
              <p:cNvPr id="40" name="箭头: V 形 8"/>
              <p:cNvSpPr/>
              <p:nvPr/>
            </p:nvSpPr>
            <p:spPr>
              <a:xfrm>
                <a:off x="3696" y="6197"/>
                <a:ext cx="245" cy="441"/>
              </a:xfrm>
              <a:prstGeom prst="chevron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cs typeface="+mn-lt"/>
                </a:endParaRPr>
              </a:p>
            </p:txBody>
          </p:sp>
        </p:grpSp>
        <p:sp>
          <p:nvSpPr>
            <p:cNvPr id="41" name="文本框 3">
              <a:hlinkClick r:id="" action="ppaction://noaction"/>
            </p:cNvPr>
            <p:cNvSpPr txBox="1"/>
            <p:nvPr/>
          </p:nvSpPr>
          <p:spPr>
            <a:xfrm>
              <a:off x="1719" y="521"/>
              <a:ext cx="3155" cy="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b="1">
                  <a:solidFill>
                    <a:srgbClr val="7030A0"/>
                  </a:solidFill>
                  <a:latin typeface="Arial" panose="020B0604020202020204" pitchFamily="34" charset="0"/>
                  <a:ea typeface="方正姚体" panose="02010601030101010101" pitchFamily="2" charset="-122"/>
                  <a:sym typeface="+mn-ea"/>
                </a:rPr>
                <a:t>探究新知</a:t>
              </a:r>
              <a:endParaRPr lang="zh-CN" altLang="en-US" sz="3200" b="1">
                <a:solidFill>
                  <a:srgbClr val="7030A0"/>
                </a:solidFill>
                <a:latin typeface="Arial" panose="020B0604020202020204" pitchFamily="34" charset="0"/>
                <a:ea typeface="方正姚体" panose="02010601030101010101" pitchFamily="2" charset="-122"/>
                <a:sym typeface="+mn-ea"/>
              </a:endParaRPr>
            </a:p>
          </p:txBody>
        </p:sp>
      </p:grpSp>
      <p:sp>
        <p:nvSpPr>
          <p:cNvPr id="3087" name="Rectangle 15"/>
          <p:cNvSpPr/>
          <p:nvPr/>
        </p:nvSpPr>
        <p:spPr>
          <a:xfrm>
            <a:off x="403797" y="909714"/>
            <a:ext cx="4152251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复习</a:t>
            </a:r>
            <a:r>
              <a:rPr lang="en-US" altLang="zh-CN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：平方根的概念？</a:t>
            </a:r>
            <a:endParaRPr lang="zh-CN" altLang="en-US" sz="2800" b="1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074" name="Text Box 2"/>
          <p:cNvSpPr txBox="1"/>
          <p:nvPr/>
        </p:nvSpPr>
        <p:spPr>
          <a:xfrm>
            <a:off x="5455068" y="812574"/>
            <a:ext cx="6648681" cy="1210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思考</a:t>
            </a:r>
            <a:r>
              <a:rPr lang="en-US" altLang="zh-CN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zh-CN" altLang="en-US" sz="2800" b="1">
                <a:latin typeface="宋体" panose="02010600030101010101" pitchFamily="2" charset="-122"/>
                <a:sym typeface="+mn-ea"/>
              </a:rPr>
              <a:t>如果一个数</a:t>
            </a:r>
            <a:r>
              <a:rPr lang="en-US" altLang="zh-CN" sz="2800" b="1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zh-CN" altLang="en-US" sz="2800" b="1">
                <a:latin typeface="宋体" panose="02010600030101010101" pitchFamily="2" charset="-122"/>
                <a:sym typeface="+mn-ea"/>
              </a:rPr>
              <a:t>的立方等于</a:t>
            </a:r>
            <a:r>
              <a:rPr lang="en-US" altLang="zh-CN" sz="2800" b="1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altLang="en-US" sz="2800" b="1">
                <a:latin typeface="宋体" panose="02010600030101010101" pitchFamily="2" charset="-122"/>
                <a:sym typeface="+mn-ea"/>
              </a:rPr>
              <a:t>那么这个数</a:t>
            </a:r>
            <a:r>
              <a:rPr lang="en-US" altLang="zh-CN" sz="2800" b="1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应该</a:t>
            </a:r>
            <a:r>
              <a:rPr lang="zh-CN" altLang="en-US" sz="2800" b="1">
                <a:latin typeface="宋体" panose="02010600030101010101" pitchFamily="2" charset="-122"/>
                <a:sym typeface="+mn-ea"/>
              </a:rPr>
              <a:t>叫做</a:t>
            </a:r>
            <a:r>
              <a:rPr lang="en-US" altLang="zh-CN" sz="2800" b="1" i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>
                <a:latin typeface="宋体" panose="02010600030101010101" pitchFamily="2" charset="-122"/>
                <a:sym typeface="+mn-ea"/>
              </a:rPr>
              <a:t>的什么呢？怎样表示？</a:t>
            </a:r>
            <a:endParaRPr lang="zh-CN" altLang="en-US" sz="2800" b="1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7134" y="1476680"/>
            <a:ext cx="1526936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>
                <a:latin typeface="黑体" panose="02010609060101010101" pitchFamily="49" charset="-122"/>
                <a:ea typeface="宋体" panose="02010600030101010101" pitchFamily="2" charset="-122"/>
                <a:sym typeface="+mn-ea"/>
              </a:rPr>
              <a:t> </a:t>
            </a:r>
            <a:r>
              <a:rPr lang="en-US" altLang="zh-CN" sz="28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x</a:t>
            </a:r>
            <a:r>
              <a:rPr lang="en-US" altLang="zh-CN" sz="2800" baseline="300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＝</a:t>
            </a:r>
            <a:r>
              <a:rPr lang="en-US" altLang="zh-CN" sz="2800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</a:t>
            </a:r>
            <a:endParaRPr lang="zh-CN" altLang="en-US" sz="2800">
              <a:latin typeface="黑体" panose="02010609060101010101" pitchFamily="49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右箭头 2"/>
          <p:cNvSpPr/>
          <p:nvPr/>
        </p:nvSpPr>
        <p:spPr>
          <a:xfrm>
            <a:off x="1703439" y="1845558"/>
            <a:ext cx="504111" cy="21586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207550" y="1557947"/>
            <a:ext cx="2970701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50000"/>
              </a:spcBef>
            </a:pPr>
            <a:r>
              <a:rPr lang="zh-CN" altLang="en-US" b="1">
                <a:latin typeface="黑体" panose="02010609060101010101" pitchFamily="49" charset="-122"/>
                <a:ea typeface="宋体" panose="02010600030101010101" pitchFamily="2" charset="-122"/>
                <a:sym typeface="+mn-ea"/>
              </a:rPr>
              <a:t> </a:t>
            </a:r>
            <a:r>
              <a:rPr lang="zh-CN" altLang="en-US" b="1">
                <a:solidFill>
                  <a:srgbClr val="FF0000"/>
                </a:solidFill>
                <a:latin typeface="黑体" panose="02010609060101010101" pitchFamily="49" charset="-122"/>
                <a:ea typeface="宋体" panose="02010600030101010101" pitchFamily="2" charset="-122"/>
                <a:sym typeface="+mn-ea"/>
              </a:rPr>
              <a:t>数</a:t>
            </a:r>
            <a:r>
              <a:rPr lang="en-US" altLang="zh-CN" b="1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x</a:t>
            </a:r>
            <a:r>
              <a:rPr lang="zh-CN" altLang="en-US" b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叫做</a:t>
            </a:r>
            <a:r>
              <a:rPr lang="en-US" altLang="zh-CN" b="1" i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</a:t>
            </a:r>
            <a:r>
              <a:rPr lang="zh-CN" altLang="en-US" b="1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的平方根</a:t>
            </a:r>
            <a:endParaRPr lang="zh-CN" altLang="en-US" b="1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358084" y="2349669"/>
            <a:ext cx="2831023" cy="737120"/>
            <a:chOff x="564" y="3699"/>
            <a:chExt cx="4459" cy="1161"/>
          </a:xfrm>
        </p:grpSpPr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703" y="3926"/>
              <a:ext cx="1320" cy="735"/>
            </a:xfrm>
            <a:prstGeom prst="rect">
              <a:avLst/>
            </a:prstGeom>
          </p:spPr>
        </p:pic>
        <p:sp>
          <p:nvSpPr>
            <p:cNvPr id="6" name="文本框 5"/>
            <p:cNvSpPr txBox="1"/>
            <p:nvPr/>
          </p:nvSpPr>
          <p:spPr>
            <a:xfrm>
              <a:off x="564" y="3699"/>
              <a:ext cx="4071" cy="1161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eaLnBrk="0" hangingPunct="0">
                <a:lnSpc>
                  <a:spcPct val="150000"/>
                </a:lnSpc>
                <a:spcBef>
                  <a:spcPct val="50000"/>
                </a:spcBef>
              </a:pPr>
              <a:r>
                <a:rPr lang="zh-CN" altLang="en-US" sz="2800" b="1">
                  <a:latin typeface="黑体" panose="02010609060101010101" pitchFamily="49" charset="-122"/>
                  <a:ea typeface="宋体" panose="02010600030101010101" pitchFamily="2" charset="-122"/>
                  <a:sym typeface="+mn-ea"/>
                </a:rPr>
                <a:t> 记作：</a:t>
              </a:r>
              <a:r>
                <a:rPr lang="en-US" altLang="zh-CN" sz="2800" b="1" i="1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 b="1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rPr>
                <a:t>＝</a:t>
              </a:r>
              <a:endParaRPr lang="zh-CN" altLang="en-US" sz="2800" b="1">
                <a:latin typeface="黑体" panose="02010609060101010101" pitchFamily="49" charset="-122"/>
                <a:ea typeface="宋体" panose="02010600030101010101" pitchFamily="2" charset="-122"/>
                <a:sym typeface="+mn-ea"/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3215138" y="2329352"/>
            <a:ext cx="1526936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(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sym typeface="+mn-ea"/>
              </a:rPr>
              <a:t>≥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0)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5561731" y="2133803"/>
            <a:ext cx="6437894" cy="2535794"/>
            <a:chOff x="9101" y="4379"/>
            <a:chExt cx="10140" cy="4068"/>
          </a:xfrm>
        </p:grpSpPr>
        <p:sp>
          <p:nvSpPr>
            <p:cNvPr id="29701" name="AutoShape 31"/>
            <p:cNvSpPr/>
            <p:nvPr/>
          </p:nvSpPr>
          <p:spPr>
            <a:xfrm>
              <a:off x="9101" y="4379"/>
              <a:ext cx="10140" cy="4068"/>
            </a:xfrm>
            <a:prstGeom prst="foldedCorner">
              <a:avLst>
                <a:gd name="adj" fmla="val 12500"/>
              </a:avLst>
            </a:prstGeom>
            <a:solidFill>
              <a:srgbClr val="FFFF99">
                <a:alpha val="39999"/>
              </a:srgbClr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</a:lstStyle>
            <a:p>
              <a:pPr lvl="0" algn="l">
                <a:lnSpc>
                  <a:spcPct val="120000"/>
                </a:lnSpc>
              </a:pPr>
              <a:r>
                <a:rPr lang="zh-CN" altLang="en-US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一般地，一个数的立方等于</a:t>
              </a:r>
              <a:r>
                <a:rPr lang="en-US" altLang="zh-CN" sz="28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a</a:t>
              </a:r>
              <a:r>
                <a:rPr lang="zh-CN" altLang="en-US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，即</a:t>
              </a:r>
              <a:r>
                <a:rPr lang="en-US" altLang="zh-CN" sz="28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x</a:t>
              </a:r>
              <a:r>
                <a:rPr lang="en-US" altLang="zh-CN" sz="2800" b="1" baseline="3000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3</a:t>
              </a:r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=</a:t>
              </a:r>
              <a:r>
                <a:rPr lang="en-US" altLang="zh-CN" sz="28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a</a:t>
              </a:r>
              <a:r>
                <a:rPr lang="zh-CN" altLang="en-US" sz="28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，</a:t>
              </a:r>
              <a:endParaRPr lang="zh-CN" altLang="en-US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华文新魏" panose="02010800040101010101" pitchFamily="2" charset="-122"/>
              </a:endParaRPr>
            </a:p>
            <a:p>
              <a:pPr marL="0" lvl="0" indent="0" algn="l">
                <a:lnSpc>
                  <a:spcPct val="120000"/>
                </a:lnSpc>
                <a:buNone/>
              </a:pPr>
              <a:r>
                <a:rPr lang="zh-CN" altLang="en-US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这个数</a:t>
              </a:r>
              <a:r>
                <a:rPr lang="en-US" altLang="zh-CN" sz="28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x</a:t>
              </a:r>
              <a:r>
                <a:rPr lang="zh-CN" altLang="en-US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就叫做</a:t>
              </a:r>
              <a:r>
                <a:rPr lang="en-US" altLang="zh-CN" sz="28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a</a:t>
              </a:r>
              <a:r>
                <a:rPr lang="zh-CN" altLang="en-US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的立方根，也叫做</a:t>
              </a:r>
              <a:endPara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华文新魏" panose="02010800040101010101" pitchFamily="2" charset="-122"/>
              </a:endParaRPr>
            </a:p>
            <a:p>
              <a:pPr marL="0" lvl="0" indent="0" algn="l">
                <a:lnSpc>
                  <a:spcPct val="130000"/>
                </a:lnSpc>
                <a:buNone/>
              </a:pPr>
              <a:r>
                <a:rPr lang="en-US" altLang="zh-CN" sz="28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a</a:t>
              </a:r>
              <a:r>
                <a:rPr lang="zh-CN" altLang="en-US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的三次方根．记作：</a:t>
              </a:r>
              <a:endPara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华文新魏" panose="02010800040101010101" pitchFamily="2" charset="-122"/>
              </a:endParaRPr>
            </a:p>
            <a:p>
              <a:pPr marL="0" lvl="0" indent="0" algn="l">
                <a:lnSpc>
                  <a:spcPct val="130000"/>
                </a:lnSpc>
                <a:buNone/>
              </a:pPr>
              <a:r>
                <a:rPr lang="zh-CN" altLang="en-US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 读作：三次根号</a:t>
              </a:r>
              <a:r>
                <a:rPr lang="en-US" altLang="zh-CN" sz="2800" b="1" i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  <a:sym typeface="华文新魏" panose="02010800040101010101" pitchFamily="2" charset="-122"/>
                </a:rPr>
                <a:t>a</a:t>
              </a:r>
              <a:endParaRPr lang="en-US" altLang="zh-CN" sz="28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华文新魏" panose="02010800040101010101" pitchFamily="2" charset="-122"/>
              </a:endParaRPr>
            </a:p>
          </p:txBody>
        </p:sp>
        <p:graphicFrame>
          <p:nvGraphicFramePr>
            <p:cNvPr id="11" name="对象 42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4362" y="6194"/>
            <a:ext cx="1155" cy="10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" name="" r:id="rId2" imgW="241300" imgH="228600" progId="Equation.KSEE3">
                    <p:embed/>
                  </p:oleObj>
                </mc:Choice>
                <mc:Fallback>
                  <p:oleObj name="" r:id="rId2" imgW="241300" imgH="228600" progId="Equation.KSEE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362" y="6194"/>
                          <a:ext cx="1155" cy="10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3" name="直接连接符 12"/>
          <p:cNvCxnSpPr/>
          <p:nvPr/>
        </p:nvCxnSpPr>
        <p:spPr>
          <a:xfrm>
            <a:off x="5071587" y="812574"/>
            <a:ext cx="15238" cy="5496971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6" name="Line 12"/>
          <p:cNvSpPr/>
          <p:nvPr/>
        </p:nvSpPr>
        <p:spPr>
          <a:xfrm flipH="1">
            <a:off x="3998605" y="4534045"/>
            <a:ext cx="0" cy="15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" name="Text Box 23"/>
          <p:cNvSpPr/>
          <p:nvPr/>
        </p:nvSpPr>
        <p:spPr>
          <a:xfrm>
            <a:off x="108251" y="3676929"/>
            <a:ext cx="1553919" cy="1168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zh-CN" altLang="en-US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根指数</a:t>
            </a:r>
            <a:r>
              <a:rPr lang="en-US" altLang="zh-CN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2</a:t>
            </a:r>
            <a:endParaRPr lang="en-US" altLang="zh-CN" sz="2800">
              <a:solidFill>
                <a:srgbClr val="7030A0"/>
              </a:solidFill>
              <a:latin typeface="Times New Roman" panose="02020603050405020304" pitchFamily="18" charset="0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 marL="0" lvl="0" indent="0">
              <a:spcBef>
                <a:spcPct val="50000"/>
              </a:spcBef>
              <a:buNone/>
            </a:pPr>
            <a:r>
              <a:rPr lang="en-US" altLang="zh-CN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(</a:t>
            </a:r>
            <a:r>
              <a:rPr lang="zh-CN" altLang="zh-CN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省略）</a:t>
            </a:r>
            <a:endParaRPr lang="zh-CN" altLang="zh-CN" sz="2800">
              <a:solidFill>
                <a:srgbClr val="7030A0"/>
              </a:solidFill>
              <a:latin typeface="Times New Roman" panose="02020603050405020304" pitchFamily="18" charset="0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15" name="Line 22"/>
          <p:cNvSpPr/>
          <p:nvPr/>
        </p:nvSpPr>
        <p:spPr>
          <a:xfrm flipH="1">
            <a:off x="1662170" y="4065806"/>
            <a:ext cx="1007905" cy="0"/>
          </a:xfrm>
          <a:prstGeom prst="line">
            <a:avLst/>
          </a:prstGeom>
          <a:ln w="38100" cap="flat" cmpd="sng">
            <a:solidFill>
              <a:srgbClr val="0F44BE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6" name="Line 24"/>
          <p:cNvSpPr/>
          <p:nvPr/>
        </p:nvSpPr>
        <p:spPr>
          <a:xfrm rot="5400000" flipV="1">
            <a:off x="2703408" y="5015935"/>
            <a:ext cx="736485" cy="1587"/>
          </a:xfrm>
          <a:prstGeom prst="line">
            <a:avLst/>
          </a:prstGeom>
          <a:ln w="38100" cap="flat" cmpd="sng">
            <a:solidFill>
              <a:srgbClr val="0F44BE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17" name="Text Box 25"/>
          <p:cNvSpPr/>
          <p:nvPr/>
        </p:nvSpPr>
        <p:spPr>
          <a:xfrm>
            <a:off x="2207550" y="5484809"/>
            <a:ext cx="189359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zh-CN" altLang="en-US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被开方数</a:t>
            </a:r>
            <a:endParaRPr lang="en-US" altLang="zh-CN" sz="2800" i="1">
              <a:solidFill>
                <a:srgbClr val="7030A0"/>
              </a:solidFill>
              <a:latin typeface="Times New Roman" panose="02020603050405020304" pitchFamily="18" charset="0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graphicFrame>
        <p:nvGraphicFramePr>
          <p:cNvPr id="18" name="对象 17"/>
          <p:cNvGraphicFramePr>
            <a:graphicFrameLocks noChangeAspect="1"/>
          </p:cNvGraphicFramePr>
          <p:nvPr/>
        </p:nvGraphicFramePr>
        <p:xfrm>
          <a:off x="2135171" y="3851527"/>
          <a:ext cx="1145996" cy="847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4" imgW="330200" imgH="228600" progId="Equation.DSMT4">
                  <p:embed/>
                </p:oleObj>
              </mc:Choice>
              <mc:Fallback>
                <p:oleObj name="" r:id="rId4" imgW="330200" imgH="228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35171" y="3851527"/>
                        <a:ext cx="1145996" cy="84759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20"/>
          <p:cNvSpPr/>
          <p:nvPr/>
        </p:nvSpPr>
        <p:spPr>
          <a:xfrm>
            <a:off x="8068319" y="5123550"/>
            <a:ext cx="631726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endParaRPr lang="zh-CN" altLang="en-US" sz="2800">
              <a:solidFill>
                <a:schemeClr val="tx2"/>
              </a:solidFill>
              <a:latin typeface="Times New Roman" panose="02020603050405020304" pitchFamily="18" charset="0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6164" name="Line 22"/>
          <p:cNvSpPr/>
          <p:nvPr/>
        </p:nvSpPr>
        <p:spPr>
          <a:xfrm flipH="1">
            <a:off x="7223901" y="5226722"/>
            <a:ext cx="950764" cy="1587"/>
          </a:xfrm>
          <a:prstGeom prst="line">
            <a:avLst/>
          </a:prstGeom>
          <a:ln w="38100" cap="flat" cmpd="sng">
            <a:solidFill>
              <a:srgbClr val="0F44BE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6165" name="Text Box 23"/>
          <p:cNvSpPr/>
          <p:nvPr/>
        </p:nvSpPr>
        <p:spPr>
          <a:xfrm>
            <a:off x="5850929" y="4909272"/>
            <a:ext cx="158407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zh-CN" altLang="en-US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根指数</a:t>
            </a:r>
            <a:r>
              <a:rPr lang="en-US" altLang="zh-CN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3</a:t>
            </a:r>
            <a:endParaRPr lang="en-US" altLang="zh-CN" sz="2800">
              <a:solidFill>
                <a:srgbClr val="7030A0"/>
              </a:solidFill>
              <a:latin typeface="Times New Roman" panose="02020603050405020304" pitchFamily="18" charset="0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6166" name="Line 24"/>
          <p:cNvSpPr/>
          <p:nvPr/>
        </p:nvSpPr>
        <p:spPr>
          <a:xfrm>
            <a:off x="8966704" y="5501316"/>
            <a:ext cx="828546" cy="1588"/>
          </a:xfrm>
          <a:prstGeom prst="line">
            <a:avLst/>
          </a:prstGeom>
          <a:ln w="38100" cap="flat" cmpd="sng">
            <a:solidFill>
              <a:srgbClr val="0F44BE"/>
            </a:solidFill>
            <a:prstDash val="solid"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6167" name="Text Box 25"/>
          <p:cNvSpPr/>
          <p:nvPr/>
        </p:nvSpPr>
        <p:spPr>
          <a:xfrm>
            <a:off x="9838106" y="5156883"/>
            <a:ext cx="2087236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zh-CN" altLang="en-US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被开方数</a:t>
            </a:r>
            <a:endParaRPr lang="zh-CN" altLang="en-US" sz="2800">
              <a:solidFill>
                <a:srgbClr val="7030A0"/>
              </a:solidFill>
              <a:latin typeface="Times New Roman" panose="02020603050405020304" pitchFamily="18" charset="0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graphicFrame>
        <p:nvGraphicFramePr>
          <p:cNvPr id="19" name="对象 4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068319" y="4826735"/>
          <a:ext cx="1092029" cy="1033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6" imgW="241300" imgH="228600" progId="Equation.KSEE3">
                  <p:embed/>
                </p:oleObj>
              </mc:Choice>
              <mc:Fallback>
                <p:oleObj name="" r:id="rId6" imgW="241300" imgH="2286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68319" y="4826735"/>
                        <a:ext cx="1092029" cy="1033301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文本框 19"/>
          <p:cNvSpPr txBox="1"/>
          <p:nvPr/>
        </p:nvSpPr>
        <p:spPr>
          <a:xfrm>
            <a:off x="5590936" y="5517189"/>
            <a:ext cx="22567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0" lvl="0" indent="0">
              <a:spcBef>
                <a:spcPct val="50000"/>
              </a:spcBef>
              <a:buNone/>
            </a:pPr>
            <a:r>
              <a:rPr lang="en-US" altLang="zh-CN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(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3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不能</a:t>
            </a:r>
            <a:r>
              <a:rPr lang="zh-CN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省略</a:t>
            </a:r>
            <a:r>
              <a:rPr lang="zh-CN" altLang="zh-CN" sz="280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Times New Roman" panose="02020603050405020304" pitchFamily="18" charset="0"/>
              </a:rPr>
              <a:t>）</a:t>
            </a:r>
            <a:endParaRPr lang="zh-CN" altLang="zh-CN" sz="2800">
              <a:solidFill>
                <a:srgbClr val="7030A0"/>
              </a:solidFill>
              <a:latin typeface="Times New Roman" panose="02020603050405020304" pitchFamily="18" charset="0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556048" y="135135"/>
            <a:ext cx="1231708" cy="5219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/>
              <a:t>类比</a:t>
            </a:r>
            <a:endParaRPr lang="zh-CN" altLang="en-US" sz="28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074" grpId="0"/>
      <p:bldP spid="3" grpId="0" animBg="1"/>
      <p:bldP spid="5" grpId="0"/>
      <p:bldP spid="9" grpId="0"/>
      <p:bldP spid="14" grpId="0"/>
      <p:bldP spid="17" grpId="0"/>
      <p:bldP spid="6165" grpId="0"/>
      <p:bldP spid="6167" grpId="0"/>
      <p:bldP spid="20" grpId="0"/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占位符 1"/>
              <p:cNvSpPr>
                <a:spLocks noGrp="1"/>
              </p:cNvSpPr>
              <p:nvPr>
                <p:ph type="body" sz="quarter" idx="4294967295"/>
              </p:nvPr>
            </p:nvSpPr>
            <p:spPr>
              <a:xfrm>
                <a:off x="1493520" y="795655"/>
                <a:ext cx="10531475" cy="1809115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3.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求下列各数的立方根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(1)-125;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　</a:t>
                </a:r>
                <a:r>
                  <a:rPr lang="en-US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	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(2)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27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64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　</a:t>
                </a:r>
                <a:r>
                  <a:rPr lang="en-US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	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(3)-0.512;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　</a:t>
                </a:r>
                <a:r>
                  <a:rPr lang="en-US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	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(4)11</a:t>
                </a:r>
                <a:r>
                  <a:rPr lang="en-US" altLang="zh-CN" baseline="30000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文本占位符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sz="quarter" idx="4294967295"/>
              </p:nvPr>
            </p:nvSpPr>
            <p:spPr>
              <a:xfrm>
                <a:off x="1493520" y="795655"/>
                <a:ext cx="10531475" cy="1809115"/>
              </a:xfr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文本占位符 1"/>
          <p:cNvSpPr txBox="1"/>
          <p:nvPr/>
        </p:nvSpPr>
        <p:spPr>
          <a:xfrm>
            <a:off x="1143000" y="2396525"/>
            <a:ext cx="10531475" cy="78359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zh-CN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解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:(1)</a:t>
            </a:r>
            <a:r>
              <a:rPr lang="zh-CN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因为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(-5)</a:t>
            </a:r>
            <a:r>
              <a:rPr lang="en-US" altLang="zh-CN" baseline="30000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3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=-125,</a:t>
            </a:r>
            <a:r>
              <a:rPr lang="zh-CN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所以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-125</a:t>
            </a:r>
            <a:r>
              <a:rPr lang="zh-CN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的立方根是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-5.</a:t>
            </a:r>
            <a:endParaRPr lang="zh-CN" altLang="zh-CN">
              <a:solidFill>
                <a:srgbClr val="000000"/>
              </a:solidFill>
              <a:effectLst/>
              <a:ea typeface="方正书宋_GBK" panose="02000000000000000000" charset="-122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占位符 1"/>
              <p:cNvSpPr txBox="1"/>
              <p:nvPr/>
            </p:nvSpPr>
            <p:spPr>
              <a:xfrm>
                <a:off x="1143000" y="3099474"/>
                <a:ext cx="10531475" cy="1076325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(2)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因为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27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64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所以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27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64</m:t>
                        </m:r>
                      </m:den>
                    </m:f>
                  </m:oMath>
                </a14:m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的立方根是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099474"/>
                <a:ext cx="10531475" cy="1076325"/>
              </a:xfrm>
              <a:prstGeom prst="rect">
                <a:avLst/>
              </a:prstGeom>
              <a:blipFill rotWithShape="1">
                <a:blip r:embed="rId2"/>
                <a:stretch>
                  <a:fillRect t="-4605" b="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占位符 1"/>
          <p:cNvSpPr txBox="1"/>
          <p:nvPr/>
        </p:nvSpPr>
        <p:spPr>
          <a:xfrm>
            <a:off x="1143000" y="4108853"/>
            <a:ext cx="10531475" cy="78359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(3)</a:t>
            </a:r>
            <a:r>
              <a:rPr lang="zh-CN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因为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(-0.8)</a:t>
            </a:r>
            <a:r>
              <a:rPr lang="en-US" altLang="zh-CN" baseline="30000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3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=-0.512,</a:t>
            </a:r>
            <a:r>
              <a:rPr lang="zh-CN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所以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-0.512</a:t>
            </a:r>
            <a:r>
              <a:rPr lang="zh-CN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的立方根是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-0.8.</a:t>
            </a:r>
            <a:endParaRPr lang="zh-CN" altLang="zh-CN">
              <a:solidFill>
                <a:srgbClr val="000000"/>
              </a:solidFill>
              <a:effectLst/>
              <a:ea typeface="方正书宋_GBK" panose="02000000000000000000" charset="-122"/>
              <a:cs typeface="Times New Roman" panose="02020603050405020304" pitchFamily="18" charset="0"/>
            </a:endParaRPr>
          </a:p>
        </p:txBody>
      </p:sp>
      <p:sp>
        <p:nvSpPr>
          <p:cNvPr id="8" name="文本占位符 1"/>
          <p:cNvSpPr txBox="1"/>
          <p:nvPr/>
        </p:nvSpPr>
        <p:spPr>
          <a:xfrm>
            <a:off x="1143000" y="4811802"/>
            <a:ext cx="10531475" cy="78359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(4)</a:t>
            </a:r>
            <a:r>
              <a:rPr lang="zh-CN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由立方根的概念可得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11</a:t>
            </a:r>
            <a:r>
              <a:rPr lang="en-US" altLang="zh-CN" baseline="30000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3</a:t>
            </a:r>
            <a:r>
              <a:rPr lang="zh-CN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的立方根是</a:t>
            </a:r>
            <a:r>
              <a:rPr lang="en-US" altLang="zh-CN">
                <a:solidFill>
                  <a:srgbClr val="C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11.</a:t>
            </a:r>
            <a:endParaRPr lang="zh-CN" altLang="zh-CN">
              <a:solidFill>
                <a:srgbClr val="000000"/>
              </a:solidFill>
              <a:effectLst/>
              <a:ea typeface="方正书宋_GBK" panose="02000000000000000000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占位符 1"/>
              <p:cNvSpPr>
                <a:spLocks noGrp="1"/>
              </p:cNvSpPr>
              <p:nvPr>
                <p:ph type="body" sz="quarter" idx="4294967295"/>
              </p:nvPr>
            </p:nvSpPr>
            <p:spPr>
              <a:xfrm>
                <a:off x="2489835" y="929640"/>
                <a:ext cx="7414260" cy="1833245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4.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求下列各式的值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(1)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zh-CN" altLang="zh-CN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8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	(2)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125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	(3)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zh-CN" altLang="zh-CN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	(4)(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19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文本占位符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sz="quarter" idx="4294967295"/>
              </p:nvPr>
            </p:nvSpPr>
            <p:spPr>
              <a:xfrm>
                <a:off x="2489835" y="929640"/>
                <a:ext cx="7414260" cy="1833245"/>
              </a:xfr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占位符 1"/>
              <p:cNvSpPr txBox="1"/>
              <p:nvPr/>
            </p:nvSpPr>
            <p:spPr>
              <a:xfrm>
                <a:off x="3042285" y="2420620"/>
                <a:ext cx="3458845" cy="14897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解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:(1)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zh-CN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8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285" y="2420620"/>
                <a:ext cx="3458845" cy="14897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文本占位符 1"/>
              <p:cNvSpPr txBox="1"/>
              <p:nvPr/>
            </p:nvSpPr>
            <p:spPr>
              <a:xfrm>
                <a:off x="6501130" y="2962275"/>
                <a:ext cx="4768215" cy="8064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(2)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125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=0.5.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1130" y="2962275"/>
                <a:ext cx="4768215" cy="80645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占位符 1"/>
              <p:cNvSpPr txBox="1"/>
              <p:nvPr/>
            </p:nvSpPr>
            <p:spPr>
              <a:xfrm>
                <a:off x="3479165" y="4184015"/>
                <a:ext cx="3276600" cy="9944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(3)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zh-CN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=6.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165" y="4184015"/>
                <a:ext cx="3276600" cy="9944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占位符 1"/>
              <p:cNvSpPr txBox="1"/>
              <p:nvPr/>
            </p:nvSpPr>
            <p:spPr>
              <a:xfrm>
                <a:off x="6501130" y="4277995"/>
                <a:ext cx="3124835" cy="8064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(4)(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19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=19.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1130" y="4277995"/>
                <a:ext cx="3124835" cy="806450"/>
              </a:xfrm>
              <a:prstGeom prst="rect">
                <a:avLst/>
              </a:prstGeom>
              <a:blipFill rotWithShape="1">
                <a:blip r:embed="rId5"/>
                <a:stretch>
                  <a:fillRect t="-614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本框 2"/>
          <p:cNvSpPr txBox="1"/>
          <p:nvPr/>
        </p:nvSpPr>
        <p:spPr>
          <a:xfrm>
            <a:off x="5976620" y="5593715"/>
            <a:ext cx="4954270" cy="645160"/>
          </a:xfrm>
          <a:prstGeom prst="rect">
            <a:avLst/>
          </a:prstGeom>
          <a:noFill/>
          <a:ln>
            <a:solidFill>
              <a:srgbClr val="F5813B"/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600">
                <a:ln>
                  <a:solidFill>
                    <a:schemeClr val="tx1"/>
                  </a:solidFill>
                  <a:prstDash val="sysDot"/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3000" endA="300" endPos="35500" dir="5400000" sy="-90000" algn="bl" rotWithShape="0"/>
                </a:effectLst>
                <a:hlinkClick r:id="rId6" tooltip="" action="ppaction://hlinkfile"/>
              </a:rPr>
              <a:t>下面继续学习《实数》</a:t>
            </a:r>
            <a:endParaRPr lang="zh-CN" altLang="en-US" sz="3600">
              <a:ln>
                <a:solidFill>
                  <a:schemeClr val="tx1"/>
                </a:solidFill>
                <a:prstDash val="sysDot"/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810133" y="182752"/>
            <a:ext cx="2531984" cy="583474"/>
            <a:chOff x="886" y="521"/>
            <a:chExt cx="3988" cy="919"/>
          </a:xfrm>
        </p:grpSpPr>
        <p:grpSp>
          <p:nvGrpSpPr>
            <p:cNvPr id="37" name="组合 36"/>
            <p:cNvGrpSpPr/>
            <p:nvPr/>
          </p:nvGrpSpPr>
          <p:grpSpPr>
            <a:xfrm>
              <a:off x="886" y="759"/>
              <a:ext cx="691" cy="441"/>
              <a:chOff x="3249" y="6196"/>
              <a:chExt cx="691" cy="441"/>
            </a:xfrm>
          </p:grpSpPr>
          <p:sp>
            <p:nvSpPr>
              <p:cNvPr id="38" name="箭头: V 形 6"/>
              <p:cNvSpPr/>
              <p:nvPr/>
            </p:nvSpPr>
            <p:spPr>
              <a:xfrm>
                <a:off x="3249" y="6197"/>
                <a:ext cx="245" cy="441"/>
              </a:xfrm>
              <a:prstGeom prst="chevron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cs typeface="+mn-lt"/>
                </a:endParaRPr>
              </a:p>
            </p:txBody>
          </p:sp>
          <p:sp>
            <p:nvSpPr>
              <p:cNvPr id="39" name="箭头: V 形 7"/>
              <p:cNvSpPr/>
              <p:nvPr/>
            </p:nvSpPr>
            <p:spPr>
              <a:xfrm>
                <a:off x="3472" y="6196"/>
                <a:ext cx="245" cy="441"/>
              </a:xfrm>
              <a:prstGeom prst="chevron">
                <a:avLst/>
              </a:prstGeom>
              <a:solidFill>
                <a:srgbClr val="FF6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cs typeface="+mn-lt"/>
                </a:endParaRPr>
              </a:p>
            </p:txBody>
          </p:sp>
          <p:sp>
            <p:nvSpPr>
              <p:cNvPr id="40" name="箭头: V 形 8"/>
              <p:cNvSpPr/>
              <p:nvPr/>
            </p:nvSpPr>
            <p:spPr>
              <a:xfrm>
                <a:off x="3696" y="6197"/>
                <a:ext cx="245" cy="441"/>
              </a:xfrm>
              <a:prstGeom prst="chevron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cs typeface="+mn-lt"/>
                </a:endParaRPr>
              </a:p>
            </p:txBody>
          </p:sp>
        </p:grpSp>
        <p:sp>
          <p:nvSpPr>
            <p:cNvPr id="41" name="文本框 3">
              <a:hlinkClick r:id="" action="ppaction://noaction"/>
            </p:cNvPr>
            <p:cNvSpPr txBox="1"/>
            <p:nvPr/>
          </p:nvSpPr>
          <p:spPr>
            <a:xfrm>
              <a:off x="1719" y="521"/>
              <a:ext cx="3155" cy="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b="1">
                  <a:solidFill>
                    <a:srgbClr val="7030A0"/>
                  </a:solidFill>
                  <a:latin typeface="Arial" panose="020B0604020202020204" pitchFamily="34" charset="0"/>
                  <a:ea typeface="方正姚体" panose="02010601030101010101" pitchFamily="2" charset="-122"/>
                  <a:sym typeface="+mn-ea"/>
                </a:rPr>
                <a:t>探究新知</a:t>
              </a:r>
              <a:endParaRPr lang="zh-CN" altLang="en-US" sz="3200" b="1">
                <a:solidFill>
                  <a:srgbClr val="7030A0"/>
                </a:solidFill>
                <a:latin typeface="Arial" panose="020B0604020202020204" pitchFamily="34" charset="0"/>
                <a:ea typeface="方正姚体" panose="02010601030101010101" pitchFamily="2" charset="-122"/>
                <a:sym typeface="+mn-ea"/>
              </a:endParaRPr>
            </a:p>
          </p:txBody>
        </p:sp>
      </p:grpSp>
      <p:sp>
        <p:nvSpPr>
          <p:cNvPr id="3087" name="Rectangle 15"/>
          <p:cNvSpPr/>
          <p:nvPr/>
        </p:nvSpPr>
        <p:spPr>
          <a:xfrm>
            <a:off x="403797" y="909714"/>
            <a:ext cx="4152251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复习</a:t>
            </a:r>
            <a:r>
              <a:rPr lang="en-US" altLang="zh-CN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：平方根的性质？</a:t>
            </a:r>
            <a:endParaRPr lang="zh-CN" altLang="en-US" sz="2800" b="1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074" name="Text Box 2"/>
          <p:cNvSpPr txBox="1"/>
          <p:nvPr/>
        </p:nvSpPr>
        <p:spPr>
          <a:xfrm>
            <a:off x="5455068" y="812574"/>
            <a:ext cx="6648681" cy="12109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思考</a:t>
            </a:r>
            <a:r>
              <a:rPr lang="en-US" altLang="zh-CN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lang="zh-CN" sz="2800" b="1">
                <a:latin typeface="宋体" panose="02010600030101010101" pitchFamily="2" charset="-122"/>
                <a:sym typeface="+mn-ea"/>
              </a:rPr>
              <a:t>立方根的性质有哪些呢？与平方根是否相同呢？</a:t>
            </a:r>
            <a:endParaRPr lang="zh-CN" sz="2800" b="1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5071587" y="812574"/>
            <a:ext cx="15238" cy="5496971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4439226" y="171324"/>
            <a:ext cx="1231708" cy="5219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/>
              <a:t>类比</a:t>
            </a:r>
            <a:endParaRPr lang="zh-CN" altLang="en-US" sz="2800" b="1"/>
          </a:p>
        </p:txBody>
      </p:sp>
      <p:sp>
        <p:nvSpPr>
          <p:cNvPr id="2" name="文本框 1"/>
          <p:cNvSpPr txBox="1"/>
          <p:nvPr/>
        </p:nvSpPr>
        <p:spPr>
          <a:xfrm>
            <a:off x="191105" y="1648103"/>
            <a:ext cx="4757946" cy="30200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-609600">
              <a:lnSpc>
                <a:spcPct val="170000"/>
              </a:lnSpc>
              <a:buClr>
                <a:schemeClr val="tx1"/>
              </a:buClr>
            </a:pP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1.</a:t>
            </a:r>
            <a:r>
              <a:rPr lang="zh-CN" altLang="en-US" sz="2800" b="1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正数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有两个平方根，</a:t>
            </a:r>
            <a:endParaRPr lang="zh-CN" altLang="en-US" sz="2800" b="1">
              <a:solidFill>
                <a:schemeClr val="tx1"/>
              </a:solidFill>
              <a:latin typeface="宋体" panose="02010600030101010101" pitchFamily="2" charset="-122"/>
              <a:cs typeface="宋体" panose="02010600030101010101" pitchFamily="2" charset="-122"/>
              <a:sym typeface="Arial" panose="020B0604020202020204" pitchFamily="34" charset="0"/>
            </a:endParaRPr>
          </a:p>
          <a:p>
            <a:pPr indent="-609600">
              <a:lnSpc>
                <a:spcPct val="170000"/>
              </a:lnSpc>
              <a:buClr>
                <a:schemeClr val="tx1"/>
              </a:buClr>
            </a:pP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  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两个平方根互为相反数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.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 pitchFamily="34" charset="0"/>
            </a:endParaRPr>
          </a:p>
          <a:p>
            <a:pPr indent="-609600">
              <a:lnSpc>
                <a:spcPct val="170000"/>
              </a:lnSpc>
              <a:buClr>
                <a:schemeClr val="tx1"/>
              </a:buClr>
            </a:pP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2.</a:t>
            </a:r>
            <a:r>
              <a:rPr lang="en-US" altLang="zh-CN" sz="2800" b="1">
                <a:solidFill>
                  <a:schemeClr val="tx1"/>
                </a:solidFill>
                <a:highlight>
                  <a:srgbClr val="00FFFF"/>
                </a:highlight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只有一个平方根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—0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本身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.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 pitchFamily="34" charset="0"/>
            </a:endParaRPr>
          </a:p>
          <a:p>
            <a:pPr marL="609600" indent="-609600">
              <a:lnSpc>
                <a:spcPct val="170000"/>
              </a:lnSpc>
              <a:buClr>
                <a:schemeClr val="tx1"/>
              </a:buClr>
            </a:pP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3.</a:t>
            </a:r>
            <a:r>
              <a:rPr lang="zh-CN" altLang="en-US" sz="2800" b="1">
                <a:solidFill>
                  <a:schemeClr val="tx1"/>
                </a:solidFill>
                <a:highlight>
                  <a:srgbClr val="FFFF00"/>
                </a:highlight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负数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没有平方根</a:t>
            </a:r>
            <a:r>
              <a:rPr lang="en-US" altLang="zh-CN" sz="2800" b="1">
                <a:solidFill>
                  <a:schemeClr val="tx1"/>
                </a:solidFill>
                <a:latin typeface="宋体" panose="02010600030101010101" pitchFamily="2" charset="-122"/>
                <a:cs typeface="宋体" panose="02010600030101010101" pitchFamily="2" charset="-122"/>
                <a:sym typeface="Arial" panose="020B0604020202020204" pitchFamily="34" charset="0"/>
              </a:rPr>
              <a:t>.</a:t>
            </a:r>
            <a:endParaRPr lang="en-US" altLang="zh-CN" sz="2800" b="1">
              <a:solidFill>
                <a:schemeClr val="tx1"/>
              </a:solidFill>
              <a:latin typeface="宋体" panose="02010600030101010101" pitchFamily="2" charset="-122"/>
              <a:cs typeface="宋体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11301" name="矩形标注 3"/>
          <p:cNvSpPr/>
          <p:nvPr/>
        </p:nvSpPr>
        <p:spPr>
          <a:xfrm>
            <a:off x="6742646" y="4261355"/>
            <a:ext cx="5232217" cy="2192312"/>
          </a:xfrm>
          <a:prstGeom prst="wedgeRectCallout">
            <a:avLst>
              <a:gd name="adj1" fmla="val 40171"/>
              <a:gd name="adj2" fmla="val -17693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（</a:t>
            </a:r>
            <a:r>
              <a:rPr 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1</a:t>
            </a:r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）</a:t>
            </a:r>
            <a:r>
              <a:rPr lang="en-US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2</a:t>
            </a:r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的立方等于多少？</a:t>
            </a:r>
            <a:endParaRPr lang="zh-CN" altLang="en-US" b="1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华文新魏" panose="02010800040101010101" pitchFamily="2" charset="-122"/>
            </a:endParaRPr>
          </a:p>
          <a:p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是否有其它的数，它的立方也是</a:t>
            </a:r>
            <a:r>
              <a:rPr lang="en-US" altLang="zh-CN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8</a:t>
            </a:r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？</a:t>
            </a:r>
            <a:endParaRPr lang="zh-CN" altLang="en-US" b="1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华文新魏" panose="02010800040101010101" pitchFamily="2" charset="-122"/>
            </a:endParaRPr>
          </a:p>
          <a:p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-3</a:t>
            </a:r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的立方等于多少？</a:t>
            </a:r>
            <a:endParaRPr lang="zh-CN" altLang="en-US" b="1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华文新魏" panose="02010800040101010101" pitchFamily="2" charset="-122"/>
            </a:endParaRPr>
          </a:p>
          <a:p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是否有其他的数，它的立方也是</a:t>
            </a:r>
            <a:r>
              <a:rPr lang="en-US" altLang="zh-CN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-27</a:t>
            </a:r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？</a:t>
            </a:r>
            <a:endParaRPr lang="zh-CN" altLang="en-US" b="1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华文新魏" panose="02010800040101010101" pitchFamily="2" charset="-122"/>
            </a:endParaRPr>
          </a:p>
          <a:p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（3</a:t>
            </a:r>
            <a:r>
              <a:rPr lang="en-US" altLang="zh-CN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)</a:t>
            </a:r>
            <a:r>
              <a:rPr lang="en-US" altLang="zh-CN" b="1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0</a:t>
            </a:r>
            <a:r>
              <a: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华文新魏" panose="02010800040101010101" pitchFamily="2" charset="-122"/>
              </a:rPr>
              <a:t>的立方等于多少？</a:t>
            </a:r>
            <a:endParaRPr lang="zh-CN" altLang="en-US" b="1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华文新魏" panose="02010800040101010101" pitchFamily="2" charset="-122"/>
            </a:endParaRPr>
          </a:p>
          <a:p>
            <a:endParaRPr lang="zh-CN" altLang="en-US" b="1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华文新魏" panose="02010800040101010101" pitchFamily="2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302691" y="2023330"/>
            <a:ext cx="3822738" cy="17703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</a:t>
            </a:r>
            <a:r>
              <a:rPr lang="zh-CN" altLang="en-US" sz="2800" b="1">
                <a:latin typeface="宋体" panose="02010600030101010101" pitchFamily="2" charset="-122"/>
                <a:sym typeface="+mn-ea"/>
              </a:rPr>
              <a:t>正数有几个立方根？</a:t>
            </a:r>
            <a:endParaRPr lang="zh-CN" altLang="en-US" sz="2800" b="1">
              <a:latin typeface="宋体" panose="02010600030101010101" pitchFamily="2" charset="-122"/>
              <a:sym typeface="+mn-ea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altLang="zh-CN" sz="2800" b="1">
                <a:latin typeface="宋体" panose="02010600030101010101" pitchFamily="2" charset="-122"/>
                <a:sym typeface="+mn-ea"/>
              </a:rPr>
              <a:t>.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</a:t>
            </a:r>
            <a:r>
              <a:rPr lang="zh-CN" altLang="en-US" sz="2800" b="1">
                <a:latin typeface="宋体" panose="02010600030101010101" pitchFamily="2" charset="-122"/>
                <a:sym typeface="+mn-ea"/>
              </a:rPr>
              <a:t>有几个立方根？</a:t>
            </a:r>
            <a:endParaRPr lang="zh-CN" altLang="en-US" sz="2800" b="1">
              <a:latin typeface="宋体" panose="02010600030101010101" pitchFamily="2" charset="-122"/>
              <a:sym typeface="+mn-ea"/>
            </a:endParaRPr>
          </a:p>
          <a:p>
            <a:pPr marL="0" lvl="0" indent="0">
              <a:lnSpc>
                <a:spcPct val="130000"/>
              </a:lnSpc>
              <a:spcBef>
                <a:spcPct val="0"/>
              </a:spcBef>
              <a:buNone/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altLang="zh-CN" sz="2800" b="1">
                <a:latin typeface="宋体" panose="02010600030101010101" pitchFamily="2" charset="-122"/>
                <a:sym typeface="+mn-ea"/>
              </a:rPr>
              <a:t>.</a:t>
            </a:r>
            <a:r>
              <a:rPr lang="zh-CN" altLang="en-US" sz="2800" b="1">
                <a:latin typeface="宋体" panose="02010600030101010101" pitchFamily="2" charset="-122"/>
                <a:sym typeface="+mn-ea"/>
              </a:rPr>
              <a:t>负数有几个立方根？</a:t>
            </a:r>
            <a:endParaRPr lang="zh-CN" altLang="en-US" sz="2800" b="1">
              <a:latin typeface="宋体" panose="02010600030101010101" pitchFamily="2" charset="-122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9046384" y="1989363"/>
            <a:ext cx="22371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>
                <a:schemeClr val="folHlink"/>
              </a:buClr>
              <a:buSzPct val="85000"/>
              <a:buFont typeface="Wingdings 2" panose="05020102010507070707" pitchFamily="18" charset="2"/>
              <a:buNone/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个，是正数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9046384" y="2565535"/>
            <a:ext cx="24149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>
                <a:schemeClr val="folHlink"/>
              </a:buClr>
              <a:buSzPct val="85000"/>
              <a:buFont typeface="Wingdings 2" panose="05020102010507070707" pitchFamily="18" charset="2"/>
              <a:buNone/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个，是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本身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9046384" y="3125201"/>
            <a:ext cx="22371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Clr>
                <a:schemeClr val="folHlink"/>
              </a:buClr>
              <a:buSzPct val="85000"/>
              <a:buFont typeface="Wingdings 2" panose="05020102010507070707" pitchFamily="18" charset="2"/>
              <a:buNone/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个，是负数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8" name="圆角矩形标注 27"/>
          <p:cNvSpPr/>
          <p:nvPr/>
        </p:nvSpPr>
        <p:spPr>
          <a:xfrm>
            <a:off x="3719249" y="5301323"/>
            <a:ext cx="2564364" cy="905369"/>
          </a:xfrm>
          <a:prstGeom prst="wedgeRoundRectCallout">
            <a:avLst>
              <a:gd name="adj1" fmla="val 66761"/>
              <a:gd name="adj2" fmla="val -216830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一个数的立方根的</a:t>
            </a:r>
            <a:r>
              <a:rPr lang="zh-CN" altLang="en-US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唯一性</a:t>
            </a:r>
            <a:endParaRPr lang="zh-CN" altLang="en-US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2" grpId="0"/>
      <p:bldP spid="3087" grpId="0"/>
      <p:bldP spid="11301" grpId="0" animBg="1"/>
      <p:bldP spid="25" grpId="0"/>
      <p:bldP spid="26" grpId="0"/>
      <p:bldP spid="27" grpId="0"/>
      <p:bldP spid="24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4294967295"/>
          </p:nvPr>
        </p:nvSpPr>
        <p:spPr>
          <a:xfrm>
            <a:off x="1417320" y="697230"/>
            <a:ext cx="10531475" cy="444563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b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[</a:t>
            </a:r>
            <a:r>
              <a:rPr lang="zh-CN" altLang="zh-CN" b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概括新知</a:t>
            </a:r>
            <a:r>
              <a:rPr lang="en-US" altLang="zh-CN" b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]</a:t>
            </a:r>
            <a:endParaRPr lang="zh-CN" altLang="zh-CN" b="1">
              <a:solidFill>
                <a:srgbClr val="000000"/>
              </a:solidFill>
              <a:effectLst/>
              <a:ea typeface="方正书宋_GBK" panose="02000000000000000000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(1)</a:t>
            </a:r>
            <a:r>
              <a:rPr lang="zh-CN" altLang="zh-CN" b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立方根的性质</a:t>
            </a:r>
            <a:r>
              <a:rPr lang="en-US" altLang="zh-CN" b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: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正数有</a:t>
            </a:r>
            <a:r>
              <a:rPr lang="zh-CN" altLang="zh-CN" i="1" u="sng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ea typeface="微软雅黑" panose="020B0503020204020204" charset="-122"/>
                <a:cs typeface="Times New Roman" panose="02020603050405020304" pitchFamily="18" charset="0"/>
              </a:rPr>
              <a:t>　　　　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个立方根</a:t>
            </a: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,0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有</a:t>
            </a:r>
            <a:r>
              <a:rPr lang="zh-CN" altLang="zh-CN" i="1" u="sng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ea typeface="微软雅黑" panose="020B0503020204020204" charset="-122"/>
                <a:cs typeface="Times New Roman" panose="02020603050405020304" pitchFamily="18" charset="0"/>
              </a:rPr>
              <a:t>　　　　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个</a:t>
            </a:r>
            <a:endParaRPr lang="en-US" altLang="zh-CN">
              <a:solidFill>
                <a:srgbClr val="000000"/>
              </a:solidFill>
              <a:effectLst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立方根</a:t>
            </a: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,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它的立方根是</a:t>
            </a:r>
            <a:r>
              <a:rPr lang="zh-CN" altLang="zh-CN" i="1" u="sng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ea typeface="微软雅黑" panose="020B0503020204020204" charset="-122"/>
                <a:cs typeface="Times New Roman" panose="02020603050405020304" pitchFamily="18" charset="0"/>
              </a:rPr>
              <a:t>　　　　</a:t>
            </a: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,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负数有</a:t>
            </a:r>
            <a:r>
              <a:rPr lang="zh-CN" altLang="zh-CN" i="1" u="sng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ea typeface="微软雅黑" panose="020B0503020204020204" charset="-122"/>
                <a:cs typeface="Times New Roman" panose="02020603050405020304" pitchFamily="18" charset="0"/>
              </a:rPr>
              <a:t>　　　　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个立方根</a:t>
            </a: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en-US" altLang="zh-CN" i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 </a:t>
            </a:r>
            <a:endParaRPr lang="zh-CN" altLang="zh-CN">
              <a:solidFill>
                <a:srgbClr val="000000"/>
              </a:solidFill>
              <a:effectLst/>
              <a:ea typeface="方正书宋_GBK" panose="02000000000000000000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(2)</a:t>
            </a:r>
            <a:r>
              <a:rPr lang="zh-CN" altLang="zh-CN" b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开立方的概念</a:t>
            </a:r>
            <a:r>
              <a:rPr lang="en-US" altLang="zh-CN" b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: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求一个数</a:t>
            </a:r>
            <a:r>
              <a:rPr lang="en-US" altLang="zh-CN" i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a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的</a:t>
            </a:r>
            <a:r>
              <a:rPr lang="zh-CN" altLang="zh-CN" i="1" u="sng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ea typeface="微软雅黑" panose="020B0503020204020204" charset="-122"/>
                <a:cs typeface="Times New Roman" panose="02020603050405020304" pitchFamily="18" charset="0"/>
              </a:rPr>
              <a:t>　　　　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的运算叫做开立方</a:t>
            </a: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,</a:t>
            </a:r>
            <a:endParaRPr lang="en-US" altLang="zh-CN">
              <a:solidFill>
                <a:srgbClr val="000000"/>
              </a:solidFill>
              <a:effectLst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其中</a:t>
            </a:r>
            <a:r>
              <a:rPr lang="en-US" altLang="zh-CN" i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a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叫做</a:t>
            </a:r>
            <a:r>
              <a:rPr lang="zh-CN" altLang="zh-CN" i="1" u="sng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ea typeface="微软雅黑" panose="020B0503020204020204" charset="-122"/>
                <a:cs typeface="Times New Roman" panose="02020603050405020304" pitchFamily="18" charset="0"/>
              </a:rPr>
              <a:t>　　</a:t>
            </a:r>
            <a:r>
              <a:rPr lang="en-US" altLang="zh-CN" i="1" u="sng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ea typeface="微软雅黑" panose="020B0503020204020204" charset="-122"/>
                <a:cs typeface="Times New Roman" panose="02020603050405020304" pitchFamily="18" charset="0"/>
              </a:rPr>
              <a:t>   </a:t>
            </a:r>
            <a:r>
              <a:rPr lang="zh-CN" altLang="zh-CN" i="1" u="sng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ea typeface="微软雅黑" panose="020B0503020204020204" charset="-122"/>
                <a:cs typeface="Times New Roman" panose="02020603050405020304" pitchFamily="18" charset="0"/>
              </a:rPr>
              <a:t>　　</a:t>
            </a: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求一个数的立方根就是求哪个数的</a:t>
            </a:r>
            <a:endParaRPr lang="en-US" altLang="zh-CN">
              <a:solidFill>
                <a:srgbClr val="000000"/>
              </a:solidFill>
              <a:effectLst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立方等于这个数</a:t>
            </a: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,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开立方与立方互为</a:t>
            </a:r>
            <a:r>
              <a:rPr lang="zh-CN" altLang="zh-CN" i="1" u="sng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ea typeface="微软雅黑" panose="020B0503020204020204" charset="-122"/>
                <a:cs typeface="Times New Roman" panose="02020603050405020304" pitchFamily="18" charset="0"/>
              </a:rPr>
              <a:t>　　　　</a:t>
            </a:r>
            <a:r>
              <a:rPr lang="zh-CN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运算</a:t>
            </a:r>
            <a:r>
              <a:rPr lang="en-US" altLang="zh-CN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.</a:t>
            </a:r>
            <a:r>
              <a:rPr lang="en-US" altLang="zh-CN" i="1">
                <a:solidFill>
                  <a:srgbClr val="00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</a:rPr>
              <a:t> </a:t>
            </a:r>
            <a:endParaRPr lang="zh-CN" altLang="zh-CN">
              <a:solidFill>
                <a:srgbClr val="000000"/>
              </a:solidFill>
              <a:effectLst/>
              <a:ea typeface="方正书宋_GBK" panose="02000000000000000000" charset="-122"/>
              <a:cs typeface="Times New Roman" panose="02020603050405020304" pitchFamily="18" charset="0"/>
            </a:endParaRPr>
          </a:p>
        </p:txBody>
      </p:sp>
      <p:sp>
        <p:nvSpPr>
          <p:cNvPr id="3" name="文本占位符 4"/>
          <p:cNvSpPr txBox="1"/>
          <p:nvPr/>
        </p:nvSpPr>
        <p:spPr>
          <a:xfrm>
            <a:off x="6140712" y="1342764"/>
            <a:ext cx="373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5" name="文本占位符 4"/>
          <p:cNvSpPr txBox="1"/>
          <p:nvPr/>
        </p:nvSpPr>
        <p:spPr>
          <a:xfrm>
            <a:off x="10116364" y="1342764"/>
            <a:ext cx="373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9" name="文本占位符 4"/>
          <p:cNvSpPr txBox="1"/>
          <p:nvPr/>
        </p:nvSpPr>
        <p:spPr>
          <a:xfrm>
            <a:off x="5672675" y="2057875"/>
            <a:ext cx="373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0</a:t>
            </a:r>
            <a:endParaRPr lang="zh-CN" altLang="en-US"/>
          </a:p>
        </p:txBody>
      </p:sp>
      <p:sp>
        <p:nvSpPr>
          <p:cNvPr id="10" name="文本占位符 4"/>
          <p:cNvSpPr txBox="1"/>
          <p:nvPr/>
        </p:nvSpPr>
        <p:spPr>
          <a:xfrm>
            <a:off x="8580811" y="2057875"/>
            <a:ext cx="373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13" name="文本占位符 4"/>
          <p:cNvSpPr txBox="1"/>
          <p:nvPr/>
        </p:nvSpPr>
        <p:spPr>
          <a:xfrm>
            <a:off x="6513762" y="2841639"/>
            <a:ext cx="1338828" cy="78359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zh-CN" altLang="zh-CN"/>
              <a:t>立方根</a:t>
            </a:r>
            <a:endParaRPr lang="zh-CN" altLang="en-US"/>
          </a:p>
        </p:txBody>
      </p:sp>
      <p:sp>
        <p:nvSpPr>
          <p:cNvPr id="14" name="文本占位符 4"/>
          <p:cNvSpPr txBox="1"/>
          <p:nvPr/>
        </p:nvSpPr>
        <p:spPr>
          <a:xfrm>
            <a:off x="3360614" y="3666518"/>
            <a:ext cx="1723549" cy="78359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zh-CN" altLang="zh-CN"/>
              <a:t>被开方数</a:t>
            </a:r>
            <a:endParaRPr lang="zh-CN" altLang="en-US"/>
          </a:p>
        </p:txBody>
      </p:sp>
      <p:sp>
        <p:nvSpPr>
          <p:cNvPr id="15" name="文本占位符 4"/>
          <p:cNvSpPr txBox="1"/>
          <p:nvPr/>
        </p:nvSpPr>
        <p:spPr>
          <a:xfrm>
            <a:off x="7703614" y="4385176"/>
            <a:ext cx="569387" cy="78359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zh-CN" altLang="zh-CN"/>
              <a:t>逆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09650" y="345895"/>
            <a:ext cx="10563225" cy="584775"/>
            <a:chOff x="1009650" y="489859"/>
            <a:chExt cx="10563225" cy="584775"/>
          </a:xfrm>
        </p:grpSpPr>
        <p:grpSp>
          <p:nvGrpSpPr>
            <p:cNvPr id="3" name="组合 7"/>
            <p:cNvGrpSpPr/>
            <p:nvPr/>
          </p:nvGrpSpPr>
          <p:grpSpPr>
            <a:xfrm>
              <a:off x="1009650" y="623564"/>
              <a:ext cx="456565" cy="323850"/>
              <a:chOff x="5850" y="382"/>
              <a:chExt cx="719" cy="405"/>
            </a:xfrm>
          </p:grpSpPr>
          <p:sp>
            <p:nvSpPr>
              <p:cNvPr id="5" name="燕尾形 4"/>
              <p:cNvSpPr/>
              <p:nvPr/>
            </p:nvSpPr>
            <p:spPr>
              <a:xfrm>
                <a:off x="5850" y="382"/>
                <a:ext cx="405" cy="405"/>
              </a:xfrm>
              <a:prstGeom prst="chevron">
                <a:avLst/>
              </a:prstGeom>
              <a:solidFill>
                <a:srgbClr val="65A5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" name="燕尾形 5"/>
              <p:cNvSpPr/>
              <p:nvPr/>
            </p:nvSpPr>
            <p:spPr>
              <a:xfrm>
                <a:off x="6164" y="382"/>
                <a:ext cx="405" cy="405"/>
              </a:xfrm>
              <a:prstGeom prst="chevron">
                <a:avLst/>
              </a:prstGeom>
              <a:solidFill>
                <a:srgbClr val="65A5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1534881" y="489859"/>
              <a:ext cx="10037994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lvl="0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200" b="1">
                  <a:solidFill>
                    <a:srgbClr val="65A5AF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应用一　求一个数的立方根</a:t>
              </a:r>
              <a:endParaRPr lang="zh-CN" altLang="en-US" sz="32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占位符 1"/>
              <p:cNvSpPr>
                <a:spLocks noGrp="1"/>
              </p:cNvSpPr>
              <p:nvPr>
                <p:ph type="body" sz="quarter" idx="4294967295"/>
              </p:nvPr>
            </p:nvSpPr>
            <p:spPr>
              <a:xfrm>
                <a:off x="1658620" y="1061085"/>
                <a:ext cx="10531475" cy="1809115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zh-CN" altLang="zh-CN" b="1">
                    <a:solidFill>
                      <a:srgbClr val="ED7D31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例</a:t>
                </a:r>
                <a:r>
                  <a:rPr lang="en-US" altLang="zh-CN" b="1">
                    <a:solidFill>
                      <a:srgbClr val="ED7D31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1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  </a:t>
                </a:r>
                <a:r>
                  <a:rPr lang="en-US" altLang="zh-CN">
                    <a:solidFill>
                      <a:srgbClr val="595959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</a:t>
                </a:r>
                <a:r>
                  <a:rPr lang="zh-CN" altLang="zh-CN">
                    <a:solidFill>
                      <a:srgbClr val="595959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教材典题</a:t>
                </a:r>
                <a:r>
                  <a:rPr lang="en-US" altLang="zh-CN">
                    <a:solidFill>
                      <a:srgbClr val="595959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求下列各数的立方根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(1)-27;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(2)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125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(3)0.216;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(4)-5.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文本占位符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sz="quarter" idx="4294967295"/>
              </p:nvPr>
            </p:nvSpPr>
            <p:spPr>
              <a:xfrm>
                <a:off x="1658620" y="1061085"/>
                <a:ext cx="10531475" cy="1809115"/>
              </a:xfr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占位符 1"/>
              <p:cNvSpPr txBox="1"/>
              <p:nvPr/>
            </p:nvSpPr>
            <p:spPr>
              <a:xfrm>
                <a:off x="1143000" y="2870066"/>
                <a:ext cx="10531475" cy="806450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解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:(1)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因为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(-3)</a:t>
                </a:r>
                <a:r>
                  <a:rPr lang="en-US" altLang="zh-CN" baseline="30000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=-27,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所以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-27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的立方根是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-3,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即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27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=-3.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70066"/>
                <a:ext cx="10531475" cy="806450"/>
              </a:xfrm>
              <a:prstGeom prst="rect">
                <a:avLst/>
              </a:prstGeom>
              <a:blipFill rotWithShape="1">
                <a:blip r:embed="rId2"/>
                <a:stretch>
                  <a:fillRect t="-6204" b="6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占位符 1"/>
              <p:cNvSpPr txBox="1"/>
              <p:nvPr/>
            </p:nvSpPr>
            <p:spPr>
              <a:xfrm>
                <a:off x="1143000" y="3625273"/>
                <a:ext cx="10531475" cy="1023620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>
                  <a:lnSpc>
                    <a:spcPct val="100000"/>
                  </a:lnSpc>
                </a:pP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(2)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因为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125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所以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8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125</m:t>
                        </m:r>
                      </m:den>
                    </m:f>
                  </m:oMath>
                </a14:m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的立方根是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,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即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f>
                          <m:fPr>
                            <m:ctrlPr>
                              <a:rPr lang="zh-CN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125</m:t>
                            </m:r>
                          </m:den>
                        </m:f>
                      </m:e>
                    </m:rad>
                    <m:r>
                      <a:rPr lang="en-US" altLang="zh-CN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5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625273"/>
                <a:ext cx="10531475" cy="1023620"/>
              </a:xfrm>
              <a:prstGeom prst="rect">
                <a:avLst/>
              </a:prstGeom>
              <a:blipFill rotWithShape="1">
                <a:blip r:embed="rId3"/>
                <a:stretch>
                  <a:fillRect t="-4844" b="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文本占位符 1"/>
              <p:cNvSpPr txBox="1"/>
              <p:nvPr/>
            </p:nvSpPr>
            <p:spPr>
              <a:xfrm>
                <a:off x="1143000" y="4657094"/>
                <a:ext cx="10531475" cy="806450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(3)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因为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0.6</a:t>
                </a:r>
                <a:r>
                  <a:rPr lang="en-US" altLang="zh-CN" baseline="30000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=0.216,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所以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0.216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的立方根是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0.6,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即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216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=0.6.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657094"/>
                <a:ext cx="10531475" cy="806450"/>
              </a:xfrm>
              <a:prstGeom prst="rect">
                <a:avLst/>
              </a:prstGeom>
              <a:blipFill rotWithShape="1">
                <a:blip r:embed="rId4"/>
                <a:stretch>
                  <a:fillRect t="-614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本占位符 1"/>
              <p:cNvSpPr txBox="1"/>
              <p:nvPr/>
            </p:nvSpPr>
            <p:spPr>
              <a:xfrm>
                <a:off x="1143000" y="5410185"/>
                <a:ext cx="10531475" cy="806450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(4)-5</a:t>
                </a: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的立方根是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410185"/>
                <a:ext cx="10531475" cy="806450"/>
              </a:xfrm>
              <a:prstGeom prst="rect">
                <a:avLst/>
              </a:prstGeom>
              <a:blipFill rotWithShape="1">
                <a:blip r:embed="rId5"/>
                <a:stretch>
                  <a:fillRect t="-77" b="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占位符 1"/>
              <p:cNvSpPr>
                <a:spLocks noGrp="1"/>
              </p:cNvSpPr>
              <p:nvPr>
                <p:ph type="body" sz="quarter" idx="4294967295"/>
              </p:nvPr>
            </p:nvSpPr>
            <p:spPr>
              <a:xfrm>
                <a:off x="1143000" y="686435"/>
                <a:ext cx="10531475" cy="1793240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zh-CN" altLang="zh-CN" b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变式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求下列各数的立方根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(1)-3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	(2)10</a:t>
                </a:r>
                <a:r>
                  <a:rPr lang="en-US" altLang="zh-CN" baseline="30000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-3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	(3)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64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文本占位符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sz="quarter" idx="4294967295"/>
              </p:nvPr>
            </p:nvSpPr>
            <p:spPr>
              <a:xfrm>
                <a:off x="1143000" y="686435"/>
                <a:ext cx="10531475" cy="1793240"/>
              </a:xfr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1534160" y="2565400"/>
                <a:ext cx="1827530" cy="1729105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zh-CN" altLang="zh-CN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>
                          <m:r>
                            <a:rPr lang="en-US" altLang="zh-CN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微软雅黑" panose="020B0503020204020204" charset="-122"/>
                              <a:cs typeface="Times New Roman" panose="020206030504050203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n-US" altLang="zh-CN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微软雅黑" panose="020B0503020204020204" charset="-122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CN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微软雅黑" panose="020B0503020204020204" charset="-122"/>
                                  <a:cs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微软雅黑" panose="020B0503020204020204" charset="-122"/>
                                  <a:cs typeface="Cambria Math" panose="02040503050406030204" pitchFamily="18" charset="0"/>
                                </a:rPr>
                                <m:t>27</m:t>
                              </m:r>
                            </m:num>
                            <m:den>
                              <m:r>
                                <a:rPr lang="en-US" altLang="zh-CN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微软雅黑" panose="020B0503020204020204" charset="-122"/>
                                  <a:cs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altLang="zh-CN" sz="3200" dirty="0" smtClean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微软雅黑" panose="020B0503020204020204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160" y="2565400"/>
                <a:ext cx="1827530" cy="172910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本框 3"/>
          <p:cNvSpPr txBox="1"/>
          <p:nvPr/>
        </p:nvSpPr>
        <p:spPr>
          <a:xfrm>
            <a:off x="3188335" y="3305810"/>
            <a:ext cx="22739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200" dirty="0" smtClean="0">
                <a:latin typeface="+mn-lt"/>
                <a:ea typeface="+mn-ea"/>
              </a:rPr>
              <a:t>=</a:t>
            </a:r>
            <a:endParaRPr lang="en-US" altLang="zh-CN" sz="3200" dirty="0" smtClean="0">
              <a:latin typeface="+mn-lt"/>
              <a:ea typeface="+mn-ea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84270" y="3232150"/>
          <a:ext cx="638175" cy="98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3" imgW="254000" imgH="393700" progId="Equation.KSEE3">
                  <p:embed/>
                </p:oleObj>
              </mc:Choice>
              <mc:Fallback>
                <p:oleObj name="" r:id="rId3" imgW="2540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84270" y="3232150"/>
                        <a:ext cx="638175" cy="989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09650" y="104811"/>
            <a:ext cx="10548938" cy="825867"/>
            <a:chOff x="1009650" y="250045"/>
            <a:chExt cx="10548938" cy="825867"/>
          </a:xfrm>
        </p:grpSpPr>
        <p:grpSp>
          <p:nvGrpSpPr>
            <p:cNvPr id="3" name="组合 7"/>
            <p:cNvGrpSpPr/>
            <p:nvPr/>
          </p:nvGrpSpPr>
          <p:grpSpPr>
            <a:xfrm>
              <a:off x="1009650" y="623564"/>
              <a:ext cx="456565" cy="323850"/>
              <a:chOff x="5850" y="382"/>
              <a:chExt cx="719" cy="405"/>
            </a:xfrm>
          </p:grpSpPr>
          <p:sp>
            <p:nvSpPr>
              <p:cNvPr id="5" name="燕尾形 4"/>
              <p:cNvSpPr/>
              <p:nvPr/>
            </p:nvSpPr>
            <p:spPr>
              <a:xfrm>
                <a:off x="5850" y="382"/>
                <a:ext cx="405" cy="405"/>
              </a:xfrm>
              <a:prstGeom prst="chevron">
                <a:avLst/>
              </a:prstGeom>
              <a:solidFill>
                <a:srgbClr val="65A5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" name="燕尾形 5"/>
              <p:cNvSpPr/>
              <p:nvPr/>
            </p:nvSpPr>
            <p:spPr>
              <a:xfrm>
                <a:off x="6164" y="382"/>
                <a:ext cx="405" cy="405"/>
              </a:xfrm>
              <a:prstGeom prst="chevron">
                <a:avLst/>
              </a:prstGeom>
              <a:solidFill>
                <a:srgbClr val="65A5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697" name="Rectangle 1"/>
                <p:cNvSpPr>
                  <a:spLocks noChangeArrowheads="1"/>
                </p:cNvSpPr>
                <p:nvPr/>
              </p:nvSpPr>
              <p:spPr bwMode="auto">
                <a:xfrm>
                  <a:off x="1534881" y="250045"/>
                  <a:ext cx="10023707" cy="825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zh-CN" altLang="zh-CN" sz="3200" b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探究二</a:t>
                  </a:r>
                  <a:r>
                    <a:rPr lang="zh-CN" altLang="zh-CN" sz="3200" b="1" i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　</a:t>
                  </a:r>
                  <a14:m>
                    <m:oMath xmlns:m="http://schemas.openxmlformats.org/officeDocument/2006/math">
                      <m:rad>
                        <m:radPr>
                          <m:ctrlPr>
                            <a:rPr lang="zh-CN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>
                          <m:r>
                            <a:rPr lang="en-US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g>
                        <m:e>
                          <m:sSup>
                            <m:sSupPr>
                              <m:ctrlPr>
                                <a:rPr lang="zh-CN" altLang="zh-CN" sz="3200" b="1" i="1">
                                  <a:solidFill>
                                    <a:srgbClr val="65A5AF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3200" b="1" i="1">
                                  <a:solidFill>
                                    <a:srgbClr val="65A5AF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altLang="zh-CN" sz="3200" b="1" i="1">
                                  <a:solidFill>
                                    <a:srgbClr val="65A5AF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sup>
                          </m:sSup>
                        </m:e>
                      </m:rad>
                    </m:oMath>
                  </a14:m>
                  <a:r>
                    <a:rPr lang="en-US" altLang="zh-CN" sz="3200" b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,(</a:t>
                  </a:r>
                  <a14:m>
                    <m:oMath xmlns:m="http://schemas.openxmlformats.org/officeDocument/2006/math">
                      <m:rad>
                        <m:radPr>
                          <m:ctrlPr>
                            <a:rPr lang="zh-CN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>
                          <m:r>
                            <a:rPr lang="en-US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g>
                        <m:e>
                          <m:r>
                            <a:rPr lang="en-US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</m:e>
                      </m:rad>
                    </m:oMath>
                  </a14:m>
                  <a:r>
                    <a:rPr lang="en-US" altLang="zh-CN" sz="3200" b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)</a:t>
                  </a:r>
                  <a:r>
                    <a:rPr lang="en-US" altLang="zh-CN" sz="3200" b="1" baseline="30000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3</a:t>
                  </a:r>
                  <a:endParaRPr lang="zh-CN" altLang="zh-CN" sz="3200" b="1">
                    <a:solidFill>
                      <a:srgbClr val="65A5AF"/>
                    </a:solidFill>
                    <a:effectLst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29697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34881" y="250045"/>
                  <a:ext cx="10023707" cy="825867"/>
                </a:xfrm>
                <a:prstGeom prst="rect">
                  <a:avLst/>
                </a:prstGeom>
                <a:blipFill rotWithShape="1">
                  <a:blip r:embed="rId1"/>
                </a:blipFill>
                <a:ln w="9525">
                  <a:noFill/>
                  <a:miter lim="800000"/>
                </a:ln>
                <a:effectLst/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占位符 1"/>
              <p:cNvSpPr>
                <a:spLocks noGrp="1"/>
              </p:cNvSpPr>
              <p:nvPr>
                <p:ph type="body" sz="quarter" idx="4294967295"/>
              </p:nvPr>
            </p:nvSpPr>
            <p:spPr>
              <a:xfrm>
                <a:off x="1658620" y="1061085"/>
                <a:ext cx="10531475" cy="3176905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CN" b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[</a:t>
                </a:r>
                <a:r>
                  <a:rPr lang="zh-CN" altLang="zh-CN" b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计算归纳</a:t>
                </a:r>
                <a:r>
                  <a:rPr lang="en-US" altLang="zh-CN" b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]</a:t>
                </a:r>
                <a:endParaRPr lang="zh-CN" altLang="zh-CN" b="1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1.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求下列各式的值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zh-CN" altLang="zh-CN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</a:t>
                </a:r>
                <a:r>
                  <a:rPr lang="zh-CN" altLang="zh-CN" i="1" u="sng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zh-CN" altLang="zh-CN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</a:t>
                </a:r>
                <a:r>
                  <a:rPr lang="zh-CN" altLang="zh-CN" i="1" u="sng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zh-CN" altLang="zh-CN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</a:t>
                </a:r>
                <a:r>
                  <a:rPr lang="zh-CN" altLang="zh-CN" i="1" u="sng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 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</a:t>
                </a:r>
                <a:r>
                  <a:rPr lang="zh-CN" altLang="zh-CN" i="1" u="sng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</a:t>
                </a:r>
                <a:r>
                  <a:rPr lang="zh-CN" altLang="zh-CN" i="1" u="sng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</a:t>
                </a:r>
                <a:r>
                  <a:rPr lang="zh-CN" altLang="zh-CN" i="1" u="sng">
                    <a:solidFill>
                      <a:srgbClr val="000000"/>
                    </a:solidFill>
                    <a:effectLst/>
                    <a:uFill>
                      <a:solidFill>
                        <a:srgbClr val="000000"/>
                      </a:solidFill>
                    </a:uFill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r>
                  <a:rPr lang="en-US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 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文本占位符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sz="quarter" idx="4294967295"/>
              </p:nvPr>
            </p:nvSpPr>
            <p:spPr>
              <a:xfrm>
                <a:off x="1658620" y="1061085"/>
                <a:ext cx="10531475" cy="3176905"/>
              </a:xfrm>
              <a:blipFill rotWithShape="1">
                <a:blip r:embed="rId2"/>
                <a:stretch>
                  <a:fillRect b="-7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文本占位符 4"/>
          <p:cNvSpPr txBox="1"/>
          <p:nvPr/>
        </p:nvSpPr>
        <p:spPr>
          <a:xfrm>
            <a:off x="2814431" y="2676092"/>
            <a:ext cx="373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2</a:t>
            </a:r>
            <a:endParaRPr lang="zh-CN" altLang="en-US"/>
          </a:p>
        </p:txBody>
      </p:sp>
      <p:sp>
        <p:nvSpPr>
          <p:cNvPr id="12" name="文本占位符 4"/>
          <p:cNvSpPr txBox="1"/>
          <p:nvPr/>
        </p:nvSpPr>
        <p:spPr>
          <a:xfrm>
            <a:off x="5478119" y="2676092"/>
            <a:ext cx="373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0</a:t>
            </a:r>
            <a:endParaRPr lang="zh-CN" altLang="en-US"/>
          </a:p>
        </p:txBody>
      </p:sp>
      <p:sp>
        <p:nvSpPr>
          <p:cNvPr id="13" name="文本占位符 4"/>
          <p:cNvSpPr txBox="1"/>
          <p:nvPr/>
        </p:nvSpPr>
        <p:spPr>
          <a:xfrm>
            <a:off x="8791162" y="2676092"/>
            <a:ext cx="500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-2</a:t>
            </a:r>
            <a:endParaRPr lang="zh-CN" altLang="en-US"/>
          </a:p>
        </p:txBody>
      </p:sp>
      <p:sp>
        <p:nvSpPr>
          <p:cNvPr id="14" name="文本占位符 4"/>
          <p:cNvSpPr txBox="1"/>
          <p:nvPr/>
        </p:nvSpPr>
        <p:spPr>
          <a:xfrm>
            <a:off x="3066224" y="3494530"/>
            <a:ext cx="373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2</a:t>
            </a:r>
            <a:endParaRPr lang="zh-CN" altLang="en-US"/>
          </a:p>
        </p:txBody>
      </p:sp>
      <p:sp>
        <p:nvSpPr>
          <p:cNvPr id="15" name="文本占位符 4"/>
          <p:cNvSpPr txBox="1"/>
          <p:nvPr/>
        </p:nvSpPr>
        <p:spPr>
          <a:xfrm>
            <a:off x="5928695" y="3494530"/>
            <a:ext cx="373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0</a:t>
            </a:r>
            <a:endParaRPr lang="zh-CN" altLang="en-US"/>
          </a:p>
        </p:txBody>
      </p:sp>
      <p:sp>
        <p:nvSpPr>
          <p:cNvPr id="16" name="文本占位符 4"/>
          <p:cNvSpPr txBox="1"/>
          <p:nvPr/>
        </p:nvSpPr>
        <p:spPr>
          <a:xfrm>
            <a:off x="9042955" y="3494530"/>
            <a:ext cx="50038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zh-CN"/>
              <a:t>-2</a:t>
            </a:r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1209040" y="4702810"/>
            <a:ext cx="9464040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zh-CN" sz="2800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观察第</a:t>
            </a:r>
            <a:r>
              <a:rPr lang="en-US" altLang="zh-CN" sz="2800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zh-CN" sz="2800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题的计算结果</a:t>
            </a:r>
            <a:r>
              <a:rPr lang="en-US" altLang="zh-CN" sz="2800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zh-CN" sz="2800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可得到什么规律</a:t>
            </a:r>
            <a:r>
              <a:rPr lang="en-US" altLang="zh-CN" sz="2800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(</a:t>
            </a:r>
            <a:r>
              <a:rPr lang="zh-CN" altLang="zh-CN" sz="2800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用含</a:t>
            </a:r>
            <a:r>
              <a:rPr lang="en-US" altLang="zh-CN" sz="2800" i="1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zh-CN" sz="2800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的等式表示</a:t>
            </a:r>
            <a:r>
              <a:rPr lang="en-US" altLang="zh-CN" sz="2800">
                <a:solidFill>
                  <a:srgbClr val="FF0000"/>
                </a:solidFill>
                <a:effectLst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)?</a:t>
            </a:r>
            <a:endParaRPr lang="en-US" altLang="zh-CN" sz="2800" smtClean="0">
              <a:solidFill>
                <a:srgbClr val="FF0000"/>
              </a:solidFill>
              <a:effectLst/>
              <a:latin typeface="+mn-lt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2471400" y="106553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111250" y="104811"/>
            <a:ext cx="10563225" cy="825867"/>
            <a:chOff x="1009650" y="250045"/>
            <a:chExt cx="10563225" cy="825867"/>
          </a:xfrm>
        </p:grpSpPr>
        <p:grpSp>
          <p:nvGrpSpPr>
            <p:cNvPr id="3" name="组合 7"/>
            <p:cNvGrpSpPr/>
            <p:nvPr/>
          </p:nvGrpSpPr>
          <p:grpSpPr>
            <a:xfrm>
              <a:off x="1009650" y="623564"/>
              <a:ext cx="456565" cy="323850"/>
              <a:chOff x="5850" y="382"/>
              <a:chExt cx="719" cy="405"/>
            </a:xfrm>
          </p:grpSpPr>
          <p:sp>
            <p:nvSpPr>
              <p:cNvPr id="5" name="燕尾形 4"/>
              <p:cNvSpPr/>
              <p:nvPr/>
            </p:nvSpPr>
            <p:spPr>
              <a:xfrm>
                <a:off x="5850" y="382"/>
                <a:ext cx="405" cy="405"/>
              </a:xfrm>
              <a:prstGeom prst="chevron">
                <a:avLst/>
              </a:prstGeom>
              <a:solidFill>
                <a:srgbClr val="65A5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" name="燕尾形 5"/>
              <p:cNvSpPr/>
              <p:nvPr/>
            </p:nvSpPr>
            <p:spPr>
              <a:xfrm>
                <a:off x="6164" y="382"/>
                <a:ext cx="405" cy="405"/>
              </a:xfrm>
              <a:prstGeom prst="chevron">
                <a:avLst/>
              </a:prstGeom>
              <a:solidFill>
                <a:srgbClr val="65A5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697" name="Rectangle 1"/>
                <p:cNvSpPr>
                  <a:spLocks noChangeArrowheads="1"/>
                </p:cNvSpPr>
                <p:nvPr/>
              </p:nvSpPr>
              <p:spPr bwMode="auto">
                <a:xfrm>
                  <a:off x="1534881" y="250045"/>
                  <a:ext cx="10037994" cy="8258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zh-CN" altLang="zh-CN" sz="3200" b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应用二　利用</a:t>
                  </a:r>
                  <a14:m>
                    <m:oMath xmlns:m="http://schemas.openxmlformats.org/officeDocument/2006/math">
                      <m:rad>
                        <m:radPr>
                          <m:ctrlPr>
                            <a:rPr lang="zh-CN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>
                          <m:r>
                            <a:rPr lang="en-US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g>
                        <m:e>
                          <m:sSup>
                            <m:sSupPr>
                              <m:ctrlPr>
                                <a:rPr lang="zh-CN" altLang="zh-CN" sz="3200" b="1" i="1">
                                  <a:solidFill>
                                    <a:srgbClr val="65A5AF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3200" b="1" i="1">
                                  <a:solidFill>
                                    <a:srgbClr val="65A5AF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altLang="zh-CN" sz="3200" b="1" i="1">
                                  <a:solidFill>
                                    <a:srgbClr val="65A5AF"/>
                                  </a:solidFill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sup>
                          </m:sSup>
                        </m:e>
                      </m:rad>
                    </m:oMath>
                  </a14:m>
                  <a:r>
                    <a:rPr lang="en-US" altLang="zh-CN" sz="3200" b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=</a:t>
                  </a:r>
                  <a:r>
                    <a:rPr lang="en-US" altLang="zh-CN" sz="3200" b="1" i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a</a:t>
                  </a:r>
                  <a:r>
                    <a:rPr lang="en-US" altLang="zh-CN" sz="3200" b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,(</a:t>
                  </a:r>
                  <a14:m>
                    <m:oMath xmlns:m="http://schemas.openxmlformats.org/officeDocument/2006/math">
                      <m:rad>
                        <m:radPr>
                          <m:ctrlPr>
                            <a:rPr lang="zh-CN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>
                          <m:r>
                            <a:rPr lang="en-US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g>
                        <m:e>
                          <m:r>
                            <a:rPr lang="en-US" altLang="zh-CN" sz="3200" b="1" i="1">
                              <a:solidFill>
                                <a:srgbClr val="65A5A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</m:e>
                      </m:rad>
                    </m:oMath>
                  </a14:m>
                  <a:r>
                    <a:rPr lang="en-US" altLang="zh-CN" sz="3200" b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)</a:t>
                  </a:r>
                  <a:r>
                    <a:rPr lang="en-US" altLang="zh-CN" sz="3200" b="1" baseline="30000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3</a:t>
                  </a:r>
                  <a:r>
                    <a:rPr lang="en-US" altLang="zh-CN" sz="3200" b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=</a:t>
                  </a:r>
                  <a:r>
                    <a:rPr lang="en-US" altLang="zh-CN" sz="3200" b="1" i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a</a:t>
                  </a:r>
                  <a:r>
                    <a:rPr lang="zh-CN" altLang="zh-CN" sz="3200" b="1">
                      <a:solidFill>
                        <a:srgbClr val="65A5AF"/>
                      </a:solidFill>
                      <a:effectLst/>
                      <a:cs typeface="Times New Roman" panose="02020603050405020304" pitchFamily="18" charset="0"/>
                    </a:rPr>
                    <a:t>求值</a:t>
                  </a:r>
                  <a:endParaRPr lang="zh-CN" altLang="zh-CN" sz="3200" b="1">
                    <a:solidFill>
                      <a:srgbClr val="65A5AF"/>
                    </a:solidFill>
                    <a:effectLst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29697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34881" y="250045"/>
                  <a:ext cx="10037994" cy="825867"/>
                </a:xfrm>
                <a:prstGeom prst="rect">
                  <a:avLst/>
                </a:prstGeom>
                <a:blipFill rotWithShape="1">
                  <a:blip r:embed="rId1"/>
                </a:blipFill>
                <a:ln w="9525">
                  <a:noFill/>
                  <a:miter lim="800000"/>
                </a:ln>
                <a:effectLst/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占位符 1"/>
              <p:cNvSpPr>
                <a:spLocks noGrp="1"/>
              </p:cNvSpPr>
              <p:nvPr>
                <p:ph type="body" sz="quarter" idx="4294967295"/>
              </p:nvPr>
            </p:nvSpPr>
            <p:spPr>
              <a:xfrm>
                <a:off x="1658620" y="1061085"/>
                <a:ext cx="10531475" cy="1833245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zh-CN" altLang="zh-CN" b="1">
                    <a:solidFill>
                      <a:srgbClr val="ED7D31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例</a:t>
                </a:r>
                <a:r>
                  <a:rPr lang="en-US" altLang="zh-CN" b="1">
                    <a:solidFill>
                      <a:srgbClr val="ED7D31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2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  </a:t>
                </a:r>
                <a:r>
                  <a:rPr lang="en-US" altLang="zh-CN">
                    <a:solidFill>
                      <a:srgbClr val="595959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</a:t>
                </a:r>
                <a:r>
                  <a:rPr lang="zh-CN" altLang="zh-CN">
                    <a:solidFill>
                      <a:srgbClr val="595959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教材典题</a:t>
                </a:r>
                <a:r>
                  <a:rPr lang="en-US" altLang="zh-CN">
                    <a:solidFill>
                      <a:srgbClr val="595959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求下列各式的值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(1)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	(2)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064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	(3)-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f>
                          <m:fPr>
                            <m:ctrlPr>
                              <a:rPr lang="zh-CN" altLang="zh-CN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US" altLang="zh-CN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125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	(4)(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文本占位符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sz="quarter" idx="4294967295"/>
              </p:nvPr>
            </p:nvSpPr>
            <p:spPr>
              <a:xfrm>
                <a:off x="1658620" y="1061085"/>
                <a:ext cx="10531475" cy="1833245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占位符 1"/>
              <p:cNvSpPr txBox="1"/>
              <p:nvPr/>
            </p:nvSpPr>
            <p:spPr>
              <a:xfrm>
                <a:off x="1143000" y="2893832"/>
                <a:ext cx="10531475" cy="873760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>
                  <a:lnSpc>
                    <a:spcPct val="130000"/>
                  </a:lnSpc>
                </a:pPr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解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:(1)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</m:rad>
                    <m:r>
                      <a:rPr lang="en-US" altLang="zh-CN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zh-CN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=-2.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9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93832"/>
                <a:ext cx="10531475" cy="873760"/>
              </a:xfrm>
              <a:prstGeom prst="rect">
                <a:avLst/>
              </a:prstGeom>
              <a:blipFill rotWithShape="1">
                <a:blip r:embed="rId3"/>
                <a:stretch>
                  <a:fillRect t="-16" b="1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占位符 1"/>
              <p:cNvSpPr txBox="1"/>
              <p:nvPr/>
            </p:nvSpPr>
            <p:spPr>
              <a:xfrm>
                <a:off x="1143000" y="3633843"/>
                <a:ext cx="10531475" cy="873760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>
                  <a:lnSpc>
                    <a:spcPct val="130000"/>
                  </a:lnSpc>
                </a:pP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(2)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064</m:t>
                        </m:r>
                      </m:e>
                    </m:rad>
                    <m:r>
                      <a:rPr lang="en-US" altLang="zh-CN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zh-CN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=0.4.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0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633843"/>
                <a:ext cx="10531475" cy="873760"/>
              </a:xfrm>
              <a:prstGeom prst="rect">
                <a:avLst/>
              </a:prstGeom>
              <a:blipFill rotWithShape="1">
                <a:blip r:embed="rId4"/>
                <a:stretch>
                  <a:fillRect t="-43" b="4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占位符 1"/>
              <p:cNvSpPr txBox="1"/>
              <p:nvPr/>
            </p:nvSpPr>
            <p:spPr>
              <a:xfrm>
                <a:off x="1143000" y="4333202"/>
                <a:ext cx="10531475" cy="1303020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>
                  <a:lnSpc>
                    <a:spcPct val="130000"/>
                  </a:lnSpc>
                </a:pP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(3)-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f>
                          <m:fPr>
                            <m:ctrlPr>
                              <a:rPr lang="zh-CN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125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=-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zh-CN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zh-CN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  <m:sup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1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333202"/>
                <a:ext cx="10531475" cy="1303020"/>
              </a:xfrm>
              <a:prstGeom prst="rect">
                <a:avLst/>
              </a:prstGeom>
              <a:blipFill rotWithShape="1">
                <a:blip r:embed="rId5"/>
                <a:stretch>
                  <a:fillRect t="-46" b="4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占位符 1"/>
              <p:cNvSpPr txBox="1"/>
              <p:nvPr/>
            </p:nvSpPr>
            <p:spPr>
              <a:xfrm>
                <a:off x="1143000" y="5576427"/>
                <a:ext cx="10531475" cy="711200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>
                  <a:lnSpc>
                    <a:spcPct val="130000"/>
                  </a:lnSpc>
                </a:pP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(4)(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9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=9.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576427"/>
                <a:ext cx="10531475" cy="711200"/>
              </a:xfrm>
              <a:prstGeom prst="rect">
                <a:avLst/>
              </a:prstGeom>
              <a:blipFill rotWithShape="1">
                <a:blip r:embed="rId6"/>
                <a:stretch>
                  <a:fillRect t="-7033" b="6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占位符 1"/>
              <p:cNvSpPr>
                <a:spLocks noGrp="1"/>
              </p:cNvSpPr>
              <p:nvPr>
                <p:ph type="body" sz="quarter" idx="4294967295"/>
              </p:nvPr>
            </p:nvSpPr>
            <p:spPr>
              <a:xfrm>
                <a:off x="1362075" y="697230"/>
                <a:ext cx="10531475" cy="1548130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zh-CN" altLang="zh-CN" b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变式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　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求下列各式的值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(1)(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27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;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　　　　</a:t>
                </a:r>
                <a:r>
                  <a:rPr lang="en-US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	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(2)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125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文本占位符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sz="quarter" idx="4294967295"/>
              </p:nvPr>
            </p:nvSpPr>
            <p:spPr>
              <a:xfrm>
                <a:off x="1362075" y="697230"/>
                <a:ext cx="10531475" cy="1548130"/>
              </a:xfr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占位符 1"/>
              <p:cNvSpPr txBox="1"/>
              <p:nvPr/>
            </p:nvSpPr>
            <p:spPr>
              <a:xfrm>
                <a:off x="1143000" y="2135299"/>
                <a:ext cx="10531475" cy="806450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zh-CN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解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:(1)(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27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baseline="30000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=-27.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135299"/>
                <a:ext cx="10531475" cy="806450"/>
              </a:xfrm>
              <a:prstGeom prst="rect">
                <a:avLst/>
              </a:prstGeom>
              <a:blipFill rotWithShape="1">
                <a:blip r:embed="rId2"/>
                <a:stretch>
                  <a:fillRect t="-6195" b="5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文本占位符 1"/>
              <p:cNvSpPr txBox="1"/>
              <p:nvPr/>
            </p:nvSpPr>
            <p:spPr>
              <a:xfrm>
                <a:off x="1143000" y="2890506"/>
                <a:ext cx="10531475" cy="918845"/>
              </a:xfrm>
              <a:prstGeom prst="rect">
                <a:avLst/>
              </a:prstGeom>
            </p:spPr>
            <p:txBody>
              <a:bodyPr>
                <a:spAutoFit/>
              </a:bodyPr>
              <a:lstStyle>
                <a:lvl1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200" kern="120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lvl1pPr>
                <a:lvl2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kern="1200">
                    <a:solidFill>
                      <a:srgbClr val="C00000"/>
                    </a:solidFill>
                    <a:latin typeface="+mj-lt"/>
                    <a:ea typeface="+mn-ea"/>
                    <a:cs typeface="+mn-cs"/>
                  </a:defRPr>
                </a:lvl2pPr>
                <a:lvl3pPr marL="0" indent="0" algn="l" rtl="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  <a:tabLst>
                    <a:tab pos="2519680" algn="l"/>
                    <a:tab pos="5039995" algn="l"/>
                    <a:tab pos="7559675" algn="l"/>
                  </a:tabLst>
                  <a:defRPr sz="3000" b="1" kern="1200">
                    <a:solidFill>
                      <a:schemeClr val="tx1"/>
                    </a:solidFill>
                    <a:latin typeface="+mj-lt"/>
                    <a:ea typeface="宋体" panose="02010600030101010101" pitchFamily="2" charset="-122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(2)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125</m:t>
                        </m:r>
                      </m:e>
                    </m:rad>
                    <m:r>
                      <a:rPr lang="en-US" altLang="zh-CN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微软雅黑" panose="020B0503020204020204" charset="-122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ctrlPr>
                          <a:rPr lang="zh-CN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zh-CN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altLang="zh-CN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zh-CN" altLang="zh-CN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zh-CN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微软雅黑" panose="020B0503020204020204" charset="-122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altLang="zh-CN">
                    <a:solidFill>
                      <a:srgbClr val="C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=-0.5.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文本占位符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890506"/>
                <a:ext cx="10531475" cy="918845"/>
              </a:xfrm>
              <a:prstGeom prst="rect">
                <a:avLst/>
              </a:prstGeom>
              <a:blipFill rotWithShape="1">
                <a:blip r:embed="rId3"/>
                <a:stretch>
                  <a:fillRect t="-68" b="6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09650" y="345895"/>
            <a:ext cx="10491788" cy="584775"/>
            <a:chOff x="1009650" y="489859"/>
            <a:chExt cx="10491788" cy="584775"/>
          </a:xfrm>
        </p:grpSpPr>
        <p:grpSp>
          <p:nvGrpSpPr>
            <p:cNvPr id="3" name="组合 7"/>
            <p:cNvGrpSpPr/>
            <p:nvPr/>
          </p:nvGrpSpPr>
          <p:grpSpPr>
            <a:xfrm>
              <a:off x="1009650" y="623564"/>
              <a:ext cx="456565" cy="323850"/>
              <a:chOff x="5850" y="382"/>
              <a:chExt cx="719" cy="405"/>
            </a:xfrm>
          </p:grpSpPr>
          <p:sp>
            <p:nvSpPr>
              <p:cNvPr id="5" name="燕尾形 4"/>
              <p:cNvSpPr/>
              <p:nvPr/>
            </p:nvSpPr>
            <p:spPr>
              <a:xfrm>
                <a:off x="5850" y="382"/>
                <a:ext cx="405" cy="405"/>
              </a:xfrm>
              <a:prstGeom prst="chevron">
                <a:avLst/>
              </a:prstGeom>
              <a:solidFill>
                <a:srgbClr val="65A5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" name="燕尾形 5"/>
              <p:cNvSpPr/>
              <p:nvPr/>
            </p:nvSpPr>
            <p:spPr>
              <a:xfrm>
                <a:off x="6164" y="382"/>
                <a:ext cx="405" cy="405"/>
              </a:xfrm>
              <a:prstGeom prst="chevron">
                <a:avLst/>
              </a:prstGeom>
              <a:solidFill>
                <a:srgbClr val="65A5A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1534881" y="489859"/>
              <a:ext cx="9966557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lvl="0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200" b="1">
                  <a:solidFill>
                    <a:srgbClr val="65A5AF"/>
                  </a:solidFill>
                  <a:latin typeface="微软雅黑" panose="020B0503020204020204" charset="-122"/>
                  <a:ea typeface="微软雅黑" panose="020B0503020204020204" charset="-122"/>
                  <a:cs typeface="Times New Roman" panose="02020603050405020304" pitchFamily="18" charset="0"/>
                </a:rPr>
                <a:t>应用三　由立方根求未知数的值</a:t>
              </a:r>
              <a:endParaRPr lang="zh-CN" altLang="en-US" sz="3200" b="1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占位符 1"/>
              <p:cNvSpPr>
                <a:spLocks noGrp="1"/>
              </p:cNvSpPr>
              <p:nvPr>
                <p:ph type="body" sz="quarter" idx="4294967295"/>
              </p:nvPr>
            </p:nvSpPr>
            <p:spPr>
              <a:xfrm>
                <a:off x="1658620" y="1061085"/>
                <a:ext cx="10531475" cy="1496060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zh-CN" altLang="zh-CN" b="1">
                    <a:solidFill>
                      <a:srgbClr val="ED7D31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例</a:t>
                </a:r>
                <a:r>
                  <a:rPr lang="en-US" altLang="zh-CN" b="1">
                    <a:solidFill>
                      <a:srgbClr val="ED7D31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  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求下列各式中</a:t>
                </a:r>
                <a:r>
                  <a:rPr lang="en-US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x</a:t>
                </a:r>
                <a:r>
                  <a:rPr lang="zh-CN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的值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: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(1)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zh-CN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>
                        <m:r>
                          <a:rPr lang="en-US" altLang="zh-CN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3</m:t>
                        </m:r>
                      </m:deg>
                      <m:e>
                        <m:r>
                          <a:rPr lang="en-US" altLang="zh-CN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微软雅黑" panose="020B0503020204020204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=-4;	</a:t>
                </a:r>
                <a:r>
                  <a:rPr lang="zh-CN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　</a:t>
                </a:r>
                <a:r>
                  <a:rPr lang="en-US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	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(2)(</a:t>
                </a:r>
                <a:r>
                  <a:rPr lang="en-US" altLang="zh-CN" i="1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x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+1)</a:t>
                </a:r>
                <a:r>
                  <a:rPr lang="en-US" altLang="zh-CN" baseline="30000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3</a:t>
                </a:r>
                <a:r>
                  <a:rPr lang="en-US" altLang="zh-CN">
                    <a:solidFill>
                      <a:srgbClr val="000000"/>
                    </a:solidFill>
                    <a:effectLst/>
                    <a:ea typeface="微软雅黑" panose="020B0503020204020204" charset="-122"/>
                    <a:cs typeface="Times New Roman" panose="02020603050405020304" pitchFamily="18" charset="0"/>
                  </a:rPr>
                  <a:t>=125.</a:t>
                </a:r>
                <a:endParaRPr lang="zh-CN" altLang="zh-CN">
                  <a:solidFill>
                    <a:srgbClr val="000000"/>
                  </a:solidFill>
                  <a:effectLst/>
                  <a:ea typeface="方正书宋_GBK" panose="02000000000000000000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文本占位符 1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type="body" sz="quarter" idx="4294967295"/>
              </p:nvPr>
            </p:nvSpPr>
            <p:spPr>
              <a:xfrm>
                <a:off x="1658620" y="1061085"/>
                <a:ext cx="10531475" cy="1496060"/>
              </a:xfr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文本占位符 4"/>
          <p:cNvSpPr txBox="1"/>
          <p:nvPr/>
        </p:nvSpPr>
        <p:spPr>
          <a:xfrm>
            <a:off x="1138237" y="2557031"/>
            <a:ext cx="4880610" cy="783590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2pPr>
            <a:lvl3pPr marL="0" indent="0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None/>
              <a:tabLst>
                <a:tab pos="2519680" algn="l"/>
                <a:tab pos="5039995" algn="l"/>
                <a:tab pos="7559675" algn="l"/>
              </a:tabLst>
              <a:defRPr sz="3000" b="1" kern="1200">
                <a:solidFill>
                  <a:schemeClr val="tx1"/>
                </a:solidFill>
                <a:latin typeface="+mj-lt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zh-CN" altLang="zh-CN"/>
              <a:t>解</a:t>
            </a:r>
            <a:r>
              <a:rPr lang="en-US" altLang="zh-CN"/>
              <a:t>:(1)</a:t>
            </a:r>
            <a:r>
              <a:rPr lang="en-US" altLang="zh-CN" i="1"/>
              <a:t>x</a:t>
            </a:r>
            <a:r>
              <a:rPr lang="en-US" altLang="zh-CN"/>
              <a:t>=-64</a:t>
            </a:r>
            <a:r>
              <a:rPr lang="zh-CN" altLang="zh-CN" i="1"/>
              <a:t>　</a:t>
            </a:r>
            <a:r>
              <a:rPr lang="en-US" altLang="zh-CN" i="1"/>
              <a:t>		</a:t>
            </a:r>
            <a:r>
              <a:rPr lang="en-US" altLang="zh-CN"/>
              <a:t>(2)</a:t>
            </a:r>
            <a:r>
              <a:rPr lang="en-US" altLang="zh-CN" i="1"/>
              <a:t>x</a:t>
            </a:r>
            <a:r>
              <a:rPr lang="en-US" altLang="zh-CN"/>
              <a:t>=4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  <p:tag name="KSO_WM_UNIT_PLACING_PICTURE_USER_VIEWPORT" val="{&quot;height&quot;:663,&quot;width&quot;:2122}"/>
  <p:tag name="KSO_WM_UNIT_TYPE" val="j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#wm#"/>
  <p:tag name="KSO_WM_SLIDE_BACKGROUND_TYPE" val="navigation"/>
  <p:tag name="KSO_WM_SLIDE_BK_DARK_LIGHT" val="2"/>
  <p:tag name="KSO_WM_TAG_VERSION" val="1.0"/>
  <p:tag name="KSO_WM_TEMPLATE_ASSEMBLE_GROUPID" val="60656eb24054ed1e2fb7fe18"/>
  <p:tag name="KSO_WM_TEMPLATE_ASSEMBLE_XID" val="60656eb24054ed1e2fb7fe18"/>
  <p:tag name="KSO_WM_TEMPLATE_CATEGORY" val="diagram"/>
  <p:tag name="KSO_WM_TEMPLATE_INDEX" val="20211127"/>
  <p:tag name="KSO_WM_UNIT_BK_DARK_LIGHT" val="2"/>
  <p:tag name="KSO_WM_UNIT_COMPATIBLE" val="0"/>
  <p:tag name="KSO_WM_UNIT_DIAGRAM_ISNUMVISUAL" val="0"/>
  <p:tag name="KSO_WM_UNIT_DIAGRAM_ISREFERUNIT" val="0"/>
  <p:tag name="KSO_WM_UNIT_FILL_FORE_SCHEMECOLOR_INDEX" val="15"/>
  <p:tag name="KSO_WM_UNIT_FILL_FORE_SCHEMECOLOR_INDEX_BRIGHTNESS" val="0"/>
  <p:tag name="KSO_WM_UNIT_FILL_TYPE" val="1"/>
  <p:tag name="KSO_WM_UNIT_HIGHLIGHT" val="0"/>
  <p:tag name="KSO_WM_UNIT_ID" val="diagram20211127_1*i*1"/>
  <p:tag name="KSO_WM_UNIT_INDEX" val="1"/>
  <p:tag name="KSO_WM_UNIT_LAYERLEVEL" val="1"/>
  <p:tag name="KSO_WM_UNIT_SUBTYPE" val="h"/>
  <p:tag name="KSO_WM_UNIT_TEXT_FILL_FORE_SCHEMECOLOR_INDEX" val="2"/>
  <p:tag name="KSO_WM_UNIT_TEXT_FILL_FORE_SCHEMECOLOR_INDEX_BRIGHTNESS" val="0"/>
  <p:tag name="KSO_WM_UNIT_TEXT_FILL_TYPE" val="1"/>
  <p:tag name="KSO_WM_UNIT_TYPE" val="i"/>
  <p:tag name="KSO_WM_UNIT_VALUE" val="159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PA" val="v3.0.1"/>
</p:tagLst>
</file>

<file path=ppt/tags/tag22.xml><?xml version="1.0" encoding="utf-8"?>
<p:tagLst xmlns:p="http://schemas.openxmlformats.org/presentationml/2006/main">
  <p:tag name="PA" val="v3.0.1"/>
</p:tagLst>
</file>

<file path=ppt/tags/tag23.xml><?xml version="1.0" encoding="utf-8"?>
<p:tagLst xmlns:p="http://schemas.openxmlformats.org/presentationml/2006/main">
  <p:tag name="PA" val="v3.0.1"/>
</p:tagLst>
</file>

<file path=ppt/tags/tag24.xml><?xml version="1.0" encoding="utf-8"?>
<p:tagLst xmlns:p="http://schemas.openxmlformats.org/presentationml/2006/main">
  <p:tag name="PA" val="v3.0.1"/>
</p:tagLst>
</file>

<file path=ppt/tags/tag25.xml><?xml version="1.0" encoding="utf-8"?>
<p:tagLst xmlns:p="http://schemas.openxmlformats.org/presentationml/2006/main">
  <p:tag name="PA" val="v3.0.1"/>
</p:tagLst>
</file>

<file path=ppt/tags/tag26.xml><?xml version="1.0" encoding="utf-8"?>
<p:tagLst xmlns:p="http://schemas.openxmlformats.org/presentationml/2006/main">
  <p:tag name="PA" val="v3.0.1"/>
</p:tagLst>
</file>

<file path=ppt/tags/tag27.xml><?xml version="1.0" encoding="utf-8"?>
<p:tagLst xmlns:p="http://schemas.openxmlformats.org/presentationml/2006/main">
  <p:tag name="PA" val="v3.0.1"/>
</p:tagLst>
</file>

<file path=ppt/tags/tag28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2JjODMyODc1ZjcwYmMxZjViZWQ1NGJkYzlkY2MzYzYifQ=="/>
</p:tagLst>
</file>

<file path=ppt/tags/tag3.xml><?xml version="1.0" encoding="utf-8"?>
<p:tagLst xmlns:p="http://schemas.openxmlformats.org/presentationml/2006/main">
  <p:tag name="KSO_WM_BEAUTIFY_FLAG" val="#wm#"/>
  <p:tag name="KSO_WM_CHIP_GROUPID" val="5f5ee1ca4d6848d78f644aeb"/>
  <p:tag name="KSO_WM_CHIP_XID" val="5f5f3bab8e478fb0c58a9494"/>
  <p:tag name="KSO_WM_TAG_VERSION" val="1.0"/>
  <p:tag name="KSO_WM_TEMPLATE_ASSEMBLE_GROUPID" val="60656eb24054ed1e2fb7fe18"/>
  <p:tag name="KSO_WM_TEMPLATE_ASSEMBLE_XID" val="60656eb24054ed1e2fb7fe18"/>
  <p:tag name="KSO_WM_TEMPLATE_CATEGORY" val="diagram"/>
  <p:tag name="KSO_WM_TEMPLATE_INDEX" val="20211127"/>
  <p:tag name="KSO_WM_UNIT_BLOCK" val="0"/>
  <p:tag name="KSO_WM_UNIT_COMPATIBLE" val="0"/>
  <p:tag name="KSO_WM_UNIT_DEC_AREA_ID" val="484b718a8021497cb5c8c1c89b32acc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DIAGRAM_ISNUMVISUAL" val="0"/>
  <p:tag name="KSO_WM_UNIT_DIAGRAM_ISREFERUNIT" val="0"/>
  <p:tag name="KSO_WM_UNIT_FILL_FORE_SCHEMECOLOR_INDEX" val="16"/>
  <p:tag name="KSO_WM_UNIT_FILL_FORE_SCHEMECOLOR_INDEX_BRIGHTNESS" val="0"/>
  <p:tag name="KSO_WM_UNIT_FILL_TYPE" val="1"/>
  <p:tag name="KSO_WM_UNIT_HIGHLIGHT" val="0"/>
  <p:tag name="KSO_WM_UNIT_ID" val="diagram20211127_1*i*2"/>
  <p:tag name="KSO_WM_UNIT_INDEX" val="2"/>
  <p:tag name="KSO_WM_UNIT_LAYERLEVEL" val="1"/>
  <p:tag name="KSO_WM_UNIT_SHADOW_SCHEMECOLOR_INDEX" val="16"/>
  <p:tag name="KSO_WM_UNIT_SHADOW_SCHEMECOLOR_INDEX_BRIGHTNESS" val="-0.25"/>
  <p:tag name="KSO_WM_UNIT_SM_LIMIT_TYPE" val="2"/>
  <p:tag name="KSO_WM_UNIT_TEXT_FILL_FORE_SCHEMECOLOR_INDEX" val="2"/>
  <p:tag name="KSO_WM_UNIT_TEXT_FILL_FORE_SCHEMECOLOR_INDEX_BRIGHTNESS" val="0"/>
  <p:tag name="KSO_WM_UNIT_TEXT_FILL_TYPE" val="1"/>
  <p:tag name="KSO_WM_UNIT_TYPE" val="i"/>
  <p:tag name="KSO_WM_UNIT_VALUE" val="150"/>
</p:tagLst>
</file>

<file path=ppt/tags/tag4.xml><?xml version="1.0" encoding="utf-8"?>
<p:tagLst xmlns:p="http://schemas.openxmlformats.org/presentationml/2006/main">
  <p:tag name="KSO_WM_BEAUTIFY_FLAG" val="#wm#"/>
  <p:tag name="KSO_WM_CHIP_GROUPID" val="5f5ee1ca4d6848d78f644aeb"/>
  <p:tag name="KSO_WM_CHIP_XID" val="5f5f3bab8e478fb0c58a9494"/>
  <p:tag name="KSO_WM_TAG_VERSION" val="1.0"/>
  <p:tag name="KSO_WM_TEMPLATE_ASSEMBLE_GROUPID" val="60656eb24054ed1e2fb7fe18"/>
  <p:tag name="KSO_WM_TEMPLATE_ASSEMBLE_XID" val="60656eb24054ed1e2fb7fe18"/>
  <p:tag name="KSO_WM_TEMPLATE_CATEGORY" val="diagram"/>
  <p:tag name="KSO_WM_TEMPLATE_INDEX" val="20211127"/>
  <p:tag name="KSO_WM_UNIT_BLOCK" val="0"/>
  <p:tag name="KSO_WM_UNIT_COMPATIBLE" val="0"/>
  <p:tag name="KSO_WM_UNIT_DEC_AREA_ID" val="82b34f9fa3a041bb9e4cbfea21fc340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DIAGRAM_ISNUMVISUAL" val="0"/>
  <p:tag name="KSO_WM_UNIT_DIAGRAM_ISREFERUNIT" val="0"/>
  <p:tag name="KSO_WM_UNIT_FILL_FORE_SCHEMECOLOR_INDEX" val="16"/>
  <p:tag name="KSO_WM_UNIT_FILL_FORE_SCHEMECOLOR_INDEX_BRIGHTNESS" val="0"/>
  <p:tag name="KSO_WM_UNIT_FILL_TYPE" val="1"/>
  <p:tag name="KSO_WM_UNIT_HIGHLIGHT" val="0"/>
  <p:tag name="KSO_WM_UNIT_ID" val="diagram20211127_1*i*3"/>
  <p:tag name="KSO_WM_UNIT_INDEX" val="3"/>
  <p:tag name="KSO_WM_UNIT_LAYERLEVEL" val="1"/>
  <p:tag name="KSO_WM_UNIT_SHADOW_SCHEMECOLOR_INDEX" val="16"/>
  <p:tag name="KSO_WM_UNIT_SHADOW_SCHEMECOLOR_INDEX_BRIGHTNESS" val="-0.25"/>
  <p:tag name="KSO_WM_UNIT_SM_LIMIT_TYPE" val="2"/>
  <p:tag name="KSO_WM_UNIT_TEXT_FILL_FORE_SCHEMECOLOR_INDEX" val="2"/>
  <p:tag name="KSO_WM_UNIT_TEXT_FILL_FORE_SCHEMECOLOR_INDEX_BRIGHTNESS" val="0"/>
  <p:tag name="KSO_WM_UNIT_TEXT_FILL_TYPE" val="1"/>
  <p:tag name="KSO_WM_UNIT_TYPE" val="i"/>
  <p:tag name="KSO_WM_UNIT_VALUE" val="256"/>
</p:tagLst>
</file>

<file path=ppt/tags/tag5.xml><?xml version="1.0" encoding="utf-8"?>
<p:tagLst xmlns:p="http://schemas.openxmlformats.org/presentationml/2006/main">
  <p:tag name="KSO_WM_ASSEMBLE_CHIP_INDEX" val="d7fd0c4b0a24485984a0345db151b145"/>
  <p:tag name="KSO_WM_BEAUTIFY_FLAG" val="#wm#"/>
  <p:tag name="KSO_WM_CHIP_FILLAREA_FILL_RULE" val="{&quot;fill_align&quot;:&quot;lm&quot;,&quot;fill_mode&quot;:&quot;full&quot;,&quot;sacle_strategy&quot;:&quot;smart&quot;}"/>
  <p:tag name="KSO_WM_CHIP_GROUPID" val="5e7881253197e252a37019b5"/>
  <p:tag name="KSO_WM_CHIP_XID" val="5e7881253197e252a37019b6"/>
  <p:tag name="KSO_WM_TAG_VERSION" val="1.0"/>
  <p:tag name="KSO_WM_TEMPLATE_ASSEMBLE_GROUPID" val="60656eb24054ed1e2fb7fe18"/>
  <p:tag name="KSO_WM_TEMPLATE_ASSEMBLE_XID" val="60656eb24054ed1e2fb7fe18"/>
  <p:tag name="KSO_WM_TEMPLATE_CATEGORY" val="diagram"/>
  <p:tag name="KSO_WM_TEMPLATE_INDEX" val="20211127"/>
  <p:tag name="KSO_WM_UNIT_BLOCK" val="0"/>
  <p:tag name="KSO_WM_UNIT_COMPATIBLE" val="0"/>
  <p:tag name="KSO_WM_UNIT_DEC_AREA_ID" val="b2d225dece284181a581f2578aeb925c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DEFAULT_FONT" val="24;44;4"/>
  <p:tag name="KSO_WM_UNIT_DIAGRAM_ISNUMVISUAL" val="0"/>
  <p:tag name="KSO_WM_UNIT_DIAGRAM_ISREFERUNIT" val="0"/>
  <p:tag name="KSO_WM_UNIT_HIGHLIGHT" val="0"/>
  <p:tag name="KSO_WM_UNIT_ID" val="diagram20211127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此处添加大标题内容"/>
  <p:tag name="KSO_WM_UNIT_SHOW_EDIT_AREA_INDICATION" val="1"/>
  <p:tag name="KSO_WM_UNIT_SM_LIMIT_TYPE" val="2"/>
  <p:tag name="KSO_WM_UNIT_TEXT_FILL_FORE_SCHEMECOLOR_INDEX" val="13"/>
  <p:tag name="KSO_WM_UNIT_TEXT_FILL_FORE_SCHEMECOLOR_INDEX_BRIGHTNESS" val="0"/>
  <p:tag name="KSO_WM_UNIT_TEXT_FILL_TYPE" val="1"/>
  <p:tag name="KSO_WM_UNIT_TYPE" val="a"/>
  <p:tag name="KSO_WM_UNIT_VALUE" val="31"/>
</p:tagLst>
</file>

<file path=ppt/tags/tag6.xml><?xml version="1.0" encoding="utf-8"?>
<p:tagLst xmlns:p="http://schemas.openxmlformats.org/presentationml/2006/main">
  <p:tag name="KSO_WM_ASSEMBLE_CHIP_INDEX" val="94950514045e432a906c2423a7abf5a5"/>
  <p:tag name="KSO_WM_BEAUTIFY_FLAG" val="#wm#"/>
  <p:tag name="KSO_WM_CHIP_FILLAREA_FILL_RULE" val="{&quot;fill_align&quot;:&quot;cm&quot;,&quot;fill_mode&quot;:&quot;full&quot;,&quot;sacle_strategy&quot;:&quot;smart&quot;}"/>
  <p:tag name="KSO_WM_CHIP_GROUPID" val="5e7310da9a230a26b9e88a19"/>
  <p:tag name="KSO_WM_CHIP_XID" val="5e7310da9a230a26b9e88a1a"/>
  <p:tag name="KSO_WM_TAG_VERSION" val="1.0"/>
  <p:tag name="KSO_WM_TEMPLATE_ASSEMBLE_GROUPID" val="60656eb24054ed1e2fb7fe18"/>
  <p:tag name="KSO_WM_TEMPLATE_ASSEMBLE_XID" val="60656eb24054ed1e2fb7fe18"/>
  <p:tag name="KSO_WM_TEMPLATE_CATEGORY" val="diagram"/>
  <p:tag name="KSO_WM_TEMPLATE_INDEX" val="20211127"/>
  <p:tag name="KSO_WM_UNIT_COMPATIBLE" val="1"/>
  <p:tag name="KSO_WM_UNIT_DEC_AREA_ID" val="549fbe62983743508f209914531a866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DIAGRAM_ISNUMVISUAL" val="0"/>
  <p:tag name="KSO_WM_UNIT_DIAGRAM_ISREFERUNIT" val="0"/>
  <p:tag name="KSO_WM_UNIT_HIGHLIGHT" val="0"/>
  <p:tag name="KSO_WM_UNIT_ID" val="diagram20211127_1*d*1"/>
  <p:tag name="KSO_WM_UNIT_INDEX" val="1"/>
  <p:tag name="KSO_WM_UNIT_LAYERLEVEL" val="1"/>
  <p:tag name="KSO_WM_UNIT_SM_LIMIT_TYPE" val="2"/>
  <p:tag name="KSO_WM_UNIT_SUPPORT_UNIT_TYPE" val="[&quot;d&quot;,&quot;α&quot;,&quot;β&quot;]"/>
  <p:tag name="KSO_WM_UNIT_TYPE" val="d"/>
  <p:tag name="KSO_WM_UNIT_VALUE" val="931*888"/>
</p:tagLst>
</file>

<file path=ppt/tags/tag7.xml><?xml version="1.0" encoding="utf-8"?>
<p:tagLst xmlns:p="http://schemas.openxmlformats.org/presentationml/2006/main">
  <p:tag name="KSO_WM_ASSEMBLE_CHIP_INDEX" val="fc256315ff47429e9bcfb9cb2b99731c"/>
  <p:tag name="KSO_WM_BEAUTIFY_FLAG" val="#wm#"/>
  <p:tag name="KSO_WM_CHIP_FILLAREA_FILL_RULE" val="{&quot;fill_align&quot;:&quot;lm&quot;,&quot;fill_mode&quot;:&quot;full&quot;,&quot;sacle_strategy&quot;:&quot;smart&quot;}"/>
  <p:tag name="KSO_WM_CHIP_GROUPID" val="5e6b05596848fb12bee65ac8"/>
  <p:tag name="KSO_WM_CHIP_XID" val="5e6b05596848fb12bee65aca"/>
  <p:tag name="KSO_WM_TAG_VERSION" val="1.0"/>
  <p:tag name="KSO_WM_TEMPLATE_ASSEMBLE_GROUPID" val="60656eb24054ed1e2fb7fe18"/>
  <p:tag name="KSO_WM_TEMPLATE_ASSEMBLE_XID" val="60656eb24054ed1e2fb7fe18"/>
  <p:tag name="KSO_WM_TEMPLATE_CATEGORY" val="diagram"/>
  <p:tag name="KSO_WM_TEMPLATE_INDEX" val="20211127"/>
  <p:tag name="KSO_WM_UNIT_BLOCK" val="0"/>
  <p:tag name="KSO_WM_UNIT_COMPATIBLE" val="0"/>
  <p:tag name="KSO_WM_UNIT_DEC_AREA_ID" val="13ac3249640c41a29ee2851e04e8cd85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DEFAULT_FONT" val="14;20;2"/>
  <p:tag name="KSO_WM_UNIT_DIAGRAM_ISNUMVISUAL" val="0"/>
  <p:tag name="KSO_WM_UNIT_DIAGRAM_ISREFERUNIT" val="0"/>
  <p:tag name="KSO_WM_UNIT_HIGHLIGHT" val="0"/>
  <p:tag name="KSO_WM_UNIT_ID" val="diagram20211127_1*f*3"/>
  <p:tag name="KSO_WM_UNIT_INDEX" val="3"/>
  <p:tag name="KSO_WM_UNIT_LAYERLEVEL" val="1"/>
  <p:tag name="KSO_WM_UNIT_NOCLEAR" val="0"/>
  <p:tag name="KSO_WM_UNIT_PRESET_TEXT" val="单击此处添加正文。"/>
  <p:tag name="KSO_WM_UNIT_SHOW_EDIT_AREA_INDICATION" val="1"/>
  <p:tag name="KSO_WM_UNIT_SM_LIMIT_TYPE" val="2"/>
  <p:tag name="KSO_WM_UNIT_SUBTYPE" val="a"/>
  <p:tag name="KSO_WM_UNIT_SUPPORT_BIG_FONT" val="1"/>
  <p:tag name="KSO_WM_UNIT_TEXT_FILL_FORE_SCHEMECOLOR_INDEX" val="13"/>
  <p:tag name="KSO_WM_UNIT_TEXT_FILL_FORE_SCHEMECOLOR_INDEX_BRIGHTNESS" val="0.25"/>
  <p:tag name="KSO_WM_UNIT_TEXT_FILL_TYPE" val="1"/>
  <p:tag name="KSO_WM_UNIT_TEXT_SUBTYPE" val="a"/>
  <p:tag name="KSO_WM_UNIT_TYPE" val="f"/>
  <p:tag name="KSO_WM_UNIT_VALUE" val="48"/>
</p:tagLst>
</file>

<file path=ppt/tags/tag8.xml><?xml version="1.0" encoding="utf-8"?>
<p:tagLst xmlns:p="http://schemas.openxmlformats.org/presentationml/2006/main">
  <p:tag name="KSO_WM_ASSEMBLE_CHIP_INDEX" val="41be265e2ef54231bbec2493dd0a0feb"/>
  <p:tag name="KSO_WM_BEAUTIFY_FLAG" val="#wm#"/>
  <p:tag name="KSO_WM_CHIP_FILLAREA_FILL_RULE" val="{&quot;fill_align&quot;:&quot;lm&quot;,&quot;fill_mode&quot;:&quot;full&quot;,&quot;sacle_strategy&quot;:&quot;smart&quot;}"/>
  <p:tag name="KSO_WM_CHIP_GROUPID" val="5e6b05596848fb12bee65ac8"/>
  <p:tag name="KSO_WM_CHIP_XID" val="5e6b05596848fb12bee65aca"/>
  <p:tag name="KSO_WM_TAG_VERSION" val="1.0"/>
  <p:tag name="KSO_WM_TEMPLATE_ASSEMBLE_GROUPID" val="60656eb24054ed1e2fb7fe18"/>
  <p:tag name="KSO_WM_TEMPLATE_ASSEMBLE_XID" val="60656eb24054ed1e2fb7fe18"/>
  <p:tag name="KSO_WM_TEMPLATE_CATEGORY" val="diagram"/>
  <p:tag name="KSO_WM_TEMPLATE_INDEX" val="20211127"/>
  <p:tag name="KSO_WM_UNIT_BLOCK" val="0"/>
  <p:tag name="KSO_WM_UNIT_COMPATIBLE" val="0"/>
  <p:tag name="KSO_WM_UNIT_DEC_AREA_ID" val="3a85166d91334d45b2b6bbd8070e0d8c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DEFAULT_FONT" val="14;20;2"/>
  <p:tag name="KSO_WM_UNIT_DIAGRAM_ISNUMVISUAL" val="0"/>
  <p:tag name="KSO_WM_UNIT_DIAGRAM_ISREFERUNIT" val="0"/>
  <p:tag name="KSO_WM_UNIT_HIGHLIGHT" val="0"/>
  <p:tag name="KSO_WM_UNIT_ID" val="diagram20211127_1*f*1"/>
  <p:tag name="KSO_WM_UNIT_INDEX" val="1"/>
  <p:tag name="KSO_WM_UNIT_LAYERLEVEL" val="1"/>
  <p:tag name="KSO_WM_UNIT_NOCLEAR" val="0"/>
  <p:tag name="KSO_WM_UNIT_PRESET_TEXT" val="单击此处添加正文。"/>
  <p:tag name="KSO_WM_UNIT_SHOW_EDIT_AREA_INDICATION" val="1"/>
  <p:tag name="KSO_WM_UNIT_SM_LIMIT_TYPE" val="2"/>
  <p:tag name="KSO_WM_UNIT_SUBTYPE" val="a"/>
  <p:tag name="KSO_WM_UNIT_SUPPORT_BIG_FONT" val="1"/>
  <p:tag name="KSO_WM_UNIT_TEXT_FILL_FORE_SCHEMECOLOR_INDEX" val="13"/>
  <p:tag name="KSO_WM_UNIT_TEXT_FILL_FORE_SCHEMECOLOR_INDEX_BRIGHTNESS" val="0.25"/>
  <p:tag name="KSO_WM_UNIT_TEXT_FILL_TYPE" val="1"/>
  <p:tag name="KSO_WM_UNIT_TEXT_SUBTYPE" val="a"/>
  <p:tag name="KSO_WM_UNIT_TYPE" val="f"/>
  <p:tag name="KSO_WM_UNIT_VALUE" val="48"/>
</p:tagLst>
</file>

<file path=ppt/tags/tag9.xml><?xml version="1.0" encoding="utf-8"?>
<p:tagLst xmlns:p="http://schemas.openxmlformats.org/presentationml/2006/main">
  <p:tag name="KSO_WM_ASSEMBLE_CHIP_INDEX" val="52c0a099bf9f463b85b0fd25e10292e8"/>
  <p:tag name="KSO_WM_BEAUTIFY_FLAG" val="#wm#"/>
  <p:tag name="KSO_WM_CHIP_FILLAREA_FILL_RULE" val="{&quot;fill_align&quot;:&quot;lm&quot;,&quot;fill_mode&quot;:&quot;full&quot;,&quot;sacle_strategy&quot;:&quot;smart&quot;}"/>
  <p:tag name="KSO_WM_CHIP_GROUPID" val="5e6b05596848fb12bee65ac8"/>
  <p:tag name="KSO_WM_CHIP_XID" val="5e6b05596848fb12bee65aca"/>
  <p:tag name="KSO_WM_TAG_VERSION" val="1.0"/>
  <p:tag name="KSO_WM_TEMPLATE_ASSEMBLE_GROUPID" val="60656eb24054ed1e2fb7fe18"/>
  <p:tag name="KSO_WM_TEMPLATE_ASSEMBLE_XID" val="60656eb24054ed1e2fb7fe18"/>
  <p:tag name="KSO_WM_TEMPLATE_CATEGORY" val="diagram"/>
  <p:tag name="KSO_WM_TEMPLATE_INDEX" val="20211127"/>
  <p:tag name="KSO_WM_UNIT_BLOCK" val="0"/>
  <p:tag name="KSO_WM_UNIT_COMPATIBLE" val="0"/>
  <p:tag name="KSO_WM_UNIT_DEC_AREA_ID" val="f7e157a9fd454dc18ba77a7ae0d0ed4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DEFAULT_FONT" val="14;20;2"/>
  <p:tag name="KSO_WM_UNIT_DIAGRAM_ISNUMVISUAL" val="0"/>
  <p:tag name="KSO_WM_UNIT_DIAGRAM_ISREFERUNIT" val="0"/>
  <p:tag name="KSO_WM_UNIT_HIGHLIGHT" val="0"/>
  <p:tag name="KSO_WM_UNIT_ID" val="diagram20211127_1*f*2"/>
  <p:tag name="KSO_WM_UNIT_INDEX" val="2"/>
  <p:tag name="KSO_WM_UNIT_LAYERLEVEL" val="1"/>
  <p:tag name="KSO_WM_UNIT_NOCLEAR" val="0"/>
  <p:tag name="KSO_WM_UNIT_PRESET_TEXT" val="单击此处添加正文。"/>
  <p:tag name="KSO_WM_UNIT_SHOW_EDIT_AREA_INDICATION" val="1"/>
  <p:tag name="KSO_WM_UNIT_SM_LIMIT_TYPE" val="2"/>
  <p:tag name="KSO_WM_UNIT_SUBTYPE" val="a"/>
  <p:tag name="KSO_WM_UNIT_SUPPORT_BIG_FONT" val="1"/>
  <p:tag name="KSO_WM_UNIT_TEXT_FILL_FORE_SCHEMECOLOR_INDEX" val="13"/>
  <p:tag name="KSO_WM_UNIT_TEXT_FILL_FORE_SCHEMECOLOR_INDEX_BRIGHTNESS" val="0.25"/>
  <p:tag name="KSO_WM_UNIT_TEXT_FILL_TYPE" val="1"/>
  <p:tag name="KSO_WM_UNIT_TEXT_SUBTYPE" val="a"/>
  <p:tag name="KSO_WM_UNIT_TYPE" val="f"/>
  <p:tag name="KSO_WM_UNIT_VALUE" val="48"/>
</p:tagLst>
</file>

<file path=ppt/theme/theme1.xml><?xml version="1.0" encoding="utf-8"?>
<a:theme xmlns:a="http://schemas.openxmlformats.org/drawingml/2006/main" name="全品初中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初中">
      <a:majorFont>
        <a:latin typeface="Times New Roman"/>
        <a:ea typeface="微软雅黑"/>
        <a:cs typeface="Arial"/>
      </a:majorFont>
      <a:minorFont>
        <a:latin typeface="Times New Roman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lnSpc>
            <a:spcPct val="150000"/>
          </a:lnSpc>
          <a:defRPr sz="3200" dirty="0" smtClean="0">
            <a:latin typeface="+mn-lt"/>
            <a:ea typeface="+mn-ea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1749</Words>
  <Application>WPS 演示</Application>
  <PresentationFormat/>
  <Paragraphs>177</Paragraphs>
  <Slides>11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11</vt:i4>
      </vt:variant>
    </vt:vector>
  </HeadingPairs>
  <TitlesOfParts>
    <vt:vector size="32" baseType="lpstr">
      <vt:lpstr>Arial</vt:lpstr>
      <vt:lpstr>宋体</vt:lpstr>
      <vt:lpstr>Wingdings</vt:lpstr>
      <vt:lpstr>Calibri Light</vt:lpstr>
      <vt:lpstr>微软雅黑</vt:lpstr>
      <vt:lpstr>Segoe UI</vt:lpstr>
      <vt:lpstr>Wingdings</vt:lpstr>
      <vt:lpstr>Calibri</vt:lpstr>
      <vt:lpstr>方正姚体</vt:lpstr>
      <vt:lpstr>Times New Roman</vt:lpstr>
      <vt:lpstr>黑体</vt:lpstr>
      <vt:lpstr>华文新魏</vt:lpstr>
      <vt:lpstr>Wingdings 2</vt:lpstr>
      <vt:lpstr>方正书宋_GBK</vt:lpstr>
      <vt:lpstr>Cambria Math</vt:lpstr>
      <vt:lpstr>Arial Unicode MS</vt:lpstr>
      <vt:lpstr>全品初中</vt:lpstr>
      <vt:lpstr>Equation.KSEE3</vt:lpstr>
      <vt:lpstr>Equation.DSMT4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4</cp:revision>
  <cp:lastPrinted>2024-09-06T17:33:00Z</cp:lastPrinted>
  <dcterms:created xsi:type="dcterms:W3CDTF">2024-09-06T17:33:00Z</dcterms:created>
  <dcterms:modified xsi:type="dcterms:W3CDTF">2025-02-26T13:21:47Z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4E7EFAB4F0AE41CE8E577B52E4C38E45_12</vt:lpwstr>
  </property>
  <property fmtid="{D5CDD505-2E9C-101B-9397-08002B2CF9AE}" pid="7" name="KSOProductBuildVer">
    <vt:lpwstr>2052-12.1.0.19770</vt:lpwstr>
  </property>
</Properties>
</file>