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15"/>
  </p:notesMasterIdLst>
  <p:sldIdLst>
    <p:sldId id="299" r:id="rId4"/>
    <p:sldId id="272" r:id="rId5"/>
    <p:sldId id="294" r:id="rId6"/>
    <p:sldId id="302" r:id="rId7"/>
    <p:sldId id="273" r:id="rId8"/>
    <p:sldId id="274" r:id="rId9"/>
    <p:sldId id="303" r:id="rId10"/>
    <p:sldId id="280" r:id="rId11"/>
    <p:sldId id="304" r:id="rId12"/>
    <p:sldId id="277" r:id="rId13"/>
    <p:sldId id="278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F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F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F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F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F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F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F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F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rgbClr val="0000F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27"/>
    <p:restoredTop sz="94620"/>
  </p:normalViewPr>
  <p:slideViewPr>
    <p:cSldViewPr showGuides="1">
      <p:cViewPr>
        <p:scale>
          <a:sx n="75" d="100"/>
          <a:sy n="75" d="100"/>
        </p:scale>
        <p:origin x="-618" y="-36"/>
      </p:cViewPr>
      <p:guideLst>
        <p:guide orient="horz" pos="214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2" Type="http://schemas.openxmlformats.org/officeDocument/2006/relationships/image" Target="../media/image24.wmf"/><Relationship Id="rId11" Type="http://schemas.openxmlformats.org/officeDocument/2006/relationships/image" Target="../media/image23.wmf"/><Relationship Id="rId10" Type="http://schemas.openxmlformats.org/officeDocument/2006/relationships/image" Target="../media/image22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image" Target="../media/image14.wmf"/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2.wmf"/><Relationship Id="rId4" Type="http://schemas.openxmlformats.org/officeDocument/2006/relationships/image" Target="../media/image27.wmf"/><Relationship Id="rId3" Type="http://schemas.openxmlformats.org/officeDocument/2006/relationships/image" Target="../media/image13.wmf"/><Relationship Id="rId2" Type="http://schemas.openxmlformats.org/officeDocument/2006/relationships/image" Target="../media/image26.wmf"/><Relationship Id="rId13" Type="http://schemas.openxmlformats.org/officeDocument/2006/relationships/image" Target="../media/image34.wmf"/><Relationship Id="rId12" Type="http://schemas.openxmlformats.org/officeDocument/2006/relationships/image" Target="../media/image33.wmf"/><Relationship Id="rId11" Type="http://schemas.openxmlformats.org/officeDocument/2006/relationships/image" Target="../media/image32.wmf"/><Relationship Id="rId10" Type="http://schemas.openxmlformats.org/officeDocument/2006/relationships/image" Target="../media/image31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2" Type="http://schemas.openxmlformats.org/officeDocument/2006/relationships/image" Target="../media/image24.wmf"/><Relationship Id="rId11" Type="http://schemas.openxmlformats.org/officeDocument/2006/relationships/image" Target="../media/image23.wmf"/><Relationship Id="rId10" Type="http://schemas.openxmlformats.org/officeDocument/2006/relationships/image" Target="../media/image22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4.wmf"/><Relationship Id="rId8" Type="http://schemas.openxmlformats.org/officeDocument/2006/relationships/image" Target="../media/image43.wmf"/><Relationship Id="rId7" Type="http://schemas.openxmlformats.org/officeDocument/2006/relationships/image" Target="../media/image42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7" Type="http://schemas.openxmlformats.org/officeDocument/2006/relationships/image" Target="../media/image52.wmf"/><Relationship Id="rId16" Type="http://schemas.openxmlformats.org/officeDocument/2006/relationships/image" Target="../media/image51.wmf"/><Relationship Id="rId15" Type="http://schemas.openxmlformats.org/officeDocument/2006/relationships/image" Target="../media/image50.wmf"/><Relationship Id="rId14" Type="http://schemas.openxmlformats.org/officeDocument/2006/relationships/image" Target="../media/image49.wmf"/><Relationship Id="rId13" Type="http://schemas.openxmlformats.org/officeDocument/2006/relationships/image" Target="../media/image48.wmf"/><Relationship Id="rId12" Type="http://schemas.openxmlformats.org/officeDocument/2006/relationships/image" Target="../media/image47.wmf"/><Relationship Id="rId11" Type="http://schemas.openxmlformats.org/officeDocument/2006/relationships/image" Target="../media/image46.wmf"/><Relationship Id="rId10" Type="http://schemas.openxmlformats.org/officeDocument/2006/relationships/image" Target="../media/image45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7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7" Type="http://schemas.openxmlformats.org/officeDocument/2006/relationships/image" Target="../media/image68.wmf"/><Relationship Id="rId6" Type="http://schemas.openxmlformats.org/officeDocument/2006/relationships/image" Target="../media/image67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0485" name="备注占位符 4"/>
          <p:cNvSpPr>
            <a:spLocks noGrp="1"/>
          </p:cNvSpPr>
          <p:nvPr>
            <p:ph type="body" sz="quarter" idx="6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#wm#_10_01_*Z"/>
          <p:cNvSpPr/>
          <p:nvPr/>
        </p:nvSpPr>
        <p:spPr>
          <a:xfrm>
            <a:off x="2117" y="2636838"/>
            <a:ext cx="6766983" cy="1223962"/>
          </a:xfrm>
          <a:prstGeom prst="rect">
            <a:avLst/>
          </a:prstGeom>
          <a:solidFill>
            <a:srgbClr val="8FC226"/>
          </a:solidFill>
          <a:ln w="9525">
            <a:noFill/>
          </a:ln>
        </p:spPr>
        <p:txBody>
          <a:bodyPr anchor="ctr" anchorCtr="0"/>
          <a:lstStyle/>
          <a:p>
            <a:pPr lvl="0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15" name="Rectangle 4" descr="#wm#_10_01_*Z"/>
          <p:cNvSpPr/>
          <p:nvPr/>
        </p:nvSpPr>
        <p:spPr>
          <a:xfrm>
            <a:off x="10128251" y="2636838"/>
            <a:ext cx="2067983" cy="1223962"/>
          </a:xfrm>
          <a:prstGeom prst="rect">
            <a:avLst/>
          </a:prstGeom>
          <a:solidFill>
            <a:srgbClr val="8FC226"/>
          </a:solidFill>
          <a:ln w="9525">
            <a:noFill/>
          </a:ln>
        </p:spPr>
        <p:txBody>
          <a:bodyPr anchor="ctr" anchorCtr="0"/>
          <a:lstStyle/>
          <a:p>
            <a:pPr lvl="0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316" name="Text Box 5" descr="#wm#_10_01_*Z"/>
          <p:cNvSpPr txBox="1"/>
          <p:nvPr/>
        </p:nvSpPr>
        <p:spPr>
          <a:xfrm>
            <a:off x="6769100" y="2597150"/>
            <a:ext cx="336126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AU" altLang="en-US" sz="8000" b="1" i="1">
                <a:solidFill>
                  <a:srgbClr val="8FC2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</a:t>
            </a:r>
            <a:r>
              <a:rPr lang="en-US" altLang="en-US" sz="8000" b="1" i="1">
                <a:solidFill>
                  <a:srgbClr val="8FC2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6</a:t>
            </a:r>
            <a:endParaRPr lang="zh-CN" altLang="en-US" sz="8000" b="1" i="1">
              <a:solidFill>
                <a:srgbClr val="8FC22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2784" y="3860800"/>
            <a:ext cx="5666316" cy="1155700"/>
          </a:xfrm>
        </p:spPr>
        <p:txBody>
          <a:bodyPr wrap="square">
            <a:normAutofit/>
          </a:bodyPr>
          <a:lstStyle>
            <a:lvl1pPr marL="0" indent="0" algn="r">
              <a:buSzTx/>
              <a:buFont typeface="Arial" panose="020B0604020202020204" pitchFamily="34" charset="0"/>
              <a:buNone/>
              <a:defRPr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  <a:endParaRPr 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638425"/>
            <a:ext cx="6766984" cy="122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单击此处编辑母版标题样式</a:t>
            </a:r>
            <a:endParaRPr 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等腰三角形 59" descr="#wm#_10_15_*Z"/>
          <p:cNvSpPr/>
          <p:nvPr/>
        </p:nvSpPr>
        <p:spPr>
          <a:xfrm rot="5400000" flipH="1">
            <a:off x="510117" y="679450"/>
            <a:ext cx="607483" cy="3063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 w="9525">
            <a:noFill/>
          </a:ln>
        </p:spPr>
        <p:txBody>
          <a:bodyPr anchor="ctr" anchorCtr="0"/>
          <a:lstStyle/>
          <a:p>
            <a:pPr marL="236855" lvl="0" indent="-236855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endParaRPr lang="zh-CN" altLang="zh-CN">
              <a:solidFill>
                <a:schemeClr val="bg2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032" y="422275"/>
            <a:ext cx="8094801" cy="790575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等腰三角形 59" descr="#wm#_10_15_*Z"/>
          <p:cNvSpPr/>
          <p:nvPr/>
        </p:nvSpPr>
        <p:spPr>
          <a:xfrm rot="5400000" flipH="1">
            <a:off x="510117" y="679450"/>
            <a:ext cx="607483" cy="3063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 w="9525">
            <a:noFill/>
          </a:ln>
        </p:spPr>
        <p:txBody>
          <a:bodyPr anchor="ctr" anchorCtr="0"/>
          <a:lstStyle/>
          <a:p>
            <a:pPr marL="236855" lvl="0" indent="-236855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endParaRPr lang="zh-CN" altLang="zh-CN">
              <a:solidFill>
                <a:schemeClr val="bg2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032" y="422275"/>
            <a:ext cx="8094801" cy="790575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56200" cy="4525963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56200" cy="4525963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等腰三角形 59" descr="#wm#_10_15_*Z"/>
          <p:cNvSpPr/>
          <p:nvPr/>
        </p:nvSpPr>
        <p:spPr>
          <a:xfrm rot="5400000" flipH="1">
            <a:off x="510117" y="679450"/>
            <a:ext cx="607483" cy="3063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 w="9525">
            <a:noFill/>
          </a:ln>
        </p:spPr>
        <p:txBody>
          <a:bodyPr anchor="ctr" anchorCtr="0"/>
          <a:lstStyle/>
          <a:p>
            <a:pPr marL="236855" lvl="0" indent="-236855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endParaRPr lang="zh-CN" altLang="zh-CN">
              <a:solidFill>
                <a:schemeClr val="bg2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202267" y="422275"/>
            <a:ext cx="8047567" cy="790575"/>
          </a:xfrm>
        </p:spPr>
        <p:txBody>
          <a:bodyPr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等腰三角形 59"/>
          <p:cNvSpPr/>
          <p:nvPr>
            <p:custDataLst>
              <p:tags r:id="rId3"/>
            </p:custDataLst>
          </p:nvPr>
        </p:nvSpPr>
        <p:spPr>
          <a:xfrm rot="60000" flipH="1">
            <a:off x="5615517" y="2411413"/>
            <a:ext cx="1485900" cy="715962"/>
          </a:xfrm>
          <a:prstGeom prst="triangle">
            <a:avLst>
              <a:gd name="adj" fmla="val 50000"/>
            </a:avLst>
          </a:prstGeom>
          <a:solidFill>
            <a:srgbClr val="B6E682"/>
          </a:solidFill>
          <a:ln w="9525">
            <a:noFill/>
          </a:ln>
        </p:spPr>
        <p:txBody>
          <a:bodyPr anchor="ctr" anchorCtr="0"/>
          <a:lstStyle/>
          <a:p>
            <a:pPr lvl="0" algn="ctr">
              <a:buSzPct val="125000"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411" name="等腰三角形 59"/>
          <p:cNvSpPr/>
          <p:nvPr>
            <p:custDataLst>
              <p:tags r:id="rId4"/>
            </p:custDataLst>
          </p:nvPr>
        </p:nvSpPr>
        <p:spPr>
          <a:xfrm rot="60000" flipH="1">
            <a:off x="5183717" y="2411413"/>
            <a:ext cx="1485900" cy="715962"/>
          </a:xfrm>
          <a:prstGeom prst="triangle">
            <a:avLst>
              <a:gd name="adj" fmla="val 50000"/>
            </a:avLst>
          </a:prstGeom>
          <a:solidFill>
            <a:srgbClr val="8FC226"/>
          </a:solidFill>
          <a:ln w="9525">
            <a:noFill/>
          </a:ln>
        </p:spPr>
        <p:txBody>
          <a:bodyPr anchor="ctr" anchorCtr="0"/>
          <a:lstStyle/>
          <a:p>
            <a:pPr lvl="0" algn="ctr">
              <a:buSzPct val="125000"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870400" y="3157200"/>
            <a:ext cx="6451200" cy="5904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05050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等腰三角形 59" descr="#wm#_10_15_*Z"/>
          <p:cNvSpPr/>
          <p:nvPr/>
        </p:nvSpPr>
        <p:spPr>
          <a:xfrm rot="5400000" flipH="1">
            <a:off x="510117" y="679450"/>
            <a:ext cx="607483" cy="3063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 w="9525">
            <a:noFill/>
          </a:ln>
        </p:spPr>
        <p:txBody>
          <a:bodyPr anchor="ctr" anchorCtr="0"/>
          <a:lstStyle/>
          <a:p>
            <a:pPr marL="236855" lvl="0" indent="-236855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endParaRPr lang="zh-CN" altLang="zh-CN">
              <a:solidFill>
                <a:schemeClr val="bg2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4800" y="421200"/>
            <a:ext cx="8049600" cy="792000"/>
          </a:xfrm>
        </p:spPr>
        <p:txBody>
          <a:bodyPr anchor="ctr" anchorCtr="0"/>
          <a:lstStyle>
            <a:lvl1pPr>
              <a:defRPr sz="3200">
                <a:solidFill>
                  <a:srgbClr val="6F8A1B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78400" y="1602000"/>
            <a:ext cx="4022400" cy="4525200"/>
          </a:xfrm>
        </p:spPr>
        <p:txBody>
          <a:bodyPr/>
          <a:lstStyle>
            <a:lvl1pPr marL="0" indent="0">
              <a:buNone/>
              <a:defRPr sz="3200">
                <a:solidFill>
                  <a:srgbClr val="80808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5600" y="1587600"/>
            <a:ext cx="5385600" cy="45252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rgbClr val="80808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0312" y="422275"/>
            <a:ext cx="1354667" cy="5703888"/>
          </a:xfrm>
        </p:spPr>
        <p:txBody>
          <a:bodyPr vert="eaVert"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3423" y="422275"/>
            <a:ext cx="6513687" cy="5703888"/>
          </a:xfrm>
        </p:spPr>
        <p:txBody>
          <a:bodyPr vert="eaVert"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1036319"/>
            <a:ext cx="8363296" cy="5182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18" Type="http://schemas.openxmlformats.org/officeDocument/2006/relationships/image" Target="../media/image8.png"/><Relationship Id="rId17" Type="http://schemas.openxmlformats.org/officeDocument/2006/relationships/image" Target="../media/image7.png"/><Relationship Id="rId16" Type="http://schemas.openxmlformats.org/officeDocument/2006/relationships/hyperlink" Target="../&#21271;&#24072;&#29256;&#25968;&#23398;&#20843;&#24180;&#32423;&#19978;&#20876;&#26234;&#33021;&#22810;&#23186;&#20307;&#35838;&#20214;.ppt" TargetMode="Externa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image" Target="../media/image2.jpe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4" Type="http://schemas.openxmlformats.org/officeDocument/2006/relationships/theme" Target="../theme/theme2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0.png"/><Relationship Id="rId11" Type="http://schemas.openxmlformats.org/officeDocument/2006/relationships/image" Target="../media/image12.jpeg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4" descr="母版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9" descr="副本3"/>
          <p:cNvPicPr>
            <a:picLocks noChangeAspect="1"/>
          </p:cNvPicPr>
          <p:nvPr userDrawn="1"/>
        </p:nvPicPr>
        <p:blipFill>
          <a:blip r:embed="rId12"/>
          <a:srcRect l="3090" t="7315" r="2379" b="4236"/>
          <a:stretch>
            <a:fillRect/>
          </a:stretch>
        </p:blipFill>
        <p:spPr>
          <a:xfrm>
            <a:off x="376767" y="501650"/>
            <a:ext cx="11525251" cy="606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0" descr="副本3"/>
          <p:cNvPicPr>
            <a:picLocks noChangeAspect="1"/>
          </p:cNvPicPr>
          <p:nvPr userDrawn="1"/>
        </p:nvPicPr>
        <p:blipFill>
          <a:blip r:embed="rId13"/>
          <a:srcRect l="81128" t="64978" r="2812" b="3658"/>
          <a:stretch>
            <a:fillRect/>
          </a:stretch>
        </p:blipFill>
        <p:spPr>
          <a:xfrm>
            <a:off x="10079567" y="4673600"/>
            <a:ext cx="1701800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11" descr="副本3"/>
          <p:cNvPicPr>
            <a:picLocks noChangeAspect="1"/>
          </p:cNvPicPr>
          <p:nvPr userDrawn="1"/>
        </p:nvPicPr>
        <p:blipFill>
          <a:blip r:embed="rId14"/>
          <a:srcRect l="84219" t="83958"/>
          <a:stretch>
            <a:fillRect/>
          </a:stretch>
        </p:blipFill>
        <p:spPr>
          <a:xfrm>
            <a:off x="10346267" y="5757863"/>
            <a:ext cx="1845733" cy="1055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2" descr="未标题-1"/>
          <p:cNvPicPr>
            <a:picLocks noChangeAspect="1"/>
          </p:cNvPicPr>
          <p:nvPr userDrawn="1"/>
        </p:nvPicPr>
        <p:blipFill>
          <a:blip r:embed="rId15"/>
          <a:srcRect l="5392" t="18912" r="84653" b="66524"/>
          <a:stretch>
            <a:fillRect/>
          </a:stretch>
        </p:blipFill>
        <p:spPr>
          <a:xfrm rot="7475063">
            <a:off x="10297584" y="3481388"/>
            <a:ext cx="1932516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7" name="Picture 13" descr="未标题-1"/>
          <p:cNvPicPr>
            <a:picLocks noChangeAspect="1"/>
          </p:cNvPicPr>
          <p:nvPr userDrawn="1"/>
        </p:nvPicPr>
        <p:blipFill>
          <a:blip r:embed="rId15"/>
          <a:srcRect l="5664" t="23608" r="89403" b="67242"/>
          <a:stretch>
            <a:fillRect/>
          </a:stretch>
        </p:blipFill>
        <p:spPr>
          <a:xfrm>
            <a:off x="11120967" y="2632075"/>
            <a:ext cx="734484" cy="76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8" name="Picture 14" descr="未标题-1"/>
          <p:cNvPicPr>
            <a:picLocks noChangeAspect="1"/>
          </p:cNvPicPr>
          <p:nvPr userDrawn="1"/>
        </p:nvPicPr>
        <p:blipFill>
          <a:blip r:embed="rId15"/>
          <a:srcRect l="5664" t="23608" r="89403" b="67242"/>
          <a:stretch>
            <a:fillRect/>
          </a:stretch>
        </p:blipFill>
        <p:spPr>
          <a:xfrm rot="-722109">
            <a:off x="10481733" y="3954463"/>
            <a:ext cx="734484" cy="76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Picture 15" descr="未标题-1"/>
          <p:cNvPicPr>
            <a:picLocks noChangeAspect="1"/>
          </p:cNvPicPr>
          <p:nvPr userDrawn="1"/>
        </p:nvPicPr>
        <p:blipFill>
          <a:blip r:embed="rId15"/>
          <a:srcRect l="5664" t="23608" r="89403" b="67242"/>
          <a:stretch>
            <a:fillRect/>
          </a:stretch>
        </p:blipFill>
        <p:spPr>
          <a:xfrm rot="-726360" flipH="1">
            <a:off x="11123084" y="2066925"/>
            <a:ext cx="656167" cy="706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0" name="Picture 16" descr="未标题-1"/>
          <p:cNvPicPr>
            <a:picLocks noChangeAspect="1"/>
          </p:cNvPicPr>
          <p:nvPr userDrawn="1"/>
        </p:nvPicPr>
        <p:blipFill>
          <a:blip r:embed="rId15"/>
          <a:srcRect l="5664" t="23608" r="89403" b="67242"/>
          <a:stretch>
            <a:fillRect/>
          </a:stretch>
        </p:blipFill>
        <p:spPr>
          <a:xfrm rot="617908" flipH="1">
            <a:off x="10725151" y="4673600"/>
            <a:ext cx="810683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1" name="Picture 17" descr="未标题-1"/>
          <p:cNvPicPr>
            <a:picLocks noChangeAspect="1"/>
          </p:cNvPicPr>
          <p:nvPr userDrawn="1"/>
        </p:nvPicPr>
        <p:blipFill>
          <a:blip r:embed="rId15"/>
          <a:srcRect l="5664" t="23608" r="89403" b="67242"/>
          <a:stretch>
            <a:fillRect/>
          </a:stretch>
        </p:blipFill>
        <p:spPr>
          <a:xfrm rot="-726360" flipH="1">
            <a:off x="11106151" y="1751013"/>
            <a:ext cx="383116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8" descr="副本3">
            <a:hlinkClick r:id="rId16" action="ppaction://hlinkpres?slideindex=1&amp;slidetitle="/>
          </p:cNvPr>
          <p:cNvPicPr>
            <a:picLocks noChangeAspect="1"/>
          </p:cNvPicPr>
          <p:nvPr userDrawn="1"/>
        </p:nvPicPr>
        <p:blipFill>
          <a:blip r:embed="rId17"/>
          <a:srcRect l="70712" b="91736"/>
          <a:stretch>
            <a:fillRect/>
          </a:stretch>
        </p:blipFill>
        <p:spPr>
          <a:xfrm>
            <a:off x="8790517" y="44450"/>
            <a:ext cx="3295649" cy="52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3" name="Picture 19" descr="未标题-1"/>
          <p:cNvPicPr>
            <a:picLocks noChangeAspect="1"/>
          </p:cNvPicPr>
          <p:nvPr userDrawn="1"/>
        </p:nvPicPr>
        <p:blipFill>
          <a:blip r:embed="rId15"/>
          <a:srcRect l="5392" t="18912" r="84653" b="66524"/>
          <a:stretch>
            <a:fillRect/>
          </a:stretch>
        </p:blipFill>
        <p:spPr>
          <a:xfrm rot="7475063">
            <a:off x="436033" y="698500"/>
            <a:ext cx="893233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" name="Picture 20" descr="未标题-1"/>
          <p:cNvPicPr>
            <a:picLocks noChangeAspect="1"/>
          </p:cNvPicPr>
          <p:nvPr userDrawn="1"/>
        </p:nvPicPr>
        <p:blipFill>
          <a:blip r:embed="rId15"/>
          <a:srcRect l="5664" t="23608" r="89403" b="67242"/>
          <a:stretch>
            <a:fillRect/>
          </a:stretch>
        </p:blipFill>
        <p:spPr>
          <a:xfrm rot="447492">
            <a:off x="527051" y="1035050"/>
            <a:ext cx="467783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5" name="Picture 21" descr="未标题-1"/>
          <p:cNvPicPr>
            <a:picLocks noChangeAspect="1"/>
          </p:cNvPicPr>
          <p:nvPr userDrawn="1"/>
        </p:nvPicPr>
        <p:blipFill>
          <a:blip r:embed="rId15"/>
          <a:srcRect l="5664" t="23608" r="89403" b="67242"/>
          <a:stretch>
            <a:fillRect/>
          </a:stretch>
        </p:blipFill>
        <p:spPr>
          <a:xfrm rot="-4965062" flipH="1">
            <a:off x="1210733" y="604838"/>
            <a:ext cx="427567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6" name="Picture 22" descr="未标题-1"/>
          <p:cNvPicPr>
            <a:picLocks noChangeAspect="1"/>
          </p:cNvPicPr>
          <p:nvPr userDrawn="1"/>
        </p:nvPicPr>
        <p:blipFill>
          <a:blip r:embed="rId18"/>
          <a:srcRect l="5664" t="23608" r="89403" b="67242"/>
          <a:stretch>
            <a:fillRect/>
          </a:stretch>
        </p:blipFill>
        <p:spPr>
          <a:xfrm rot="5454909" flipH="1">
            <a:off x="1966384" y="561975"/>
            <a:ext cx="300567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3" descr="数学副本3"/>
          <p:cNvPicPr>
            <a:picLocks noChangeAspect="1"/>
          </p:cNvPicPr>
          <p:nvPr userDrawn="1"/>
        </p:nvPicPr>
        <p:blipFill>
          <a:blip r:embed="rId19"/>
          <a:srcRect l="84167" t="82222" r="4582" b="4445"/>
          <a:stretch>
            <a:fillRect/>
          </a:stretch>
        </p:blipFill>
        <p:spPr>
          <a:xfrm>
            <a:off x="10261600" y="5638800"/>
            <a:ext cx="13716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7" name="图片 1073743875" descr="学科网 zxxk.com"/>
          <p:cNvPicPr>
            <a:picLocks noChangeAspect="1"/>
          </p:cNvPicPr>
          <p:nvPr/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0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1138767" y="446088"/>
            <a:ext cx="7802033" cy="7905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5"/>
          </p:nvPr>
        </p:nvSpPr>
        <p:spPr>
          <a:xfrm>
            <a:off x="838200" y="1695450"/>
            <a:ext cx="10515600" cy="44307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1DF4E06-FD59-4CBA-A3CB-E79F547CC49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F01A05B6-A2FF-4F93-97B1-DDCE5BF1077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pic>
        <p:nvPicPr>
          <p:cNvPr id="2052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6F8A1B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236855" indent="-236855" algn="l" rtl="0" fontAlgn="base">
        <a:spcBef>
          <a:spcPct val="20000"/>
        </a:spcBef>
        <a:spcAft>
          <a:spcPct val="0"/>
        </a:spcAft>
        <a:buSzPct val="125000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»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oleObject" Target="../embeddings/oleObject117.bin"/><Relationship Id="rId7" Type="http://schemas.openxmlformats.org/officeDocument/2006/relationships/oleObject" Target="../embeddings/oleObject116.bin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113.bin"/><Relationship Id="rId2" Type="http://schemas.openxmlformats.org/officeDocument/2006/relationships/image" Target="../media/image70.wmf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9.xml"/><Relationship Id="rId1" Type="http://schemas.openxmlformats.org/officeDocument/2006/relationships/oleObject" Target="../embeddings/oleObject112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audio" Target="../media/audio1.wav"/><Relationship Id="rId3" Type="http://schemas.openxmlformats.org/officeDocument/2006/relationships/tags" Target="../tags/tag10.xml"/><Relationship Id="rId2" Type="http://schemas.openxmlformats.org/officeDocument/2006/relationships/hyperlink" Target="5.&#20108;&#27425;&#26681;&#24335;&#30340;&#27010;&#24565;&#21450;&#24615;&#36136;&#35838;&#20214;.pptx" TargetMode="External"/><Relationship Id="rId1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0" Type="http://schemas.openxmlformats.org/officeDocument/2006/relationships/vmlDrawing" Target="../drawings/vmlDrawing1.vml"/><Relationship Id="rId4" Type="http://schemas.openxmlformats.org/officeDocument/2006/relationships/image" Target="../media/image14.wmf"/><Relationship Id="rId39" Type="http://schemas.openxmlformats.org/officeDocument/2006/relationships/slideLayout" Target="../slideLayouts/slideLayout16.xml"/><Relationship Id="rId38" Type="http://schemas.openxmlformats.org/officeDocument/2006/relationships/tags" Target="../tags/tag3.xml"/><Relationship Id="rId37" Type="http://schemas.openxmlformats.org/officeDocument/2006/relationships/oleObject" Target="../embeddings/oleObject24.bin"/><Relationship Id="rId36" Type="http://schemas.openxmlformats.org/officeDocument/2006/relationships/oleObject" Target="../embeddings/oleObject23.bin"/><Relationship Id="rId35" Type="http://schemas.openxmlformats.org/officeDocument/2006/relationships/oleObject" Target="../embeddings/oleObject22.bin"/><Relationship Id="rId34" Type="http://schemas.openxmlformats.org/officeDocument/2006/relationships/oleObject" Target="../embeddings/oleObject21.bin"/><Relationship Id="rId33" Type="http://schemas.openxmlformats.org/officeDocument/2006/relationships/oleObject" Target="../embeddings/oleObject20.bin"/><Relationship Id="rId32" Type="http://schemas.openxmlformats.org/officeDocument/2006/relationships/oleObject" Target="../embeddings/oleObject19.bin"/><Relationship Id="rId31" Type="http://schemas.openxmlformats.org/officeDocument/2006/relationships/oleObject" Target="../embeddings/oleObject18.bin"/><Relationship Id="rId30" Type="http://schemas.openxmlformats.org/officeDocument/2006/relationships/oleObject" Target="../embeddings/oleObject17.bin"/><Relationship Id="rId3" Type="http://schemas.openxmlformats.org/officeDocument/2006/relationships/oleObject" Target="../embeddings/oleObject2.bin"/><Relationship Id="rId29" Type="http://schemas.openxmlformats.org/officeDocument/2006/relationships/oleObject" Target="../embeddings/oleObject16.bin"/><Relationship Id="rId28" Type="http://schemas.openxmlformats.org/officeDocument/2006/relationships/oleObject" Target="../embeddings/oleObject15.bin"/><Relationship Id="rId27" Type="http://schemas.openxmlformats.org/officeDocument/2006/relationships/oleObject" Target="../embeddings/oleObject14.bin"/><Relationship Id="rId26" Type="http://schemas.openxmlformats.org/officeDocument/2006/relationships/oleObject" Target="../embeddings/oleObject13.bin"/><Relationship Id="rId25" Type="http://schemas.openxmlformats.org/officeDocument/2006/relationships/image" Target="../media/image25.png"/><Relationship Id="rId24" Type="http://schemas.openxmlformats.org/officeDocument/2006/relationships/image" Target="../media/image24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23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22.wmf"/><Relationship Id="rId2" Type="http://schemas.openxmlformats.org/officeDocument/2006/relationships/image" Target="../media/image13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21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20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9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27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6.bin"/><Relationship Id="rId29" Type="http://schemas.openxmlformats.org/officeDocument/2006/relationships/vmlDrawing" Target="../drawings/vmlDrawing2.vml"/><Relationship Id="rId28" Type="http://schemas.openxmlformats.org/officeDocument/2006/relationships/slideLayout" Target="../slideLayouts/slideLayout16.xml"/><Relationship Id="rId27" Type="http://schemas.openxmlformats.org/officeDocument/2006/relationships/oleObject" Target="../embeddings/oleObject38.bin"/><Relationship Id="rId26" Type="http://schemas.openxmlformats.org/officeDocument/2006/relationships/image" Target="../media/image34.wmf"/><Relationship Id="rId25" Type="http://schemas.openxmlformats.org/officeDocument/2006/relationships/oleObject" Target="../embeddings/oleObject37.bin"/><Relationship Id="rId24" Type="http://schemas.openxmlformats.org/officeDocument/2006/relationships/image" Target="../media/image33.wmf"/><Relationship Id="rId23" Type="http://schemas.openxmlformats.org/officeDocument/2006/relationships/oleObject" Target="../embeddings/oleObject36.bin"/><Relationship Id="rId22" Type="http://schemas.openxmlformats.org/officeDocument/2006/relationships/image" Target="../media/image32.wmf"/><Relationship Id="rId21" Type="http://schemas.openxmlformats.org/officeDocument/2006/relationships/oleObject" Target="../embeddings/oleObject35.bin"/><Relationship Id="rId20" Type="http://schemas.openxmlformats.org/officeDocument/2006/relationships/image" Target="../media/image31.wmf"/><Relationship Id="rId2" Type="http://schemas.openxmlformats.org/officeDocument/2006/relationships/image" Target="../media/image24.wmf"/><Relationship Id="rId19" Type="http://schemas.openxmlformats.org/officeDocument/2006/relationships/oleObject" Target="../embeddings/oleObject34.bin"/><Relationship Id="rId18" Type="http://schemas.openxmlformats.org/officeDocument/2006/relationships/image" Target="../media/image30.wmf"/><Relationship Id="rId17" Type="http://schemas.openxmlformats.org/officeDocument/2006/relationships/oleObject" Target="../embeddings/oleObject33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32.bin"/><Relationship Id="rId14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22.wmf"/><Relationship Id="rId1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4.wmf"/><Relationship Id="rId38" Type="http://schemas.openxmlformats.org/officeDocument/2006/relationships/vmlDrawing" Target="../drawings/vmlDrawing3.vml"/><Relationship Id="rId37" Type="http://schemas.openxmlformats.org/officeDocument/2006/relationships/slideLayout" Target="../slideLayouts/slideLayout16.xml"/><Relationship Id="rId36" Type="http://schemas.openxmlformats.org/officeDocument/2006/relationships/tags" Target="../tags/tag4.xml"/><Relationship Id="rId35" Type="http://schemas.openxmlformats.org/officeDocument/2006/relationships/oleObject" Target="../embeddings/oleObject61.bin"/><Relationship Id="rId34" Type="http://schemas.openxmlformats.org/officeDocument/2006/relationships/oleObject" Target="../embeddings/oleObject60.bin"/><Relationship Id="rId33" Type="http://schemas.openxmlformats.org/officeDocument/2006/relationships/oleObject" Target="../embeddings/oleObject59.bin"/><Relationship Id="rId32" Type="http://schemas.openxmlformats.org/officeDocument/2006/relationships/oleObject" Target="../embeddings/oleObject58.bin"/><Relationship Id="rId31" Type="http://schemas.openxmlformats.org/officeDocument/2006/relationships/oleObject" Target="../embeddings/oleObject57.bin"/><Relationship Id="rId30" Type="http://schemas.openxmlformats.org/officeDocument/2006/relationships/oleObject" Target="../embeddings/oleObject56.bin"/><Relationship Id="rId3" Type="http://schemas.openxmlformats.org/officeDocument/2006/relationships/oleObject" Target="../embeddings/oleObject40.bin"/><Relationship Id="rId29" Type="http://schemas.openxmlformats.org/officeDocument/2006/relationships/oleObject" Target="../embeddings/oleObject55.bin"/><Relationship Id="rId28" Type="http://schemas.openxmlformats.org/officeDocument/2006/relationships/oleObject" Target="../embeddings/oleObject54.bin"/><Relationship Id="rId27" Type="http://schemas.openxmlformats.org/officeDocument/2006/relationships/oleObject" Target="../embeddings/oleObject53.bin"/><Relationship Id="rId26" Type="http://schemas.openxmlformats.org/officeDocument/2006/relationships/oleObject" Target="../embeddings/oleObject52.bin"/><Relationship Id="rId25" Type="http://schemas.openxmlformats.org/officeDocument/2006/relationships/oleObject" Target="../embeddings/oleObject51.bin"/><Relationship Id="rId24" Type="http://schemas.openxmlformats.org/officeDocument/2006/relationships/image" Target="../media/image24.wmf"/><Relationship Id="rId23" Type="http://schemas.openxmlformats.org/officeDocument/2006/relationships/oleObject" Target="../embeddings/oleObject50.bin"/><Relationship Id="rId22" Type="http://schemas.openxmlformats.org/officeDocument/2006/relationships/image" Target="../media/image23.wmf"/><Relationship Id="rId21" Type="http://schemas.openxmlformats.org/officeDocument/2006/relationships/oleObject" Target="../embeddings/oleObject49.bin"/><Relationship Id="rId20" Type="http://schemas.openxmlformats.org/officeDocument/2006/relationships/image" Target="../media/image22.wmf"/><Relationship Id="rId2" Type="http://schemas.openxmlformats.org/officeDocument/2006/relationships/image" Target="../media/image13.wmf"/><Relationship Id="rId19" Type="http://schemas.openxmlformats.org/officeDocument/2006/relationships/oleObject" Target="../embeddings/oleObject48.bin"/><Relationship Id="rId18" Type="http://schemas.openxmlformats.org/officeDocument/2006/relationships/image" Target="../media/image21.wmf"/><Relationship Id="rId17" Type="http://schemas.openxmlformats.org/officeDocument/2006/relationships/oleObject" Target="../embeddings/oleObject47.bin"/><Relationship Id="rId16" Type="http://schemas.openxmlformats.org/officeDocument/2006/relationships/image" Target="../media/image20.wmf"/><Relationship Id="rId15" Type="http://schemas.openxmlformats.org/officeDocument/2006/relationships/oleObject" Target="../embeddings/oleObject46.bin"/><Relationship Id="rId14" Type="http://schemas.openxmlformats.org/officeDocument/2006/relationships/image" Target="../media/image19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3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5.xml"/><Relationship Id="rId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65.bin"/><Relationship Id="rId6" Type="http://schemas.openxmlformats.org/officeDocument/2006/relationships/image" Target="../media/image38.wmf"/><Relationship Id="rId52" Type="http://schemas.openxmlformats.org/officeDocument/2006/relationships/vmlDrawing" Target="../drawings/vmlDrawing4.vml"/><Relationship Id="rId51" Type="http://schemas.openxmlformats.org/officeDocument/2006/relationships/slideLayout" Target="../slideLayouts/slideLayout16.xml"/><Relationship Id="rId50" Type="http://schemas.openxmlformats.org/officeDocument/2006/relationships/tags" Target="../tags/tag7.xml"/><Relationship Id="rId5" Type="http://schemas.openxmlformats.org/officeDocument/2006/relationships/oleObject" Target="../embeddings/oleObject64.bin"/><Relationship Id="rId49" Type="http://schemas.openxmlformats.org/officeDocument/2006/relationships/oleObject" Target="../embeddings/oleObject93.bin"/><Relationship Id="rId48" Type="http://schemas.openxmlformats.org/officeDocument/2006/relationships/oleObject" Target="../embeddings/oleObject92.bin"/><Relationship Id="rId47" Type="http://schemas.openxmlformats.org/officeDocument/2006/relationships/oleObject" Target="../embeddings/oleObject91.bin"/><Relationship Id="rId46" Type="http://schemas.openxmlformats.org/officeDocument/2006/relationships/image" Target="../media/image52.wmf"/><Relationship Id="rId45" Type="http://schemas.openxmlformats.org/officeDocument/2006/relationships/oleObject" Target="../embeddings/oleObject90.bin"/><Relationship Id="rId44" Type="http://schemas.openxmlformats.org/officeDocument/2006/relationships/oleObject" Target="../embeddings/oleObject89.bin"/><Relationship Id="rId43" Type="http://schemas.openxmlformats.org/officeDocument/2006/relationships/oleObject" Target="../embeddings/oleObject88.bin"/><Relationship Id="rId42" Type="http://schemas.openxmlformats.org/officeDocument/2006/relationships/oleObject" Target="../embeddings/oleObject87.bin"/><Relationship Id="rId41" Type="http://schemas.openxmlformats.org/officeDocument/2006/relationships/oleObject" Target="../embeddings/oleObject86.bin"/><Relationship Id="rId40" Type="http://schemas.openxmlformats.org/officeDocument/2006/relationships/oleObject" Target="../embeddings/oleObject85.bin"/><Relationship Id="rId4" Type="http://schemas.openxmlformats.org/officeDocument/2006/relationships/image" Target="../media/image37.wmf"/><Relationship Id="rId39" Type="http://schemas.openxmlformats.org/officeDocument/2006/relationships/oleObject" Target="../embeddings/oleObject84.bin"/><Relationship Id="rId38" Type="http://schemas.openxmlformats.org/officeDocument/2006/relationships/oleObject" Target="../embeddings/oleObject83.bin"/><Relationship Id="rId37" Type="http://schemas.openxmlformats.org/officeDocument/2006/relationships/oleObject" Target="../embeddings/oleObject82.bin"/><Relationship Id="rId36" Type="http://schemas.openxmlformats.org/officeDocument/2006/relationships/image" Target="../media/image51.wmf"/><Relationship Id="rId35" Type="http://schemas.openxmlformats.org/officeDocument/2006/relationships/oleObject" Target="../embeddings/oleObject81.bin"/><Relationship Id="rId34" Type="http://schemas.openxmlformats.org/officeDocument/2006/relationships/image" Target="../media/image50.wmf"/><Relationship Id="rId33" Type="http://schemas.openxmlformats.org/officeDocument/2006/relationships/oleObject" Target="../embeddings/oleObject80.bin"/><Relationship Id="rId32" Type="http://schemas.openxmlformats.org/officeDocument/2006/relationships/image" Target="../media/image49.wmf"/><Relationship Id="rId31" Type="http://schemas.openxmlformats.org/officeDocument/2006/relationships/oleObject" Target="../embeddings/oleObject79.bin"/><Relationship Id="rId30" Type="http://schemas.openxmlformats.org/officeDocument/2006/relationships/image" Target="../media/image48.wmf"/><Relationship Id="rId3" Type="http://schemas.openxmlformats.org/officeDocument/2006/relationships/oleObject" Target="../embeddings/oleObject63.bin"/><Relationship Id="rId29" Type="http://schemas.openxmlformats.org/officeDocument/2006/relationships/oleObject" Target="../embeddings/oleObject78.bin"/><Relationship Id="rId28" Type="http://schemas.openxmlformats.org/officeDocument/2006/relationships/image" Target="../media/image47.wmf"/><Relationship Id="rId27" Type="http://schemas.openxmlformats.org/officeDocument/2006/relationships/oleObject" Target="../embeddings/oleObject77.bin"/><Relationship Id="rId26" Type="http://schemas.openxmlformats.org/officeDocument/2006/relationships/oleObject" Target="../embeddings/oleObject76.bin"/><Relationship Id="rId25" Type="http://schemas.openxmlformats.org/officeDocument/2006/relationships/oleObject" Target="../embeddings/oleObject75.bin"/><Relationship Id="rId24" Type="http://schemas.openxmlformats.org/officeDocument/2006/relationships/oleObject" Target="../embeddings/oleObject74.bin"/><Relationship Id="rId23" Type="http://schemas.openxmlformats.org/officeDocument/2006/relationships/oleObject" Target="../embeddings/oleObject73.bin"/><Relationship Id="rId22" Type="http://schemas.openxmlformats.org/officeDocument/2006/relationships/image" Target="../media/image46.wmf"/><Relationship Id="rId21" Type="http://schemas.openxmlformats.org/officeDocument/2006/relationships/oleObject" Target="../embeddings/oleObject72.bin"/><Relationship Id="rId20" Type="http://schemas.openxmlformats.org/officeDocument/2006/relationships/image" Target="../media/image45.wmf"/><Relationship Id="rId2" Type="http://schemas.openxmlformats.org/officeDocument/2006/relationships/image" Target="../media/image36.wmf"/><Relationship Id="rId19" Type="http://schemas.openxmlformats.org/officeDocument/2006/relationships/oleObject" Target="../embeddings/oleObject71.bin"/><Relationship Id="rId18" Type="http://schemas.openxmlformats.org/officeDocument/2006/relationships/image" Target="../media/image44.wmf"/><Relationship Id="rId17" Type="http://schemas.openxmlformats.org/officeDocument/2006/relationships/oleObject" Target="../embeddings/oleObject70.bin"/><Relationship Id="rId16" Type="http://schemas.openxmlformats.org/officeDocument/2006/relationships/image" Target="../media/image43.wmf"/><Relationship Id="rId15" Type="http://schemas.openxmlformats.org/officeDocument/2006/relationships/oleObject" Target="../embeddings/oleObject69.bin"/><Relationship Id="rId14" Type="http://schemas.openxmlformats.org/officeDocument/2006/relationships/image" Target="../media/image42.wmf"/><Relationship Id="rId13" Type="http://schemas.openxmlformats.org/officeDocument/2006/relationships/oleObject" Target="../embeddings/oleObject68.bin"/><Relationship Id="rId12" Type="http://schemas.openxmlformats.org/officeDocument/2006/relationships/image" Target="../media/image41.wmf"/><Relationship Id="rId11" Type="http://schemas.openxmlformats.org/officeDocument/2006/relationships/oleObject" Target="../embeddings/oleObject67.bin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62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oleObject" Target="../embeddings/oleObject98.bin"/><Relationship Id="rId7" Type="http://schemas.openxmlformats.org/officeDocument/2006/relationships/image" Target="../media/image55.wmf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image" Target="../media/image54.wmf"/><Relationship Id="rId3" Type="http://schemas.openxmlformats.org/officeDocument/2006/relationships/oleObject" Target="../embeddings/oleObject95.bin"/><Relationship Id="rId21" Type="http://schemas.openxmlformats.org/officeDocument/2006/relationships/vmlDrawing" Target="../drawings/vmlDrawing5.vml"/><Relationship Id="rId20" Type="http://schemas.openxmlformats.org/officeDocument/2006/relationships/slideLayout" Target="../slideLayouts/slideLayout16.xml"/><Relationship Id="rId2" Type="http://schemas.openxmlformats.org/officeDocument/2006/relationships/image" Target="../media/image53.wmf"/><Relationship Id="rId19" Type="http://schemas.openxmlformats.org/officeDocument/2006/relationships/tags" Target="../tags/tag8.xml"/><Relationship Id="rId18" Type="http://schemas.openxmlformats.org/officeDocument/2006/relationships/image" Target="../media/image60.wmf"/><Relationship Id="rId17" Type="http://schemas.openxmlformats.org/officeDocument/2006/relationships/oleObject" Target="../embeddings/oleObject103.bin"/><Relationship Id="rId16" Type="http://schemas.openxmlformats.org/officeDocument/2006/relationships/image" Target="../media/image59.wmf"/><Relationship Id="rId15" Type="http://schemas.openxmlformats.org/officeDocument/2006/relationships/oleObject" Target="../embeddings/oleObject102.bin"/><Relationship Id="rId14" Type="http://schemas.openxmlformats.org/officeDocument/2006/relationships/image" Target="../media/image58.wmf"/><Relationship Id="rId13" Type="http://schemas.openxmlformats.org/officeDocument/2006/relationships/oleObject" Target="../embeddings/oleObject101.bin"/><Relationship Id="rId12" Type="http://schemas.openxmlformats.org/officeDocument/2006/relationships/oleObject" Target="../embeddings/oleObject100.bin"/><Relationship Id="rId11" Type="http://schemas.openxmlformats.org/officeDocument/2006/relationships/image" Target="../media/image57.wmf"/><Relationship Id="rId10" Type="http://schemas.openxmlformats.org/officeDocument/2006/relationships/oleObject" Target="../embeddings/oleObject99.bin"/><Relationship Id="rId1" Type="http://schemas.openxmlformats.org/officeDocument/2006/relationships/oleObject" Target="../embeddings/oleObject9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8.bin"/><Relationship Id="rId8" Type="http://schemas.openxmlformats.org/officeDocument/2006/relationships/image" Target="../media/image64.wmf"/><Relationship Id="rId7" Type="http://schemas.openxmlformats.org/officeDocument/2006/relationships/oleObject" Target="../embeddings/oleObject107.bin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62.wmf"/><Relationship Id="rId3" Type="http://schemas.openxmlformats.org/officeDocument/2006/relationships/oleObject" Target="../embeddings/oleObject105.bin"/><Relationship Id="rId2" Type="http://schemas.openxmlformats.org/officeDocument/2006/relationships/image" Target="../media/image61.emf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16.xml"/><Relationship Id="rId17" Type="http://schemas.openxmlformats.org/officeDocument/2006/relationships/image" Target="../media/image69.wmf"/><Relationship Id="rId16" Type="http://schemas.openxmlformats.org/officeDocument/2006/relationships/oleObject" Target="../embeddings/oleObject111.bin"/><Relationship Id="rId15" Type="http://schemas.openxmlformats.org/officeDocument/2006/relationships/image" Target="../media/image68.wmf"/><Relationship Id="rId14" Type="http://schemas.openxmlformats.org/officeDocument/2006/relationships/oleObject" Target="../embeddings/oleObject110.bin"/><Relationship Id="rId13" Type="http://schemas.openxmlformats.org/officeDocument/2006/relationships/image" Target="../media/image67.wmf"/><Relationship Id="rId12" Type="http://schemas.openxmlformats.org/officeDocument/2006/relationships/oleObject" Target="../embeddings/oleObject109.bin"/><Relationship Id="rId11" Type="http://schemas.openxmlformats.org/officeDocument/2006/relationships/image" Target="../media/image66.wmf"/><Relationship Id="rId10" Type="http://schemas.openxmlformats.org/officeDocument/2006/relationships/image" Target="../media/image65.wmf"/><Relationship Id="rId1" Type="http://schemas.openxmlformats.org/officeDocument/2006/relationships/oleObject" Target="../embeddings/oleObject10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文本占位符 727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>
                <a:solidFill>
                  <a:srgbClr val="0000FF"/>
                </a:solidFill>
              </a:rPr>
              <a:t>1.</a:t>
            </a:r>
            <a:r>
              <a:rPr lang="zh-CN" altLang="en-US" sz="2800">
                <a:solidFill>
                  <a:srgbClr val="0000FF"/>
                </a:solidFill>
              </a:rPr>
              <a:t>什么是有理数？有理数怎样分类？   </a:t>
            </a:r>
            <a:endParaRPr lang="zh-CN" altLang="en-US" sz="2800">
              <a:solidFill>
                <a:srgbClr val="0000FF"/>
              </a:solidFill>
            </a:endParaRPr>
          </a:p>
          <a:p>
            <a:endParaRPr lang="zh-CN" altLang="en-US" sz="2800">
              <a:solidFill>
                <a:srgbClr val="0000FF"/>
              </a:solidFill>
            </a:endParaRPr>
          </a:p>
          <a:p>
            <a:endParaRPr lang="zh-CN" altLang="en-US" sz="2800">
              <a:solidFill>
                <a:srgbClr val="0000FF"/>
              </a:solidFill>
            </a:endParaRPr>
          </a:p>
          <a:p>
            <a:endParaRPr lang="zh-CN" altLang="en-US" sz="2800">
              <a:solidFill>
                <a:srgbClr val="0000FF"/>
              </a:solidFill>
            </a:endParaRPr>
          </a:p>
          <a:p>
            <a:endParaRPr lang="zh-CN" altLang="en-US" sz="2800">
              <a:solidFill>
                <a:srgbClr val="0000FF"/>
              </a:solidFill>
            </a:endParaRPr>
          </a:p>
          <a:p>
            <a:r>
              <a:rPr lang="en-US" altLang="zh-CN" sz="2800">
                <a:solidFill>
                  <a:srgbClr val="0000FF"/>
                </a:solidFill>
              </a:rPr>
              <a:t>2.</a:t>
            </a:r>
            <a:r>
              <a:rPr lang="zh-CN" altLang="en-US" sz="2800">
                <a:solidFill>
                  <a:srgbClr val="0000FF"/>
                </a:solidFill>
              </a:rPr>
              <a:t>什么是无理数？带根号的数都是无理数吗？</a:t>
            </a:r>
            <a:endParaRPr lang="zh-CN" altLang="en-US" sz="2800">
              <a:solidFill>
                <a:srgbClr val="0000FF"/>
              </a:solidFill>
            </a:endParaRPr>
          </a:p>
          <a:p>
            <a:pPr>
              <a:buNone/>
            </a:pPr>
            <a:r>
              <a:rPr lang="zh-CN" altLang="en-US" sz="2800">
                <a:solidFill>
                  <a:srgbClr val="0000FF"/>
                </a:solidFill>
              </a:rPr>
              <a:t>    </a:t>
            </a:r>
            <a:endParaRPr lang="zh-CN" altLang="en-US" sz="2800">
              <a:solidFill>
                <a:srgbClr val="0000FF"/>
              </a:solidFill>
            </a:endParaRPr>
          </a:p>
          <a:p>
            <a:pPr>
              <a:buNone/>
            </a:pPr>
            <a:r>
              <a:rPr lang="zh-CN" altLang="en-US" sz="2800">
                <a:solidFill>
                  <a:srgbClr val="0000FF"/>
                </a:solidFill>
              </a:rPr>
              <a:t>    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72708" name="AutoShape 17"/>
          <p:cNvSpPr/>
          <p:nvPr/>
        </p:nvSpPr>
        <p:spPr>
          <a:xfrm>
            <a:off x="3575050" y="2276475"/>
            <a:ext cx="217488" cy="1581150"/>
          </a:xfrm>
          <a:prstGeom prst="leftBrace">
            <a:avLst>
              <a:gd name="adj1" fmla="val 60550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2709" name="Text Box 11"/>
          <p:cNvSpPr txBox="1"/>
          <p:nvPr/>
        </p:nvSpPr>
        <p:spPr>
          <a:xfrm>
            <a:off x="2592070" y="2276475"/>
            <a:ext cx="675005" cy="1657350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有 理 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72710" name="Text Box 19"/>
          <p:cNvSpPr txBox="1"/>
          <p:nvPr/>
        </p:nvSpPr>
        <p:spPr>
          <a:xfrm>
            <a:off x="3935413" y="2205038"/>
            <a:ext cx="1439862" cy="583565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整   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72711" name="Text Box 18"/>
          <p:cNvSpPr txBox="1"/>
          <p:nvPr/>
        </p:nvSpPr>
        <p:spPr>
          <a:xfrm>
            <a:off x="3935413" y="3284538"/>
            <a:ext cx="1368425" cy="583565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分   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72712" name="Text Box 11"/>
          <p:cNvSpPr txBox="1"/>
          <p:nvPr/>
        </p:nvSpPr>
        <p:spPr>
          <a:xfrm>
            <a:off x="6481445" y="2276475"/>
            <a:ext cx="675005" cy="1657350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有 理 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72713" name="AutoShape 17"/>
          <p:cNvSpPr/>
          <p:nvPr/>
        </p:nvSpPr>
        <p:spPr>
          <a:xfrm>
            <a:off x="7319963" y="2349500"/>
            <a:ext cx="217487" cy="1581150"/>
          </a:xfrm>
          <a:prstGeom prst="leftBrace">
            <a:avLst>
              <a:gd name="adj1" fmla="val 60550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2714" name="Text Box 3"/>
          <p:cNvSpPr txBox="1"/>
          <p:nvPr/>
        </p:nvSpPr>
        <p:spPr>
          <a:xfrm>
            <a:off x="7967663" y="3573463"/>
            <a:ext cx="2089150" cy="583565"/>
          </a:xfrm>
          <a:prstGeom prst="rect">
            <a:avLst/>
          </a:prstGeom>
          <a:solidFill>
            <a:schemeClr val="bg1">
              <a:alpha val="25098"/>
            </a:schemeClr>
          </a:solidFill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负有理数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72715" name="Text Box 3"/>
          <p:cNvSpPr txBox="1"/>
          <p:nvPr/>
        </p:nvSpPr>
        <p:spPr>
          <a:xfrm>
            <a:off x="7896225" y="2205038"/>
            <a:ext cx="2089150" cy="583565"/>
          </a:xfrm>
          <a:prstGeom prst="rect">
            <a:avLst/>
          </a:prstGeom>
          <a:solidFill>
            <a:schemeClr val="bg1">
              <a:alpha val="25098"/>
            </a:schemeClr>
          </a:solidFill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正有理数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72717" name="文本框 72716"/>
          <p:cNvSpPr txBox="1"/>
          <p:nvPr/>
        </p:nvSpPr>
        <p:spPr>
          <a:xfrm>
            <a:off x="2640013" y="4797425"/>
            <a:ext cx="6553200" cy="79883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无理数是无限不循环小数。</a:t>
            </a:r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r>
              <a:rPr lang="zh-CN" altLang="en-US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   </a:t>
            </a:r>
            <a:endParaRPr lang="zh-CN" altLang="en-US">
              <a:solidFill>
                <a:srgbClr val="FF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2718" name="文本框 72717"/>
          <p:cNvSpPr txBox="1"/>
          <p:nvPr/>
        </p:nvSpPr>
        <p:spPr>
          <a:xfrm>
            <a:off x="2566988" y="5445125"/>
            <a:ext cx="4681537" cy="93726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带根号的数不一定是无理数。</a:t>
            </a:r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2719" name="Text Box 10"/>
          <p:cNvSpPr txBox="1"/>
          <p:nvPr/>
        </p:nvSpPr>
        <p:spPr>
          <a:xfrm>
            <a:off x="7967663" y="2924175"/>
            <a:ext cx="576262" cy="521970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latin typeface="Calibri" panose="020F0502020204030204" pitchFamily="34" charset="0"/>
              </a:rPr>
              <a:t>0</a:t>
            </a:r>
            <a:endParaRPr lang="en-US" altLang="zh-CN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  <p:bldP spid="72708" grpId="1" animBg="1"/>
      <p:bldP spid="72709" grpId="0" animBg="1"/>
      <p:bldP spid="72710" grpId="1" animBg="1"/>
      <p:bldP spid="72711" grpId="1" animBg="1"/>
      <p:bldP spid="72712" grpId="0" animBg="1"/>
      <p:bldP spid="72713" grpId="0" animBg="1"/>
      <p:bldP spid="72714" grpId="1" animBg="1"/>
      <p:bldP spid="72715" grpId="1" animBg="1"/>
      <p:bldP spid="72717" grpId="0"/>
      <p:bldP spid="72718" grpId="0"/>
      <p:bldP spid="727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val 2"/>
          <p:cNvSpPr/>
          <p:nvPr/>
        </p:nvSpPr>
        <p:spPr>
          <a:xfrm>
            <a:off x="3863975" y="1412875"/>
            <a:ext cx="2519363" cy="2573338"/>
          </a:xfrm>
          <a:prstGeom prst="ellipse">
            <a:avLst/>
          </a:prstGeom>
          <a:solidFill>
            <a:schemeClr val="bg1"/>
          </a:solidFill>
          <a:ln w="28575" cap="rnd" cmpd="sng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8674" name="Group 3"/>
          <p:cNvGrpSpPr/>
          <p:nvPr/>
        </p:nvGrpSpPr>
        <p:grpSpPr>
          <a:xfrm>
            <a:off x="2566988" y="2708275"/>
            <a:ext cx="7777162" cy="658783"/>
            <a:chOff x="0" y="0"/>
            <a:chExt cx="3744" cy="419"/>
          </a:xfrm>
        </p:grpSpPr>
        <p:sp>
          <p:nvSpPr>
            <p:cNvPr id="28675" name="Line 4"/>
            <p:cNvSpPr/>
            <p:nvPr/>
          </p:nvSpPr>
          <p:spPr>
            <a:xfrm>
              <a:off x="0" y="48"/>
              <a:ext cx="374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8676" name="Oval 5"/>
            <p:cNvSpPr/>
            <p:nvPr/>
          </p:nvSpPr>
          <p:spPr>
            <a:xfrm>
              <a:off x="1200" y="0"/>
              <a:ext cx="48" cy="96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77" name="Oval 6"/>
            <p:cNvSpPr/>
            <p:nvPr/>
          </p:nvSpPr>
          <p:spPr>
            <a:xfrm>
              <a:off x="1680" y="0"/>
              <a:ext cx="48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78" name="Oval 7"/>
            <p:cNvSpPr/>
            <p:nvPr/>
          </p:nvSpPr>
          <p:spPr>
            <a:xfrm>
              <a:off x="2160" y="0"/>
              <a:ext cx="48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79" name="Oval 8"/>
            <p:cNvSpPr/>
            <p:nvPr/>
          </p:nvSpPr>
          <p:spPr>
            <a:xfrm>
              <a:off x="2640" y="0"/>
              <a:ext cx="48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0" name="Oval 9"/>
            <p:cNvSpPr/>
            <p:nvPr/>
          </p:nvSpPr>
          <p:spPr>
            <a:xfrm>
              <a:off x="3168" y="0"/>
              <a:ext cx="48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1" name="Text Box 10"/>
            <p:cNvSpPr txBox="1"/>
            <p:nvPr/>
          </p:nvSpPr>
          <p:spPr>
            <a:xfrm>
              <a:off x="1104" y="48"/>
              <a:ext cx="240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chemeClr val="tx1"/>
                  </a:solidFill>
                  <a:latin typeface="Calibri" panose="020F0502020204030204" pitchFamily="34" charset="0"/>
                </a:rPr>
                <a:t>0</a:t>
              </a:r>
              <a:endParaRPr lang="zh-CN" altLang="zh-CN" sz="32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2" name="Text Box 11"/>
            <p:cNvSpPr txBox="1"/>
            <p:nvPr/>
          </p:nvSpPr>
          <p:spPr>
            <a:xfrm>
              <a:off x="1584" y="48"/>
              <a:ext cx="288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endParaRPr lang="zh-CN" altLang="zh-CN" sz="32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3" name="Text Box 12"/>
            <p:cNvSpPr txBox="1"/>
            <p:nvPr/>
          </p:nvSpPr>
          <p:spPr>
            <a:xfrm>
              <a:off x="2064" y="48"/>
              <a:ext cx="288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  <a:endParaRPr lang="zh-CN" altLang="zh-CN" sz="32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4" name="Text Box 13"/>
            <p:cNvSpPr txBox="1"/>
            <p:nvPr/>
          </p:nvSpPr>
          <p:spPr>
            <a:xfrm>
              <a:off x="3072" y="48"/>
              <a:ext cx="336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chemeClr val="tx1"/>
                  </a:solidFill>
                  <a:latin typeface="Calibri" panose="020F0502020204030204" pitchFamily="34" charset="0"/>
                </a:rPr>
                <a:t>4</a:t>
              </a:r>
              <a:endParaRPr lang="zh-CN" altLang="zh-CN" sz="32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5" name="Text Box 14"/>
            <p:cNvSpPr txBox="1"/>
            <p:nvPr/>
          </p:nvSpPr>
          <p:spPr>
            <a:xfrm>
              <a:off x="2544" y="48"/>
              <a:ext cx="336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chemeClr val="tx1"/>
                  </a:solidFill>
                  <a:latin typeface="Calibri" panose="020F0502020204030204" pitchFamily="34" charset="0"/>
                </a:rPr>
                <a:t>3</a:t>
              </a:r>
              <a:endParaRPr lang="zh-CN" altLang="zh-CN" sz="32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6" name="Text Box 15"/>
            <p:cNvSpPr txBox="1"/>
            <p:nvPr/>
          </p:nvSpPr>
          <p:spPr>
            <a:xfrm>
              <a:off x="624" y="48"/>
              <a:ext cx="480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chemeClr val="tx1"/>
                  </a:solidFill>
                  <a:latin typeface="Calibri" panose="020F0502020204030204" pitchFamily="34" charset="0"/>
                </a:rPr>
                <a:t>-1</a:t>
              </a:r>
              <a:endParaRPr lang="zh-CN" altLang="zh-CN" sz="32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7" name="Oval 16"/>
            <p:cNvSpPr/>
            <p:nvPr/>
          </p:nvSpPr>
          <p:spPr>
            <a:xfrm>
              <a:off x="720" y="0"/>
              <a:ext cx="48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8" name="Oval 17"/>
            <p:cNvSpPr/>
            <p:nvPr/>
          </p:nvSpPr>
          <p:spPr>
            <a:xfrm>
              <a:off x="240" y="0"/>
              <a:ext cx="48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9" name="Text Box 18"/>
            <p:cNvSpPr txBox="1"/>
            <p:nvPr/>
          </p:nvSpPr>
          <p:spPr>
            <a:xfrm>
              <a:off x="48" y="48"/>
              <a:ext cx="480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3200" b="1">
                  <a:solidFill>
                    <a:schemeClr val="tx1"/>
                  </a:solidFill>
                  <a:latin typeface="Calibri" panose="020F0502020204030204" pitchFamily="34" charset="0"/>
                </a:rPr>
                <a:t>-2</a:t>
              </a:r>
              <a:endParaRPr lang="zh-CN" altLang="zh-CN" sz="32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690" name="Text Box 19"/>
          <p:cNvSpPr txBox="1"/>
          <p:nvPr/>
        </p:nvSpPr>
        <p:spPr>
          <a:xfrm>
            <a:off x="2005013" y="904875"/>
            <a:ext cx="7620000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00" b="1">
                <a:latin typeface="宋体" panose="02010600030101010101" pitchFamily="2" charset="-122"/>
              </a:rPr>
              <a:t>边长为</a:t>
            </a:r>
            <a:r>
              <a:rPr lang="zh-CN" altLang="zh-CN" sz="2500" b="1">
                <a:latin typeface="宋体" panose="02010600030101010101" pitchFamily="2" charset="-122"/>
              </a:rPr>
              <a:t>1</a:t>
            </a:r>
            <a:r>
              <a:rPr lang="zh-CN" altLang="en-US" sz="2500" b="1">
                <a:latin typeface="宋体" panose="02010600030101010101" pitchFamily="2" charset="-122"/>
              </a:rPr>
              <a:t>的正方形</a:t>
            </a:r>
            <a:r>
              <a:rPr lang="zh-CN" altLang="zh-CN" sz="2500" b="1">
                <a:latin typeface="宋体" panose="02010600030101010101" pitchFamily="2" charset="-122"/>
              </a:rPr>
              <a:t>,</a:t>
            </a:r>
            <a:r>
              <a:rPr lang="zh-CN" altLang="en-US" sz="2500" b="1">
                <a:latin typeface="宋体" panose="02010600030101010101" pitchFamily="2" charset="-122"/>
              </a:rPr>
              <a:t>对角线长为多少</a:t>
            </a:r>
            <a:r>
              <a:rPr lang="zh-CN" altLang="zh-CN" sz="2500" b="1">
                <a:latin typeface="宋体" panose="02010600030101010101" pitchFamily="2" charset="-122"/>
              </a:rPr>
              <a:t>?</a:t>
            </a:r>
            <a:endParaRPr lang="zh-CN" altLang="zh-CN" sz="2500" b="1">
              <a:latin typeface="宋体" panose="02010600030101010101" pitchFamily="2" charset="-122"/>
            </a:endParaRPr>
          </a:p>
        </p:txBody>
      </p:sp>
      <p:sp>
        <p:nvSpPr>
          <p:cNvPr id="28692" name="Rectangle 21"/>
          <p:cNvSpPr/>
          <p:nvPr/>
        </p:nvSpPr>
        <p:spPr>
          <a:xfrm>
            <a:off x="5159375" y="1916113"/>
            <a:ext cx="936625" cy="8382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455" name="Oval 23"/>
          <p:cNvSpPr/>
          <p:nvPr/>
        </p:nvSpPr>
        <p:spPr>
          <a:xfrm>
            <a:off x="6383338" y="270827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456" name="Oval 24"/>
          <p:cNvSpPr/>
          <p:nvPr/>
        </p:nvSpPr>
        <p:spPr>
          <a:xfrm>
            <a:off x="3792538" y="270827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457" name="Object 56"/>
          <p:cNvGraphicFramePr>
            <a:graphicFrameLocks noChangeAspect="1"/>
          </p:cNvGraphicFramePr>
          <p:nvPr/>
        </p:nvGraphicFramePr>
        <p:xfrm>
          <a:off x="6167438" y="2852738"/>
          <a:ext cx="5762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" r:id="rId1" imgW="243840" imgH="218440" progId="Equation.DSMT4">
                  <p:embed/>
                </p:oleObj>
              </mc:Choice>
              <mc:Fallback>
                <p:oleObj name="" r:id="rId1" imgW="243840" imgH="2184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67438" y="2852738"/>
                        <a:ext cx="576262" cy="515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57"/>
          <p:cNvGraphicFramePr>
            <a:graphicFrameLocks noChangeAspect="1"/>
          </p:cNvGraphicFramePr>
          <p:nvPr/>
        </p:nvGraphicFramePr>
        <p:xfrm>
          <a:off x="3503613" y="2924175"/>
          <a:ext cx="5762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" r:id="rId3" imgW="332740" imgH="217170" progId="Equation.DSMT4">
                  <p:embed/>
                </p:oleObj>
              </mc:Choice>
              <mc:Fallback>
                <p:oleObj name="" r:id="rId3" imgW="332740" imgH="21717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3613" y="2924175"/>
                        <a:ext cx="576262" cy="376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8" name="Text Box 27"/>
          <p:cNvSpPr txBox="1"/>
          <p:nvPr/>
        </p:nvSpPr>
        <p:spPr>
          <a:xfrm>
            <a:off x="2063750" y="4076700"/>
            <a:ext cx="609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Calibri" panose="020F0502020204030204" pitchFamily="34" charset="0"/>
              </a:rPr>
              <a:t>你能在数轴上表示 出            吗？</a:t>
            </a:r>
            <a:endParaRPr lang="zh-CN" altLang="zh-CN" sz="2400">
              <a:latin typeface="Calibri" panose="020F0502020204030204" pitchFamily="34" charset="0"/>
            </a:endParaRPr>
          </a:p>
        </p:txBody>
      </p:sp>
      <p:sp>
        <p:nvSpPr>
          <p:cNvPr id="18460" name="Text Box 28"/>
          <p:cNvSpPr txBox="1"/>
          <p:nvPr/>
        </p:nvSpPr>
        <p:spPr>
          <a:xfrm>
            <a:off x="2135188" y="5229225"/>
            <a:ext cx="73914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500" b="1">
                <a:latin typeface="宋体" panose="02010600030101010101" pitchFamily="2" charset="-122"/>
              </a:rPr>
              <a:t>也就是说</a:t>
            </a:r>
            <a:r>
              <a:rPr lang="zh-CN" altLang="zh-CN" sz="2500" b="1">
                <a:latin typeface="宋体" panose="02010600030101010101" pitchFamily="2" charset="-122"/>
              </a:rPr>
              <a:t>:</a:t>
            </a:r>
            <a:r>
              <a:rPr lang="zh-CN" altLang="en-US" sz="2500" b="1">
                <a:latin typeface="宋体" panose="02010600030101010101" pitchFamily="2" charset="-122"/>
              </a:rPr>
              <a:t>每一个无理数都可以用数轴上的一个点来表示</a:t>
            </a:r>
            <a:r>
              <a:rPr lang="zh-CN" altLang="zh-CN" sz="2500" b="1">
                <a:latin typeface="宋体" panose="02010600030101010101" pitchFamily="2" charset="-122"/>
              </a:rPr>
              <a:t>.</a:t>
            </a:r>
            <a:r>
              <a:rPr lang="zh-CN" altLang="en-US" sz="2500" b="1">
                <a:latin typeface="宋体" panose="02010600030101010101" pitchFamily="2" charset="-122"/>
              </a:rPr>
              <a:t>数轴上的点有些表示有理数</a:t>
            </a:r>
            <a:r>
              <a:rPr lang="zh-CN" altLang="zh-CN" sz="2500" b="1">
                <a:latin typeface="宋体" panose="02010600030101010101" pitchFamily="2" charset="-122"/>
              </a:rPr>
              <a:t>,</a:t>
            </a:r>
            <a:r>
              <a:rPr lang="zh-CN" altLang="en-US" sz="2500" b="1">
                <a:latin typeface="宋体" panose="02010600030101010101" pitchFamily="2" charset="-122"/>
              </a:rPr>
              <a:t>有些表示无理数</a:t>
            </a:r>
            <a:r>
              <a:rPr lang="zh-CN" altLang="zh-CN" sz="2500" b="1">
                <a:latin typeface="宋体" panose="02010600030101010101" pitchFamily="2" charset="-122"/>
              </a:rPr>
              <a:t>.</a:t>
            </a:r>
            <a:endParaRPr lang="zh-CN" altLang="zh-CN" sz="2500" b="1">
              <a:latin typeface="宋体" panose="02010600030101010101" pitchFamily="2" charset="-122"/>
            </a:endParaRPr>
          </a:p>
        </p:txBody>
      </p:sp>
      <p:sp>
        <p:nvSpPr>
          <p:cNvPr id="28701" name="文本框 28700"/>
          <p:cNvSpPr txBox="1"/>
          <p:nvPr/>
        </p:nvSpPr>
        <p:spPr>
          <a:xfrm>
            <a:off x="1631950" y="333375"/>
            <a:ext cx="27368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数轴上表示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704" name="Object 57"/>
          <p:cNvGraphicFramePr>
            <a:graphicFrameLocks noChangeAspect="1"/>
          </p:cNvGraphicFramePr>
          <p:nvPr/>
        </p:nvGraphicFramePr>
        <p:xfrm>
          <a:off x="4511675" y="260350"/>
          <a:ext cx="863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" r:id="rId5" imgW="332740" imgH="217170" progId="Equation.DSMT4">
                  <p:embed/>
                </p:oleObj>
              </mc:Choice>
              <mc:Fallback>
                <p:oleObj name="" r:id="rId5" imgW="332740" imgH="21717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1675" y="260350"/>
                        <a:ext cx="863600" cy="56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5" name="Object 56"/>
          <p:cNvGraphicFramePr>
            <a:graphicFrameLocks noChangeAspect="1"/>
          </p:cNvGraphicFramePr>
          <p:nvPr/>
        </p:nvGraphicFramePr>
        <p:xfrm>
          <a:off x="3719513" y="188913"/>
          <a:ext cx="7191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" r:id="rId6" imgW="243840" imgH="218440" progId="Equation.DSMT4">
                  <p:embed/>
                </p:oleObj>
              </mc:Choice>
              <mc:Fallback>
                <p:oleObj name="" r:id="rId6" imgW="243840" imgH="2184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19513" y="188913"/>
                        <a:ext cx="719137" cy="644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07" name="组合 28706"/>
          <p:cNvGrpSpPr/>
          <p:nvPr/>
        </p:nvGrpSpPr>
        <p:grpSpPr>
          <a:xfrm>
            <a:off x="4224338" y="1916113"/>
            <a:ext cx="1873250" cy="1655762"/>
            <a:chOff x="2471" y="2160"/>
            <a:chExt cx="1180" cy="1043"/>
          </a:xfrm>
        </p:grpSpPr>
        <p:sp>
          <p:nvSpPr>
            <p:cNvPr id="28693" name="Line 22"/>
            <p:cNvSpPr/>
            <p:nvPr/>
          </p:nvSpPr>
          <p:spPr>
            <a:xfrm flipH="1">
              <a:off x="3061" y="2160"/>
              <a:ext cx="590" cy="52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8706" name="Line 22"/>
            <p:cNvSpPr/>
            <p:nvPr/>
          </p:nvSpPr>
          <p:spPr>
            <a:xfrm flipH="1">
              <a:off x="2471" y="2675"/>
              <a:ext cx="590" cy="528"/>
            </a:xfrm>
            <a:prstGeom prst="line">
              <a:avLst/>
            </a:prstGeom>
            <a:ln w="19050">
              <a:noFill/>
            </a:ln>
          </p:spPr>
          <p:txBody>
            <a:bodyPr/>
            <a:lstStyle/>
            <a:p/>
          </p:txBody>
        </p:sp>
      </p:grpSp>
      <p:graphicFrame>
        <p:nvGraphicFramePr>
          <p:cNvPr id="28708" name="Object 56"/>
          <p:cNvGraphicFramePr>
            <a:graphicFrameLocks noChangeAspect="1"/>
          </p:cNvGraphicFramePr>
          <p:nvPr/>
        </p:nvGraphicFramePr>
        <p:xfrm>
          <a:off x="5232400" y="2060575"/>
          <a:ext cx="3587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" r:id="rId7" imgW="243840" imgH="218440" progId="Equation.DSMT4">
                  <p:embed/>
                </p:oleObj>
              </mc:Choice>
              <mc:Fallback>
                <p:oleObj name="" r:id="rId7" imgW="243840" imgH="2184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32400" y="2060575"/>
                        <a:ext cx="358775" cy="320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09" name="组合 28708"/>
          <p:cNvGrpSpPr/>
          <p:nvPr/>
        </p:nvGrpSpPr>
        <p:grpSpPr>
          <a:xfrm>
            <a:off x="4151313" y="1916113"/>
            <a:ext cx="1943100" cy="1655762"/>
            <a:chOff x="2471" y="2160"/>
            <a:chExt cx="1180" cy="1043"/>
          </a:xfrm>
        </p:grpSpPr>
        <p:sp>
          <p:nvSpPr>
            <p:cNvPr id="28710" name="Line 22"/>
            <p:cNvSpPr/>
            <p:nvPr/>
          </p:nvSpPr>
          <p:spPr>
            <a:xfrm flipH="1">
              <a:off x="3061" y="2160"/>
              <a:ext cx="590" cy="52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8711" name="Line 22"/>
            <p:cNvSpPr/>
            <p:nvPr/>
          </p:nvSpPr>
          <p:spPr>
            <a:xfrm flipH="1">
              <a:off x="2471" y="2675"/>
              <a:ext cx="590" cy="528"/>
            </a:xfrm>
            <a:prstGeom prst="line">
              <a:avLst/>
            </a:prstGeom>
            <a:ln w="19050">
              <a:noFill/>
            </a:ln>
          </p:spPr>
          <p:txBody>
            <a:bodyPr/>
            <a:lstStyle/>
            <a:p/>
          </p:txBody>
        </p:sp>
      </p:grpSp>
      <p:graphicFrame>
        <p:nvGraphicFramePr>
          <p:cNvPr id="28713" name="对象 28712"/>
          <p:cNvGraphicFramePr>
            <a:graphicFrameLocks noChangeAspect="1"/>
          </p:cNvGraphicFramePr>
          <p:nvPr/>
        </p:nvGraphicFramePr>
        <p:xfrm>
          <a:off x="5016500" y="4005263"/>
          <a:ext cx="5762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" r:id="rId8" imgW="228600" imgH="228600" progId="Equation.DSMT4">
                  <p:embed/>
                </p:oleObj>
              </mc:Choice>
              <mc:Fallback>
                <p:oleObj name="" r:id="rId8" imgW="2286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16500" y="4005263"/>
                        <a:ext cx="576263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">
                                      <p:cBhvr>
                                        <p:cTn id="20" dur="2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0">
                                      <p:cBhvr>
                                        <p:cTn id="41" dur="2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2" grpId="0" animBg="1"/>
      <p:bldP spid="18455" grpId="0" animBg="1"/>
      <p:bldP spid="18455" grpId="1" animBg="1"/>
      <p:bldP spid="18456" grpId="0" animBg="1"/>
      <p:bldP spid="1845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/>
          <p:nvPr/>
        </p:nvSpPr>
        <p:spPr>
          <a:xfrm>
            <a:off x="2063750" y="2636838"/>
            <a:ext cx="7780338" cy="706755"/>
          </a:xfrm>
          <a:prstGeom prst="rect">
            <a:avLst/>
          </a:prstGeom>
          <a:solidFill>
            <a:schemeClr val="accent1"/>
          </a:solidFill>
          <a:ln w="76200" cap="flat" cmpd="tri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</a:rPr>
              <a:t>实数与数轴上的点是一一对应的</a:t>
            </a:r>
            <a:r>
              <a:rPr lang="zh-CN" altLang="zh-CN" sz="40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zh-CN" altLang="zh-CN" sz="40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1531600" y="110871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509895" y="5153660"/>
            <a:ext cx="5817870" cy="645160"/>
          </a:xfrm>
          <a:prstGeom prst="rect">
            <a:avLst/>
          </a:prstGeom>
          <a:noFill/>
          <a:ln>
            <a:solidFill>
              <a:srgbClr val="F5813B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>
                  <a:solidFill>
                    <a:schemeClr val="tx1"/>
                  </a:solidFill>
                  <a:prstDash val="sysDot"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hlinkClick r:id="rId2" tooltip="" action="ppaction://hlinkfile"/>
              </a:rPr>
              <a:t>下面继续学习《二次根式》</a:t>
            </a:r>
            <a:endParaRPr lang="zh-CN" altLang="en-US" sz="3600">
              <a:ln>
                <a:solidFill>
                  <a:schemeClr val="tx1"/>
                </a:solidFill>
                <a:prstDash val="sysDot"/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784"/>
          <p:cNvGraphicFramePr>
            <a:graphicFrameLocks noChangeAspect="1"/>
          </p:cNvGraphicFramePr>
          <p:nvPr/>
        </p:nvGraphicFramePr>
        <p:xfrm>
          <a:off x="3719513" y="1557338"/>
          <a:ext cx="7112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177800" imgH="342900" progId="Equation.3">
                  <p:embed/>
                </p:oleObj>
              </mc:Choice>
              <mc:Fallback>
                <p:oleObj name="" r:id="rId1" imgW="1778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19513" y="1557338"/>
                        <a:ext cx="711200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Text Box 5"/>
          <p:cNvSpPr txBox="1"/>
          <p:nvPr/>
        </p:nvSpPr>
        <p:spPr>
          <a:xfrm>
            <a:off x="3216275" y="765175"/>
            <a:ext cx="6696075" cy="53403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latin typeface="Calibri" panose="020F0502020204030204" pitchFamily="34" charset="0"/>
                <a:ea typeface="华文细黑" pitchFamily="2" charset="-122"/>
              </a:rPr>
              <a:t>1.</a:t>
            </a:r>
            <a:r>
              <a:rPr lang="zh-CN" altLang="en-US" sz="2400" b="1">
                <a:latin typeface="Calibri" panose="020F0502020204030204" pitchFamily="34" charset="0"/>
                <a:ea typeface="华文细黑" pitchFamily="2" charset="-122"/>
              </a:rPr>
              <a:t>你能把下列各数分别填入相应的集合内吗？</a:t>
            </a:r>
            <a:endParaRPr lang="zh-CN" altLang="en-US" sz="2400" b="1">
              <a:latin typeface="Calibri" panose="020F0502020204030204" pitchFamily="34" charset="0"/>
              <a:ea typeface="华文细黑" pitchFamily="2" charset="-122"/>
            </a:endParaRPr>
          </a:p>
        </p:txBody>
      </p:sp>
      <p:graphicFrame>
        <p:nvGraphicFramePr>
          <p:cNvPr id="22531" name="Object 785"/>
          <p:cNvGraphicFramePr>
            <a:graphicFrameLocks noChangeAspect="1"/>
          </p:cNvGraphicFramePr>
          <p:nvPr/>
        </p:nvGraphicFramePr>
        <p:xfrm>
          <a:off x="4656138" y="1700213"/>
          <a:ext cx="642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241300" imgH="215900" progId="Equation.3">
                  <p:embed/>
                </p:oleObj>
              </mc:Choice>
              <mc:Fallback>
                <p:oleObj name="" r:id="rId3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6138" y="1700213"/>
                        <a:ext cx="642937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786"/>
          <p:cNvGraphicFramePr>
            <a:graphicFrameLocks noChangeAspect="1"/>
          </p:cNvGraphicFramePr>
          <p:nvPr/>
        </p:nvGraphicFramePr>
        <p:xfrm>
          <a:off x="2640013" y="1628775"/>
          <a:ext cx="6429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5" imgW="241300" imgH="215900" progId="Equation.3">
                  <p:embed/>
                </p:oleObj>
              </mc:Choice>
              <mc:Fallback>
                <p:oleObj name="" r:id="rId5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0013" y="1628775"/>
                        <a:ext cx="642937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87"/>
          <p:cNvGraphicFramePr>
            <a:graphicFrameLocks noChangeAspect="1"/>
          </p:cNvGraphicFramePr>
          <p:nvPr/>
        </p:nvGraphicFramePr>
        <p:xfrm>
          <a:off x="8472488" y="1700213"/>
          <a:ext cx="5969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7" imgW="165100" imgH="139700" progId="Equation.3">
                  <p:embed/>
                </p:oleObj>
              </mc:Choice>
              <mc:Fallback>
                <p:oleObj name="" r:id="rId7" imgW="165100" imgH="139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72488" y="1700213"/>
                        <a:ext cx="596900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788"/>
          <p:cNvGraphicFramePr>
            <a:graphicFrameLocks noChangeAspect="1"/>
          </p:cNvGraphicFramePr>
          <p:nvPr/>
        </p:nvGraphicFramePr>
        <p:xfrm>
          <a:off x="7896225" y="2492375"/>
          <a:ext cx="730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9" imgW="279400" imgH="342900" progId="Equation.3">
                  <p:embed/>
                </p:oleObj>
              </mc:Choice>
              <mc:Fallback>
                <p:oleObj name="" r:id="rId9" imgW="2794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96225" y="2492375"/>
                        <a:ext cx="7302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89"/>
          <p:cNvGraphicFramePr>
            <a:graphicFrameLocks noChangeAspect="1"/>
          </p:cNvGraphicFramePr>
          <p:nvPr/>
        </p:nvGraphicFramePr>
        <p:xfrm>
          <a:off x="6527800" y="2708275"/>
          <a:ext cx="6429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11" imgW="241300" imgH="215900" progId="Equation.3">
                  <p:embed/>
                </p:oleObj>
              </mc:Choice>
              <mc:Fallback>
                <p:oleObj name="" r:id="rId11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27800" y="2708275"/>
                        <a:ext cx="642938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790"/>
          <p:cNvGraphicFramePr>
            <a:graphicFrameLocks noChangeAspect="1"/>
          </p:cNvGraphicFramePr>
          <p:nvPr/>
        </p:nvGraphicFramePr>
        <p:xfrm>
          <a:off x="5880100" y="1628775"/>
          <a:ext cx="6238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13" imgW="330200" imgH="381000" progId="Equation.3">
                  <p:embed/>
                </p:oleObj>
              </mc:Choice>
              <mc:Fallback>
                <p:oleObj name="" r:id="rId13" imgW="330200" imgH="381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80100" y="1628775"/>
                        <a:ext cx="623888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791"/>
          <p:cNvGraphicFramePr>
            <a:graphicFrameLocks noChangeAspect="1"/>
          </p:cNvGraphicFramePr>
          <p:nvPr/>
        </p:nvGraphicFramePr>
        <p:xfrm>
          <a:off x="3575050" y="2781300"/>
          <a:ext cx="8810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15" imgW="342900" imgH="215900" progId="Equation.3">
                  <p:embed/>
                </p:oleObj>
              </mc:Choice>
              <mc:Fallback>
                <p:oleObj name="" r:id="rId15" imgW="3429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75050" y="2781300"/>
                        <a:ext cx="881063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792"/>
          <p:cNvGraphicFramePr>
            <a:graphicFrameLocks noChangeAspect="1"/>
          </p:cNvGraphicFramePr>
          <p:nvPr/>
        </p:nvGraphicFramePr>
        <p:xfrm>
          <a:off x="5016500" y="2781300"/>
          <a:ext cx="800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17" imgW="342900" imgH="215900" progId="Equation.3">
                  <p:embed/>
                </p:oleObj>
              </mc:Choice>
              <mc:Fallback>
                <p:oleObj name="" r:id="rId17" imgW="3429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16500" y="2781300"/>
                        <a:ext cx="800100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793"/>
          <p:cNvGraphicFramePr>
            <a:graphicFrameLocks noChangeAspect="1"/>
          </p:cNvGraphicFramePr>
          <p:nvPr/>
        </p:nvGraphicFramePr>
        <p:xfrm>
          <a:off x="7248525" y="1628775"/>
          <a:ext cx="5524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19" imgW="266700" imgH="381000" progId="Equation.3">
                  <p:embed/>
                </p:oleObj>
              </mc:Choice>
              <mc:Fallback>
                <p:oleObj name="" r:id="rId19" imgW="266700" imgH="381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48525" y="1628775"/>
                        <a:ext cx="5524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794"/>
          <p:cNvGraphicFramePr>
            <a:graphicFrameLocks noChangeAspect="1"/>
          </p:cNvGraphicFramePr>
          <p:nvPr/>
        </p:nvGraphicFramePr>
        <p:xfrm>
          <a:off x="2640013" y="2781300"/>
          <a:ext cx="428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21" imgW="139700" imgH="165100" progId="Equation.3">
                  <p:embed/>
                </p:oleObj>
              </mc:Choice>
              <mc:Fallback>
                <p:oleObj name="" r:id="rId21" imgW="1397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640013" y="2781300"/>
                        <a:ext cx="42862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Text Box 17"/>
          <p:cNvSpPr txBox="1"/>
          <p:nvPr/>
        </p:nvSpPr>
        <p:spPr>
          <a:xfrm>
            <a:off x="4511675" y="3573463"/>
            <a:ext cx="5689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Calibri" panose="020F0502020204030204" pitchFamily="34" charset="0"/>
              </a:rPr>
              <a:t>（相邻两个</a:t>
            </a:r>
            <a:r>
              <a:rPr lang="en-US" altLang="zh-CN" sz="2400" b="1">
                <a:latin typeface="Calibri" panose="020F0502020204030204" pitchFamily="34" charset="0"/>
              </a:rPr>
              <a:t>3</a:t>
            </a:r>
            <a:r>
              <a:rPr lang="zh-CN" altLang="en-US" sz="2400" b="1">
                <a:latin typeface="Calibri" panose="020F0502020204030204" pitchFamily="34" charset="0"/>
              </a:rPr>
              <a:t>之间的</a:t>
            </a:r>
            <a:r>
              <a:rPr lang="en-US" altLang="zh-CN" sz="2400" b="1">
                <a:latin typeface="Calibri" panose="020F0502020204030204" pitchFamily="34" charset="0"/>
              </a:rPr>
              <a:t>7</a:t>
            </a:r>
            <a:r>
              <a:rPr lang="zh-CN" altLang="en-US" sz="2400" b="1">
                <a:latin typeface="Calibri" panose="020F0502020204030204" pitchFamily="34" charset="0"/>
              </a:rPr>
              <a:t>的个数逐次加</a:t>
            </a:r>
            <a:r>
              <a:rPr lang="en-US" altLang="zh-CN" sz="2400" b="1">
                <a:latin typeface="Calibri" panose="020F0502020204030204" pitchFamily="34" charset="0"/>
              </a:rPr>
              <a:t>1</a:t>
            </a:r>
            <a:r>
              <a:rPr lang="zh-CN" altLang="en-US" sz="2400" b="1">
                <a:latin typeface="Calibri" panose="020F0502020204030204" pitchFamily="34" charset="0"/>
              </a:rPr>
              <a:t>）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22543" name="Oval 18"/>
          <p:cNvSpPr/>
          <p:nvPr/>
        </p:nvSpPr>
        <p:spPr>
          <a:xfrm>
            <a:off x="1703388" y="4292600"/>
            <a:ext cx="4321175" cy="1873250"/>
          </a:xfrm>
          <a:prstGeom prst="ellipse">
            <a:avLst/>
          </a:prstGeom>
          <a:noFill/>
          <a:ln w="190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544" name="Oval 19"/>
          <p:cNvSpPr/>
          <p:nvPr/>
        </p:nvSpPr>
        <p:spPr>
          <a:xfrm>
            <a:off x="6383338" y="4149725"/>
            <a:ext cx="3960812" cy="1871663"/>
          </a:xfrm>
          <a:prstGeom prst="ellipse">
            <a:avLst/>
          </a:prstGeom>
          <a:noFill/>
          <a:ln w="190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545" name="Text Box 20"/>
          <p:cNvSpPr txBox="1"/>
          <p:nvPr/>
        </p:nvSpPr>
        <p:spPr>
          <a:xfrm>
            <a:off x="2495550" y="6237288"/>
            <a:ext cx="2520950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rgbClr val="7A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有理数集合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546" name="Text Box 21"/>
          <p:cNvSpPr txBox="1"/>
          <p:nvPr/>
        </p:nvSpPr>
        <p:spPr>
          <a:xfrm>
            <a:off x="6743700" y="6165850"/>
            <a:ext cx="2160588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rgbClr val="7A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无理数集合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2562" name="Object 809"/>
          <p:cNvGraphicFramePr>
            <a:graphicFrameLocks noChangeAspect="1"/>
          </p:cNvGraphicFramePr>
          <p:nvPr/>
        </p:nvGraphicFramePr>
        <p:xfrm>
          <a:off x="2424113" y="3644900"/>
          <a:ext cx="2159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23" imgW="914400" imgH="152400" progId="Equation.3">
                  <p:embed/>
                </p:oleObj>
              </mc:Choice>
              <mc:Fallback>
                <p:oleObj name="" r:id="rId23" imgW="914400" imgH="15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24113" y="3644900"/>
                        <a:ext cx="2159000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63" name="Picture 82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74825" y="188913"/>
            <a:ext cx="2303463" cy="7286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601" name="Object 786"/>
          <p:cNvGraphicFramePr>
            <a:graphicFrameLocks noChangeAspect="1"/>
          </p:cNvGraphicFramePr>
          <p:nvPr/>
        </p:nvGraphicFramePr>
        <p:xfrm>
          <a:off x="6672263" y="4508500"/>
          <a:ext cx="6429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26" imgW="241300" imgH="215900" progId="Equation.3">
                  <p:embed/>
                </p:oleObj>
              </mc:Choice>
              <mc:Fallback>
                <p:oleObj name="" r:id="rId26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2263" y="4508500"/>
                        <a:ext cx="642937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2" name="Object 784"/>
          <p:cNvGraphicFramePr>
            <a:graphicFrameLocks noChangeAspect="1"/>
          </p:cNvGraphicFramePr>
          <p:nvPr/>
        </p:nvGraphicFramePr>
        <p:xfrm>
          <a:off x="2279650" y="4508500"/>
          <a:ext cx="711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27" imgW="177800" imgH="342900" progId="Equation.3">
                  <p:embed/>
                </p:oleObj>
              </mc:Choice>
              <mc:Fallback>
                <p:oleObj name="" r:id="rId27" imgW="1778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79650" y="4508500"/>
                        <a:ext cx="71120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3" name="Object 785"/>
          <p:cNvGraphicFramePr>
            <a:graphicFrameLocks noChangeAspect="1"/>
          </p:cNvGraphicFramePr>
          <p:nvPr/>
        </p:nvGraphicFramePr>
        <p:xfrm>
          <a:off x="7464425" y="4508500"/>
          <a:ext cx="6429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28" imgW="241300" imgH="215900" progId="Equation.3">
                  <p:embed/>
                </p:oleObj>
              </mc:Choice>
              <mc:Fallback>
                <p:oleObj name="" r:id="rId28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4425" y="4508500"/>
                        <a:ext cx="642938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4" name="Object 790"/>
          <p:cNvGraphicFramePr>
            <a:graphicFrameLocks noChangeAspect="1"/>
          </p:cNvGraphicFramePr>
          <p:nvPr/>
        </p:nvGraphicFramePr>
        <p:xfrm>
          <a:off x="8040688" y="4365625"/>
          <a:ext cx="6238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29" imgW="330200" imgH="381000" progId="Equation.3">
                  <p:embed/>
                </p:oleObj>
              </mc:Choice>
              <mc:Fallback>
                <p:oleObj name="" r:id="rId29" imgW="330200" imgH="381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40688" y="4365625"/>
                        <a:ext cx="623887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5" name="Object 793"/>
          <p:cNvGraphicFramePr>
            <a:graphicFrameLocks noChangeAspect="1"/>
          </p:cNvGraphicFramePr>
          <p:nvPr/>
        </p:nvGraphicFramePr>
        <p:xfrm>
          <a:off x="3432175" y="4508500"/>
          <a:ext cx="5524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30" imgW="266700" imgH="381000" progId="Equation.3">
                  <p:embed/>
                </p:oleObj>
              </mc:Choice>
              <mc:Fallback>
                <p:oleObj name="" r:id="rId30" imgW="266700" imgH="381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32175" y="4508500"/>
                        <a:ext cx="5524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6" name="Object 787"/>
          <p:cNvGraphicFramePr>
            <a:graphicFrameLocks noChangeAspect="1"/>
          </p:cNvGraphicFramePr>
          <p:nvPr/>
        </p:nvGraphicFramePr>
        <p:xfrm>
          <a:off x="8688388" y="4581525"/>
          <a:ext cx="5969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31" imgW="165100" imgH="139700" progId="Equation.3">
                  <p:embed/>
                </p:oleObj>
              </mc:Choice>
              <mc:Fallback>
                <p:oleObj name="" r:id="rId31" imgW="165100" imgH="139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88388" y="4581525"/>
                        <a:ext cx="596900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7" name="Object 794"/>
          <p:cNvGraphicFramePr>
            <a:graphicFrameLocks noChangeAspect="1"/>
          </p:cNvGraphicFramePr>
          <p:nvPr/>
        </p:nvGraphicFramePr>
        <p:xfrm>
          <a:off x="4367213" y="4652963"/>
          <a:ext cx="428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32" imgW="139700" imgH="165100" progId="Equation.3">
                  <p:embed/>
                </p:oleObj>
              </mc:Choice>
              <mc:Fallback>
                <p:oleObj name="" r:id="rId32" imgW="1397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67213" y="4652963"/>
                        <a:ext cx="42862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8" name="Object 791"/>
          <p:cNvGraphicFramePr>
            <a:graphicFrameLocks noChangeAspect="1"/>
          </p:cNvGraphicFramePr>
          <p:nvPr/>
        </p:nvGraphicFramePr>
        <p:xfrm>
          <a:off x="9264650" y="4508500"/>
          <a:ext cx="8810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" r:id="rId33" imgW="342900" imgH="215900" progId="Equation.3">
                  <p:embed/>
                </p:oleObj>
              </mc:Choice>
              <mc:Fallback>
                <p:oleObj name="" r:id="rId33" imgW="3429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64650" y="4508500"/>
                        <a:ext cx="881063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9" name="Object 792"/>
          <p:cNvGraphicFramePr>
            <a:graphicFrameLocks noChangeAspect="1"/>
          </p:cNvGraphicFramePr>
          <p:nvPr/>
        </p:nvGraphicFramePr>
        <p:xfrm>
          <a:off x="2782888" y="5589588"/>
          <a:ext cx="8001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" r:id="rId34" imgW="342900" imgH="215900" progId="Equation.3">
                  <p:embed/>
                </p:oleObj>
              </mc:Choice>
              <mc:Fallback>
                <p:oleObj name="" r:id="rId34" imgW="3429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82888" y="5589588"/>
                        <a:ext cx="800100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10" name="Object 789"/>
          <p:cNvGraphicFramePr>
            <a:graphicFrameLocks noChangeAspect="1"/>
          </p:cNvGraphicFramePr>
          <p:nvPr/>
        </p:nvGraphicFramePr>
        <p:xfrm>
          <a:off x="6816725" y="5157788"/>
          <a:ext cx="6429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" r:id="rId35" imgW="241300" imgH="215900" progId="Equation.3">
                  <p:embed/>
                </p:oleObj>
              </mc:Choice>
              <mc:Fallback>
                <p:oleObj name="" r:id="rId35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16725" y="5157788"/>
                        <a:ext cx="642938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11" name="Object 788"/>
          <p:cNvGraphicFramePr>
            <a:graphicFrameLocks noChangeAspect="1"/>
          </p:cNvGraphicFramePr>
          <p:nvPr/>
        </p:nvGraphicFramePr>
        <p:xfrm>
          <a:off x="4008438" y="5300663"/>
          <a:ext cx="730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" r:id="rId36" imgW="279400" imgH="342900" progId="Equation.3">
                  <p:embed/>
                </p:oleObj>
              </mc:Choice>
              <mc:Fallback>
                <p:oleObj name="" r:id="rId36" imgW="2794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8438" y="5300663"/>
                        <a:ext cx="730250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12" name="Object 809"/>
          <p:cNvGraphicFramePr>
            <a:graphicFrameLocks noChangeAspect="1"/>
          </p:cNvGraphicFramePr>
          <p:nvPr/>
        </p:nvGraphicFramePr>
        <p:xfrm>
          <a:off x="7751763" y="5300663"/>
          <a:ext cx="2159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" r:id="rId37" imgW="914400" imgH="152400" progId="Equation.3">
                  <p:embed/>
                </p:oleObj>
              </mc:Choice>
              <mc:Fallback>
                <p:oleObj name="" r:id="rId37" imgW="914400" imgH="15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51763" y="5300663"/>
                        <a:ext cx="2159000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8" name="Object 795"/>
          <p:cNvGraphicFramePr>
            <a:graphicFrameLocks noChangeAspect="1"/>
          </p:cNvGraphicFramePr>
          <p:nvPr/>
        </p:nvGraphicFramePr>
        <p:xfrm>
          <a:off x="7100888" y="1376363"/>
          <a:ext cx="1806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" r:id="rId1" imgW="914400" imgH="152400" progId="Equation.3">
                  <p:embed/>
                </p:oleObj>
              </mc:Choice>
              <mc:Fallback>
                <p:oleObj name="" r:id="rId1" imgW="914400" imgH="15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00888" y="1376363"/>
                        <a:ext cx="1806575" cy="301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Oval 18"/>
          <p:cNvSpPr/>
          <p:nvPr/>
        </p:nvSpPr>
        <p:spPr>
          <a:xfrm>
            <a:off x="1774825" y="476250"/>
            <a:ext cx="3673475" cy="1727200"/>
          </a:xfrm>
          <a:prstGeom prst="ellipse">
            <a:avLst/>
          </a:prstGeom>
          <a:noFill/>
          <a:ln w="190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7590" name="Oval 19"/>
          <p:cNvSpPr/>
          <p:nvPr/>
        </p:nvSpPr>
        <p:spPr>
          <a:xfrm>
            <a:off x="6167438" y="333375"/>
            <a:ext cx="3455987" cy="1800225"/>
          </a:xfrm>
          <a:prstGeom prst="ellipse">
            <a:avLst/>
          </a:prstGeom>
          <a:noFill/>
          <a:ln w="190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7591" name="Text Box 20"/>
          <p:cNvSpPr txBox="1"/>
          <p:nvPr/>
        </p:nvSpPr>
        <p:spPr>
          <a:xfrm>
            <a:off x="2495550" y="2347913"/>
            <a:ext cx="2520950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rgbClr val="7A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有理数集合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7592" name="Text Box 21"/>
          <p:cNvSpPr txBox="1"/>
          <p:nvPr/>
        </p:nvSpPr>
        <p:spPr>
          <a:xfrm>
            <a:off x="7102475" y="2349500"/>
            <a:ext cx="2160588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rgbClr val="7A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无理数集合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2640013" y="619125"/>
            <a:ext cx="2449512" cy="1368425"/>
            <a:chOff x="378" y="2257"/>
            <a:chExt cx="2060" cy="1397"/>
          </a:xfrm>
        </p:grpSpPr>
        <p:graphicFrame>
          <p:nvGraphicFramePr>
            <p:cNvPr id="67594" name="Object 796"/>
            <p:cNvGraphicFramePr>
              <a:graphicFrameLocks noChangeAspect="1"/>
            </p:cNvGraphicFramePr>
            <p:nvPr/>
          </p:nvGraphicFramePr>
          <p:xfrm>
            <a:off x="1739" y="2458"/>
            <a:ext cx="699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" r:id="rId3" imgW="342900" imgH="215900" progId="Equation.3">
                    <p:embed/>
                  </p:oleObj>
                </mc:Choice>
                <mc:Fallback>
                  <p:oleObj name="" r:id="rId3" imgW="3429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39" y="2458"/>
                          <a:ext cx="699" cy="4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5" name="Object 797"/>
            <p:cNvGraphicFramePr>
              <a:graphicFrameLocks noChangeAspect="1"/>
            </p:cNvGraphicFramePr>
            <p:nvPr/>
          </p:nvGraphicFramePr>
          <p:xfrm>
            <a:off x="378" y="2340"/>
            <a:ext cx="531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" r:id="rId5" imgW="177800" imgH="342900" progId="Equation.3">
                    <p:embed/>
                  </p:oleObj>
                </mc:Choice>
                <mc:Fallback>
                  <p:oleObj name="" r:id="rId5" imgW="177800" imgH="342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8" y="2340"/>
                          <a:ext cx="531" cy="5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6" name="Object 798"/>
            <p:cNvGraphicFramePr>
              <a:graphicFrameLocks noChangeAspect="1"/>
            </p:cNvGraphicFramePr>
            <p:nvPr/>
          </p:nvGraphicFramePr>
          <p:xfrm>
            <a:off x="822" y="2257"/>
            <a:ext cx="657" cy="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" r:id="rId7" imgW="279400" imgH="342900" progId="Equation.3">
                    <p:embed/>
                  </p:oleObj>
                </mc:Choice>
                <mc:Fallback>
                  <p:oleObj name="" r:id="rId7" imgW="279400" imgH="342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22" y="2257"/>
                          <a:ext cx="657" cy="7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7" name="Object 799"/>
            <p:cNvGraphicFramePr>
              <a:graphicFrameLocks noChangeAspect="1"/>
            </p:cNvGraphicFramePr>
            <p:nvPr/>
          </p:nvGraphicFramePr>
          <p:xfrm>
            <a:off x="461" y="3028"/>
            <a:ext cx="438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" r:id="rId9" imgW="266700" imgH="381000" progId="Equation.3">
                    <p:embed/>
                  </p:oleObj>
                </mc:Choice>
                <mc:Fallback>
                  <p:oleObj name="" r:id="rId9" imgW="266700" imgH="3810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1" y="3028"/>
                          <a:ext cx="438" cy="6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8" name="Object 800"/>
            <p:cNvGraphicFramePr>
              <a:graphicFrameLocks noChangeAspect="1"/>
            </p:cNvGraphicFramePr>
            <p:nvPr/>
          </p:nvGraphicFramePr>
          <p:xfrm>
            <a:off x="1125" y="3201"/>
            <a:ext cx="322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" r:id="rId11" imgW="139700" imgH="165100" progId="Equation.3">
                    <p:embed/>
                  </p:oleObj>
                </mc:Choice>
                <mc:Fallback>
                  <p:oleObj name="" r:id="rId11" imgW="139700" imgH="1651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25" y="3201"/>
                          <a:ext cx="322" cy="3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7599" name="Object 801"/>
          <p:cNvGraphicFramePr>
            <a:graphicFrameLocks noChangeAspect="1"/>
          </p:cNvGraphicFramePr>
          <p:nvPr/>
        </p:nvGraphicFramePr>
        <p:xfrm>
          <a:off x="3990975" y="1484313"/>
          <a:ext cx="8096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" r:id="rId13" imgW="177165" imgH="76200" progId="Equation.3">
                  <p:embed/>
                </p:oleObj>
              </mc:Choice>
              <mc:Fallback>
                <p:oleObj name="" r:id="rId13" imgW="177165" imgH="76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90975" y="1484313"/>
                        <a:ext cx="809625" cy="347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9"/>
          <p:cNvGrpSpPr/>
          <p:nvPr/>
        </p:nvGrpSpPr>
        <p:grpSpPr>
          <a:xfrm>
            <a:off x="6454775" y="620713"/>
            <a:ext cx="2640013" cy="1114425"/>
            <a:chOff x="2919" y="2413"/>
            <a:chExt cx="2586" cy="983"/>
          </a:xfrm>
        </p:grpSpPr>
        <p:graphicFrame>
          <p:nvGraphicFramePr>
            <p:cNvPr id="67601" name="Object 802"/>
            <p:cNvGraphicFramePr>
              <a:graphicFrameLocks noChangeAspect="1"/>
            </p:cNvGraphicFramePr>
            <p:nvPr/>
          </p:nvGraphicFramePr>
          <p:xfrm>
            <a:off x="3052" y="2547"/>
            <a:ext cx="454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" r:id="rId15" imgW="241300" imgH="215900" progId="Equation.3">
                    <p:embed/>
                  </p:oleObj>
                </mc:Choice>
                <mc:Fallback>
                  <p:oleObj name="" r:id="rId15" imgW="2413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52" y="2547"/>
                          <a:ext cx="454" cy="4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2" name="Object 803"/>
            <p:cNvGraphicFramePr>
              <a:graphicFrameLocks noChangeAspect="1"/>
            </p:cNvGraphicFramePr>
            <p:nvPr/>
          </p:nvGraphicFramePr>
          <p:xfrm>
            <a:off x="3510" y="2504"/>
            <a:ext cx="498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" r:id="rId17" imgW="241300" imgH="215900" progId="Equation.3">
                    <p:embed/>
                  </p:oleObj>
                </mc:Choice>
                <mc:Fallback>
                  <p:oleObj name="" r:id="rId17" imgW="2413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510" y="2504"/>
                          <a:ext cx="498" cy="4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3" name="Object 804"/>
            <p:cNvGraphicFramePr>
              <a:graphicFrameLocks noChangeAspect="1"/>
            </p:cNvGraphicFramePr>
            <p:nvPr/>
          </p:nvGraphicFramePr>
          <p:xfrm>
            <a:off x="4030" y="2555"/>
            <a:ext cx="429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" r:id="rId19" imgW="165100" imgH="139700" progId="Equation.3">
                    <p:embed/>
                  </p:oleObj>
                </mc:Choice>
                <mc:Fallback>
                  <p:oleObj name="" r:id="rId19" imgW="1651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030" y="2555"/>
                          <a:ext cx="429" cy="3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4" name="Object 805"/>
            <p:cNvGraphicFramePr>
              <a:graphicFrameLocks noChangeAspect="1"/>
            </p:cNvGraphicFramePr>
            <p:nvPr/>
          </p:nvGraphicFramePr>
          <p:xfrm>
            <a:off x="4461" y="2413"/>
            <a:ext cx="499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" r:id="rId21" imgW="241300" imgH="215900" progId="Equation.3">
                    <p:embed/>
                  </p:oleObj>
                </mc:Choice>
                <mc:Fallback>
                  <p:oleObj name="" r:id="rId21" imgW="2413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461" y="2413"/>
                          <a:ext cx="499" cy="4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5" name="Object 806"/>
            <p:cNvGraphicFramePr>
              <a:graphicFrameLocks noChangeAspect="1"/>
            </p:cNvGraphicFramePr>
            <p:nvPr/>
          </p:nvGraphicFramePr>
          <p:xfrm>
            <a:off x="4963" y="2439"/>
            <a:ext cx="542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" r:id="rId23" imgW="330200" imgH="381000" progId="Equation.3">
                    <p:embed/>
                  </p:oleObj>
                </mc:Choice>
                <mc:Fallback>
                  <p:oleObj name="" r:id="rId23" imgW="330200" imgH="3810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963" y="2439"/>
                          <a:ext cx="542" cy="6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6" name="Object 807"/>
            <p:cNvGraphicFramePr>
              <a:graphicFrameLocks noChangeAspect="1"/>
            </p:cNvGraphicFramePr>
            <p:nvPr/>
          </p:nvGraphicFramePr>
          <p:xfrm>
            <a:off x="2919" y="2957"/>
            <a:ext cx="698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" r:id="rId25" imgW="342900" imgH="215900" progId="Equation.3">
                    <p:embed/>
                  </p:oleObj>
                </mc:Choice>
                <mc:Fallback>
                  <p:oleObj name="" r:id="rId25" imgW="3429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919" y="2957"/>
                          <a:ext cx="698" cy="4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7607" name="Object 808"/>
          <p:cNvGraphicFramePr>
            <a:graphicFrameLocks noChangeAspect="1"/>
          </p:cNvGraphicFramePr>
          <p:nvPr/>
        </p:nvGraphicFramePr>
        <p:xfrm>
          <a:off x="7194550" y="1700213"/>
          <a:ext cx="8096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" r:id="rId27" imgW="177165" imgH="76200" progId="Equation.3">
                  <p:embed/>
                </p:oleObj>
              </mc:Choice>
              <mc:Fallback>
                <p:oleObj name="" r:id="rId27" imgW="177165" imgH="76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94550" y="1700213"/>
                        <a:ext cx="809625" cy="347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8" name="左大括号 67607"/>
          <p:cNvSpPr/>
          <p:nvPr/>
        </p:nvSpPr>
        <p:spPr>
          <a:xfrm rot="16200000">
            <a:off x="5734050" y="1052513"/>
            <a:ext cx="722313" cy="4321175"/>
          </a:xfrm>
          <a:prstGeom prst="leftBrace">
            <a:avLst>
              <a:gd name="adj1" fmla="val 49853"/>
              <a:gd name="adj2" fmla="val 50449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609" name="文本框 67608"/>
          <p:cNvSpPr txBox="1"/>
          <p:nvPr/>
        </p:nvSpPr>
        <p:spPr>
          <a:xfrm>
            <a:off x="5519738" y="3644900"/>
            <a:ext cx="1223962" cy="583565"/>
          </a:xfrm>
          <a:prstGeom prst="rect">
            <a:avLst/>
          </a:prstGeom>
          <a:noFill/>
          <a:ln w="57150" cap="flat" cmpd="thickThin">
            <a:solidFill>
              <a:srgbClr val="15894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实数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7610" name="文本框 67609"/>
          <p:cNvSpPr txBox="1"/>
          <p:nvPr/>
        </p:nvSpPr>
        <p:spPr>
          <a:xfrm>
            <a:off x="3071813" y="4797425"/>
            <a:ext cx="72009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有理数和无理数通称为实数，即实数可以分为有理数和无理数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7611" name="矩形 67610"/>
          <p:cNvSpPr/>
          <p:nvPr/>
        </p:nvSpPr>
        <p:spPr>
          <a:xfrm>
            <a:off x="1703388" y="4868863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定义：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9" grpId="0" animBg="1"/>
      <p:bldP spid="67610" grpId="0"/>
      <p:bldP spid="676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784"/>
          <p:cNvGraphicFramePr>
            <a:graphicFrameLocks noChangeAspect="1"/>
          </p:cNvGraphicFramePr>
          <p:nvPr/>
        </p:nvGraphicFramePr>
        <p:xfrm>
          <a:off x="3719513" y="1557338"/>
          <a:ext cx="7112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" r:id="rId1" imgW="177800" imgH="342900" progId="Equation.3">
                  <p:embed/>
                </p:oleObj>
              </mc:Choice>
              <mc:Fallback>
                <p:oleObj name="" r:id="rId1" imgW="1778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19513" y="1557338"/>
                        <a:ext cx="711200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Text Box 5"/>
          <p:cNvSpPr txBox="1"/>
          <p:nvPr/>
        </p:nvSpPr>
        <p:spPr>
          <a:xfrm>
            <a:off x="2208213" y="765175"/>
            <a:ext cx="6696075" cy="53403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latin typeface="Calibri" panose="020F0502020204030204" pitchFamily="34" charset="0"/>
                <a:ea typeface="华文细黑" pitchFamily="2" charset="-122"/>
              </a:rPr>
              <a:t>2.</a:t>
            </a:r>
            <a:r>
              <a:rPr lang="zh-CN" altLang="en-US" sz="2400" b="1">
                <a:latin typeface="Calibri" panose="020F0502020204030204" pitchFamily="34" charset="0"/>
                <a:ea typeface="华文细黑" pitchFamily="2" charset="-122"/>
              </a:rPr>
              <a:t>你能把下列各数分别填入相应的集合内吗？</a:t>
            </a:r>
            <a:endParaRPr lang="zh-CN" altLang="en-US" sz="2400" b="1">
              <a:latin typeface="Calibri" panose="020F0502020204030204" pitchFamily="34" charset="0"/>
              <a:ea typeface="华文细黑" pitchFamily="2" charset="-122"/>
            </a:endParaRPr>
          </a:p>
        </p:txBody>
      </p:sp>
      <p:graphicFrame>
        <p:nvGraphicFramePr>
          <p:cNvPr id="87044" name="Object 785"/>
          <p:cNvGraphicFramePr>
            <a:graphicFrameLocks noChangeAspect="1"/>
          </p:cNvGraphicFramePr>
          <p:nvPr/>
        </p:nvGraphicFramePr>
        <p:xfrm>
          <a:off x="4656138" y="1700213"/>
          <a:ext cx="642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" r:id="rId3" imgW="241300" imgH="215900" progId="Equation.3">
                  <p:embed/>
                </p:oleObj>
              </mc:Choice>
              <mc:Fallback>
                <p:oleObj name="" r:id="rId3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6138" y="1700213"/>
                        <a:ext cx="642937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786"/>
          <p:cNvGraphicFramePr>
            <a:graphicFrameLocks noChangeAspect="1"/>
          </p:cNvGraphicFramePr>
          <p:nvPr/>
        </p:nvGraphicFramePr>
        <p:xfrm>
          <a:off x="2640013" y="1628775"/>
          <a:ext cx="6429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" r:id="rId5" imgW="241300" imgH="215900" progId="Equation.3">
                  <p:embed/>
                </p:oleObj>
              </mc:Choice>
              <mc:Fallback>
                <p:oleObj name="" r:id="rId5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0013" y="1628775"/>
                        <a:ext cx="642937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787"/>
          <p:cNvGraphicFramePr>
            <a:graphicFrameLocks noChangeAspect="1"/>
          </p:cNvGraphicFramePr>
          <p:nvPr/>
        </p:nvGraphicFramePr>
        <p:xfrm>
          <a:off x="8472488" y="1700213"/>
          <a:ext cx="5969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" r:id="rId7" imgW="165100" imgH="139700" progId="Equation.3">
                  <p:embed/>
                </p:oleObj>
              </mc:Choice>
              <mc:Fallback>
                <p:oleObj name="" r:id="rId7" imgW="165100" imgH="139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72488" y="1700213"/>
                        <a:ext cx="596900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88"/>
          <p:cNvGraphicFramePr>
            <a:graphicFrameLocks noChangeAspect="1"/>
          </p:cNvGraphicFramePr>
          <p:nvPr/>
        </p:nvGraphicFramePr>
        <p:xfrm>
          <a:off x="7896225" y="2492375"/>
          <a:ext cx="730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" r:id="rId9" imgW="279400" imgH="342900" progId="Equation.3">
                  <p:embed/>
                </p:oleObj>
              </mc:Choice>
              <mc:Fallback>
                <p:oleObj name="" r:id="rId9" imgW="2794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96225" y="2492375"/>
                        <a:ext cx="7302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789"/>
          <p:cNvGraphicFramePr>
            <a:graphicFrameLocks noChangeAspect="1"/>
          </p:cNvGraphicFramePr>
          <p:nvPr/>
        </p:nvGraphicFramePr>
        <p:xfrm>
          <a:off x="6527800" y="2708275"/>
          <a:ext cx="6429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" r:id="rId11" imgW="241300" imgH="215900" progId="Equation.3">
                  <p:embed/>
                </p:oleObj>
              </mc:Choice>
              <mc:Fallback>
                <p:oleObj name="" r:id="rId11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27800" y="2708275"/>
                        <a:ext cx="642938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790"/>
          <p:cNvGraphicFramePr>
            <a:graphicFrameLocks noChangeAspect="1"/>
          </p:cNvGraphicFramePr>
          <p:nvPr/>
        </p:nvGraphicFramePr>
        <p:xfrm>
          <a:off x="5880100" y="1628775"/>
          <a:ext cx="6238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" r:id="rId13" imgW="330200" imgH="381000" progId="Equation.3">
                  <p:embed/>
                </p:oleObj>
              </mc:Choice>
              <mc:Fallback>
                <p:oleObj name="" r:id="rId13" imgW="330200" imgH="381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80100" y="1628775"/>
                        <a:ext cx="623888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Object 791"/>
          <p:cNvGraphicFramePr>
            <a:graphicFrameLocks noChangeAspect="1"/>
          </p:cNvGraphicFramePr>
          <p:nvPr/>
        </p:nvGraphicFramePr>
        <p:xfrm>
          <a:off x="3575050" y="2781300"/>
          <a:ext cx="8810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" r:id="rId15" imgW="342900" imgH="215900" progId="Equation.3">
                  <p:embed/>
                </p:oleObj>
              </mc:Choice>
              <mc:Fallback>
                <p:oleObj name="" r:id="rId15" imgW="3429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75050" y="2781300"/>
                        <a:ext cx="881063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792"/>
          <p:cNvGraphicFramePr>
            <a:graphicFrameLocks noChangeAspect="1"/>
          </p:cNvGraphicFramePr>
          <p:nvPr/>
        </p:nvGraphicFramePr>
        <p:xfrm>
          <a:off x="5016500" y="2781300"/>
          <a:ext cx="800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" r:id="rId17" imgW="342900" imgH="215900" progId="Equation.3">
                  <p:embed/>
                </p:oleObj>
              </mc:Choice>
              <mc:Fallback>
                <p:oleObj name="" r:id="rId17" imgW="3429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16500" y="2781300"/>
                        <a:ext cx="800100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793"/>
          <p:cNvGraphicFramePr>
            <a:graphicFrameLocks noChangeAspect="1"/>
          </p:cNvGraphicFramePr>
          <p:nvPr/>
        </p:nvGraphicFramePr>
        <p:xfrm>
          <a:off x="7248525" y="1628775"/>
          <a:ext cx="5524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" r:id="rId19" imgW="266700" imgH="381000" progId="Equation.3">
                  <p:embed/>
                </p:oleObj>
              </mc:Choice>
              <mc:Fallback>
                <p:oleObj name="" r:id="rId19" imgW="266700" imgH="381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48525" y="1628775"/>
                        <a:ext cx="5524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3" name="Object 794"/>
          <p:cNvGraphicFramePr>
            <a:graphicFrameLocks noChangeAspect="1"/>
          </p:cNvGraphicFramePr>
          <p:nvPr/>
        </p:nvGraphicFramePr>
        <p:xfrm>
          <a:off x="2640013" y="2781300"/>
          <a:ext cx="428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" r:id="rId21" imgW="139700" imgH="165100" progId="Equation.3">
                  <p:embed/>
                </p:oleObj>
              </mc:Choice>
              <mc:Fallback>
                <p:oleObj name="" r:id="rId21" imgW="1397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640013" y="2781300"/>
                        <a:ext cx="42862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4" name="Text Box 17"/>
          <p:cNvSpPr txBox="1"/>
          <p:nvPr/>
        </p:nvSpPr>
        <p:spPr>
          <a:xfrm>
            <a:off x="4511675" y="3573463"/>
            <a:ext cx="5689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Calibri" panose="020F0502020204030204" pitchFamily="34" charset="0"/>
              </a:rPr>
              <a:t>（相邻两个</a:t>
            </a:r>
            <a:r>
              <a:rPr lang="en-US" altLang="zh-CN" sz="2400" b="1">
                <a:latin typeface="Calibri" panose="020F0502020204030204" pitchFamily="34" charset="0"/>
              </a:rPr>
              <a:t>3</a:t>
            </a:r>
            <a:r>
              <a:rPr lang="zh-CN" altLang="en-US" sz="2400" b="1">
                <a:latin typeface="Calibri" panose="020F0502020204030204" pitchFamily="34" charset="0"/>
              </a:rPr>
              <a:t>之间的</a:t>
            </a:r>
            <a:r>
              <a:rPr lang="en-US" altLang="zh-CN" sz="2400" b="1">
                <a:latin typeface="Calibri" panose="020F0502020204030204" pitchFamily="34" charset="0"/>
              </a:rPr>
              <a:t>7</a:t>
            </a:r>
            <a:r>
              <a:rPr lang="zh-CN" altLang="en-US" sz="2400" b="1">
                <a:latin typeface="Calibri" panose="020F0502020204030204" pitchFamily="34" charset="0"/>
              </a:rPr>
              <a:t>的个数逐次加</a:t>
            </a:r>
            <a:r>
              <a:rPr lang="en-US" altLang="zh-CN" sz="2400" b="1">
                <a:latin typeface="Calibri" panose="020F0502020204030204" pitchFamily="34" charset="0"/>
              </a:rPr>
              <a:t>1</a:t>
            </a:r>
            <a:r>
              <a:rPr lang="zh-CN" altLang="en-US" sz="2400" b="1">
                <a:latin typeface="Calibri" panose="020F0502020204030204" pitchFamily="34" charset="0"/>
              </a:rPr>
              <a:t>）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sp>
        <p:nvSpPr>
          <p:cNvPr id="87055" name="Oval 18"/>
          <p:cNvSpPr/>
          <p:nvPr/>
        </p:nvSpPr>
        <p:spPr>
          <a:xfrm>
            <a:off x="1703388" y="4292600"/>
            <a:ext cx="4321175" cy="1873250"/>
          </a:xfrm>
          <a:prstGeom prst="ellipse">
            <a:avLst/>
          </a:prstGeom>
          <a:noFill/>
          <a:ln w="190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056" name="Oval 19"/>
          <p:cNvSpPr/>
          <p:nvPr/>
        </p:nvSpPr>
        <p:spPr>
          <a:xfrm>
            <a:off x="6383338" y="4149725"/>
            <a:ext cx="3960812" cy="1871663"/>
          </a:xfrm>
          <a:prstGeom prst="ellipse">
            <a:avLst/>
          </a:prstGeom>
          <a:noFill/>
          <a:ln w="190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057" name="Text Box 20"/>
          <p:cNvSpPr txBox="1"/>
          <p:nvPr/>
        </p:nvSpPr>
        <p:spPr>
          <a:xfrm>
            <a:off x="2495550" y="6237288"/>
            <a:ext cx="2520950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rgbClr val="7A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正实数集合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7058" name="Text Box 21"/>
          <p:cNvSpPr txBox="1"/>
          <p:nvPr/>
        </p:nvSpPr>
        <p:spPr>
          <a:xfrm>
            <a:off x="7248525" y="6165850"/>
            <a:ext cx="2592388" cy="521970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rgbClr val="7A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itchFamily="2" charset="-122"/>
                <a:ea typeface="华文细黑" pitchFamily="2" charset="-122"/>
              </a:rPr>
              <a:t>负实数数集合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87059" name="Object 809"/>
          <p:cNvGraphicFramePr>
            <a:graphicFrameLocks noChangeAspect="1"/>
          </p:cNvGraphicFramePr>
          <p:nvPr/>
        </p:nvGraphicFramePr>
        <p:xfrm>
          <a:off x="2424113" y="3644900"/>
          <a:ext cx="2159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" r:id="rId23" imgW="914400" imgH="152400" progId="Equation.3">
                  <p:embed/>
                </p:oleObj>
              </mc:Choice>
              <mc:Fallback>
                <p:oleObj name="" r:id="rId23" imgW="914400" imgH="15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24113" y="3644900"/>
                        <a:ext cx="2159000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1" name="Object 786"/>
          <p:cNvGraphicFramePr>
            <a:graphicFrameLocks noChangeAspect="1"/>
          </p:cNvGraphicFramePr>
          <p:nvPr/>
        </p:nvGraphicFramePr>
        <p:xfrm>
          <a:off x="2063750" y="4652963"/>
          <a:ext cx="6429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" r:id="rId25" imgW="241300" imgH="215900" progId="Equation.3">
                  <p:embed/>
                </p:oleObj>
              </mc:Choice>
              <mc:Fallback>
                <p:oleObj name="" r:id="rId25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3750" y="4652963"/>
                        <a:ext cx="642938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2" name="Object 784"/>
          <p:cNvGraphicFramePr>
            <a:graphicFrameLocks noChangeAspect="1"/>
          </p:cNvGraphicFramePr>
          <p:nvPr/>
        </p:nvGraphicFramePr>
        <p:xfrm>
          <a:off x="2782888" y="4437063"/>
          <a:ext cx="7112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" r:id="rId26" imgW="177800" imgH="342900" progId="Equation.3">
                  <p:embed/>
                </p:oleObj>
              </mc:Choice>
              <mc:Fallback>
                <p:oleObj name="" r:id="rId26" imgW="1778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82888" y="4437063"/>
                        <a:ext cx="711200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3" name="Object 785"/>
          <p:cNvGraphicFramePr>
            <a:graphicFrameLocks noChangeAspect="1"/>
          </p:cNvGraphicFramePr>
          <p:nvPr/>
        </p:nvGraphicFramePr>
        <p:xfrm>
          <a:off x="3432175" y="4581525"/>
          <a:ext cx="6429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" r:id="rId27" imgW="241300" imgH="215900" progId="Equation.3">
                  <p:embed/>
                </p:oleObj>
              </mc:Choice>
              <mc:Fallback>
                <p:oleObj name="" r:id="rId27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2175" y="4581525"/>
                        <a:ext cx="642938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4" name="Object 790"/>
          <p:cNvGraphicFramePr>
            <a:graphicFrameLocks noChangeAspect="1"/>
          </p:cNvGraphicFramePr>
          <p:nvPr/>
        </p:nvGraphicFramePr>
        <p:xfrm>
          <a:off x="4224338" y="4581525"/>
          <a:ext cx="6238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" r:id="rId28" imgW="330200" imgH="381000" progId="Equation.3">
                  <p:embed/>
                </p:oleObj>
              </mc:Choice>
              <mc:Fallback>
                <p:oleObj name="" r:id="rId28" imgW="330200" imgH="381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24338" y="4581525"/>
                        <a:ext cx="623887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5" name="Object 793"/>
          <p:cNvGraphicFramePr>
            <a:graphicFrameLocks noChangeAspect="1"/>
          </p:cNvGraphicFramePr>
          <p:nvPr/>
        </p:nvGraphicFramePr>
        <p:xfrm>
          <a:off x="4943475" y="4508500"/>
          <a:ext cx="5524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" r:id="rId29" imgW="266700" imgH="381000" progId="Equation.3">
                  <p:embed/>
                </p:oleObj>
              </mc:Choice>
              <mc:Fallback>
                <p:oleObj name="" r:id="rId29" imgW="266700" imgH="381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43475" y="4508500"/>
                        <a:ext cx="5524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6" name="Object 787"/>
          <p:cNvGraphicFramePr>
            <a:graphicFrameLocks noChangeAspect="1"/>
          </p:cNvGraphicFramePr>
          <p:nvPr/>
        </p:nvGraphicFramePr>
        <p:xfrm>
          <a:off x="2063750" y="5445125"/>
          <a:ext cx="5969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" r:id="rId30" imgW="165100" imgH="139700" progId="Equation.3">
                  <p:embed/>
                </p:oleObj>
              </mc:Choice>
              <mc:Fallback>
                <p:oleObj name="" r:id="rId30" imgW="165100" imgH="139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3750" y="5445125"/>
                        <a:ext cx="596900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8" name="Object 791"/>
          <p:cNvGraphicFramePr>
            <a:graphicFrameLocks noChangeAspect="1"/>
          </p:cNvGraphicFramePr>
          <p:nvPr/>
        </p:nvGraphicFramePr>
        <p:xfrm>
          <a:off x="6959600" y="4821238"/>
          <a:ext cx="8810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" r:id="rId31" imgW="342900" imgH="215900" progId="Equation.3">
                  <p:embed/>
                </p:oleObj>
              </mc:Choice>
              <mc:Fallback>
                <p:oleObj name="" r:id="rId31" imgW="3429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59600" y="4821238"/>
                        <a:ext cx="881063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9" name="Object 792"/>
          <p:cNvGraphicFramePr>
            <a:graphicFrameLocks noChangeAspect="1"/>
          </p:cNvGraphicFramePr>
          <p:nvPr/>
        </p:nvGraphicFramePr>
        <p:xfrm>
          <a:off x="8183563" y="4821238"/>
          <a:ext cx="8001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" r:id="rId32" imgW="342900" imgH="215900" progId="Equation.3">
                  <p:embed/>
                </p:oleObj>
              </mc:Choice>
              <mc:Fallback>
                <p:oleObj name="" r:id="rId32" imgW="3429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83563" y="4821238"/>
                        <a:ext cx="800100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0" name="Object 789"/>
          <p:cNvGraphicFramePr>
            <a:graphicFrameLocks noChangeAspect="1"/>
          </p:cNvGraphicFramePr>
          <p:nvPr/>
        </p:nvGraphicFramePr>
        <p:xfrm>
          <a:off x="2711450" y="5516563"/>
          <a:ext cx="6429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" r:id="rId33" imgW="241300" imgH="215900" progId="Equation.3">
                  <p:embed/>
                </p:oleObj>
              </mc:Choice>
              <mc:Fallback>
                <p:oleObj name="" r:id="rId33" imgW="241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11450" y="5516563"/>
                        <a:ext cx="642938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1" name="Object 788"/>
          <p:cNvGraphicFramePr>
            <a:graphicFrameLocks noChangeAspect="1"/>
          </p:cNvGraphicFramePr>
          <p:nvPr/>
        </p:nvGraphicFramePr>
        <p:xfrm>
          <a:off x="9191625" y="4581525"/>
          <a:ext cx="730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" r:id="rId34" imgW="279400" imgH="342900" progId="Equation.3">
                  <p:embed/>
                </p:oleObj>
              </mc:Choice>
              <mc:Fallback>
                <p:oleObj name="" r:id="rId34" imgW="2794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91625" y="4581525"/>
                        <a:ext cx="7302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2" name="Object 809"/>
          <p:cNvGraphicFramePr>
            <a:graphicFrameLocks noChangeAspect="1"/>
          </p:cNvGraphicFramePr>
          <p:nvPr/>
        </p:nvGraphicFramePr>
        <p:xfrm>
          <a:off x="3575050" y="5589588"/>
          <a:ext cx="2159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" r:id="rId35" imgW="914400" imgH="152400" progId="Equation.3">
                  <p:embed/>
                </p:oleObj>
              </mc:Choice>
              <mc:Fallback>
                <p:oleObj name="" r:id="rId35" imgW="914400" imgH="15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75050" y="5589588"/>
                        <a:ext cx="2159000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4"/>
          <p:cNvSpPr/>
          <p:nvPr/>
        </p:nvSpPr>
        <p:spPr>
          <a:xfrm>
            <a:off x="2782888" y="1773238"/>
            <a:ext cx="360362" cy="2517775"/>
          </a:xfrm>
          <a:prstGeom prst="leftBrace">
            <a:avLst>
              <a:gd name="adj1" fmla="val 58190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1559" name="Text Box 7"/>
          <p:cNvSpPr txBox="1"/>
          <p:nvPr/>
        </p:nvSpPr>
        <p:spPr>
          <a:xfrm>
            <a:off x="3216275" y="4005263"/>
            <a:ext cx="3095625" cy="953135"/>
          </a:xfrm>
          <a:prstGeom prst="rect">
            <a:avLst/>
          </a:prstGeom>
          <a:solidFill>
            <a:schemeClr val="bg1">
              <a:alpha val="25098"/>
            </a:schemeClr>
          </a:solidFill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</a:rPr>
              <a:t>无理数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 pitchFamily="34" charset="0"/>
              </a:rPr>
              <a:t>：</a:t>
            </a:r>
            <a:endParaRPr lang="zh-CN" altLang="en-US" sz="2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zh-CN" altLang="en-US" sz="2800">
                <a:solidFill>
                  <a:srgbClr val="FF3399"/>
                </a:solidFill>
                <a:latin typeface="Calibri" panose="020F0502020204030204" pitchFamily="34" charset="0"/>
              </a:rPr>
              <a:t>无限不循环小数</a:t>
            </a:r>
            <a:endParaRPr lang="zh-CN" altLang="en-US" sz="2800">
              <a:solidFill>
                <a:srgbClr val="FF3399"/>
              </a:solidFill>
              <a:latin typeface="Calibri" panose="020F0502020204030204" pitchFamily="34" charset="0"/>
            </a:endParaRPr>
          </a:p>
        </p:txBody>
      </p:sp>
      <p:sp>
        <p:nvSpPr>
          <p:cNvPr id="151562" name="Text Box 10"/>
          <p:cNvSpPr txBox="1"/>
          <p:nvPr/>
        </p:nvSpPr>
        <p:spPr>
          <a:xfrm>
            <a:off x="3216275" y="1557338"/>
            <a:ext cx="4824413" cy="1076325"/>
          </a:xfrm>
          <a:prstGeom prst="rect">
            <a:avLst/>
          </a:prstGeom>
          <a:solidFill>
            <a:schemeClr val="bg1">
              <a:alpha val="23921"/>
            </a:schemeClr>
          </a:solidFill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有理数</a:t>
            </a:r>
            <a:r>
              <a:rPr lang="zh-CN" altLang="en-US" sz="3200">
                <a:solidFill>
                  <a:schemeClr val="tx1"/>
                </a:solidFill>
                <a:latin typeface="Calibri" panose="020F0502020204030204" pitchFamily="34" charset="0"/>
              </a:rPr>
              <a:t>：</a:t>
            </a:r>
            <a:endParaRPr lang="zh-CN" altLang="en-US" sz="3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zh-CN" altLang="en-US" sz="3200">
                <a:solidFill>
                  <a:srgbClr val="FF3399"/>
                </a:solidFill>
                <a:latin typeface="Calibri" panose="020F0502020204030204" pitchFamily="34" charset="0"/>
              </a:rPr>
              <a:t>有限小数</a:t>
            </a:r>
            <a:r>
              <a:rPr lang="zh-CN" altLang="en-US" sz="3200">
                <a:latin typeface="Calibri" panose="020F0502020204030204" pitchFamily="34" charset="0"/>
              </a:rPr>
              <a:t>或</a:t>
            </a:r>
            <a:r>
              <a:rPr lang="zh-CN" altLang="en-US" sz="3200">
                <a:solidFill>
                  <a:srgbClr val="FF3399"/>
                </a:solidFill>
                <a:latin typeface="Calibri" panose="020F0502020204030204" pitchFamily="34" charset="0"/>
              </a:rPr>
              <a:t>无限循环小数</a:t>
            </a:r>
            <a:endParaRPr lang="zh-CN" altLang="en-US" sz="3200">
              <a:solidFill>
                <a:srgbClr val="FF3399"/>
              </a:solidFill>
              <a:latin typeface="Calibri" panose="020F0502020204030204" pitchFamily="34" charset="0"/>
            </a:endParaRPr>
          </a:p>
        </p:txBody>
      </p:sp>
      <p:sp>
        <p:nvSpPr>
          <p:cNvPr id="151563" name="Text Box 11"/>
          <p:cNvSpPr txBox="1"/>
          <p:nvPr/>
        </p:nvSpPr>
        <p:spPr>
          <a:xfrm>
            <a:off x="1871980" y="2276475"/>
            <a:ext cx="798195" cy="1728788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r>
              <a:rPr lang="zh-CN" altLang="en-US" sz="4000">
                <a:latin typeface="Calibri" panose="020F0502020204030204" pitchFamily="34" charset="0"/>
              </a:rPr>
              <a:t>实   数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1" name="Text Box 16"/>
          <p:cNvSpPr txBox="1"/>
          <p:nvPr/>
        </p:nvSpPr>
        <p:spPr>
          <a:xfrm>
            <a:off x="1992313" y="476250"/>
            <a:ext cx="2881312" cy="706755"/>
          </a:xfrm>
          <a:prstGeom prst="rect">
            <a:avLst/>
          </a:prstGeom>
          <a:solidFill>
            <a:srgbClr val="00FFFF">
              <a:alpha val="25882"/>
            </a:srgbClr>
          </a:solidFill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4000">
                <a:latin typeface="Calibri" panose="020F0502020204030204" pitchFamily="34" charset="0"/>
              </a:rPr>
              <a:t>按定义分类：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4582" name="AutoShape 17"/>
          <p:cNvSpPr/>
          <p:nvPr/>
        </p:nvSpPr>
        <p:spPr>
          <a:xfrm>
            <a:off x="8256588" y="1268413"/>
            <a:ext cx="217487" cy="1581150"/>
          </a:xfrm>
          <a:prstGeom prst="leftBrace">
            <a:avLst>
              <a:gd name="adj1" fmla="val 60550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1570" name="Text Box 18"/>
          <p:cNvSpPr txBox="1"/>
          <p:nvPr/>
        </p:nvSpPr>
        <p:spPr>
          <a:xfrm>
            <a:off x="8616950" y="2420938"/>
            <a:ext cx="1187450" cy="521970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</a:rPr>
              <a:t>分数</a:t>
            </a:r>
            <a:endParaRPr lang="zh-CN" altLang="en-US" sz="2800">
              <a:latin typeface="Calibri" panose="020F0502020204030204" pitchFamily="34" charset="0"/>
            </a:endParaRPr>
          </a:p>
        </p:txBody>
      </p:sp>
      <p:sp>
        <p:nvSpPr>
          <p:cNvPr id="151571" name="Text Box 19"/>
          <p:cNvSpPr txBox="1"/>
          <p:nvPr/>
        </p:nvSpPr>
        <p:spPr>
          <a:xfrm>
            <a:off x="8616950" y="1125538"/>
            <a:ext cx="1187450" cy="521970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</a:rPr>
              <a:t>整数</a:t>
            </a:r>
            <a:endParaRPr lang="zh-CN" altLang="en-US" sz="2800">
              <a:latin typeface="Calibri" panose="020F0502020204030204" pitchFamily="34" charset="0"/>
            </a:endParaRPr>
          </a:p>
        </p:txBody>
      </p:sp>
      <p:sp>
        <p:nvSpPr>
          <p:cNvPr id="24588" name="AutoShape 12"/>
          <p:cNvSpPr/>
          <p:nvPr/>
        </p:nvSpPr>
        <p:spPr>
          <a:xfrm>
            <a:off x="6456363" y="3500438"/>
            <a:ext cx="142875" cy="2449512"/>
          </a:xfrm>
          <a:prstGeom prst="leftBrace">
            <a:avLst>
              <a:gd name="adj1" fmla="val 142790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4589" name="Text Box 13"/>
          <p:cNvSpPr txBox="1"/>
          <p:nvPr/>
        </p:nvSpPr>
        <p:spPr>
          <a:xfrm>
            <a:off x="6743700" y="3213100"/>
            <a:ext cx="3168650" cy="521970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</a:rPr>
              <a:t>开方开不尽的数</a:t>
            </a:r>
            <a:endParaRPr lang="zh-CN" altLang="en-US" sz="2800">
              <a:latin typeface="Calibri" panose="020F0502020204030204" pitchFamily="34" charset="0"/>
            </a:endParaRPr>
          </a:p>
        </p:txBody>
      </p:sp>
      <p:sp>
        <p:nvSpPr>
          <p:cNvPr id="151567" name="Text Box 15"/>
          <p:cNvSpPr txBox="1"/>
          <p:nvPr/>
        </p:nvSpPr>
        <p:spPr>
          <a:xfrm>
            <a:off x="6743700" y="5618163"/>
            <a:ext cx="3673475" cy="953135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</a:rPr>
              <a:t>有规律的无限不循环小数</a:t>
            </a:r>
            <a:endParaRPr lang="zh-CN" altLang="en-US" sz="2800">
              <a:latin typeface="Calibri" panose="020F0502020204030204" pitchFamily="34" charset="0"/>
            </a:endParaRPr>
          </a:p>
        </p:txBody>
      </p:sp>
      <p:sp>
        <p:nvSpPr>
          <p:cNvPr id="151566" name="Text 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7287" y="2659"/>
            <a:ext cx="1633" cy="330"/>
          </a:xfrm>
          <a:prstGeom prst="rect">
            <a:avLst/>
          </a:prstGeom>
          <a:blipFill rotWithShape="1">
            <a:blip r:embed="rId1"/>
            <a:stretch>
              <a:fillRect l="-4176" t="-13187" b="-21978"/>
            </a:stretch>
          </a:blipFill>
          <a:ln w="28575" algn="ctr">
            <a:solidFill>
              <a:srgbClr val="FF3399"/>
            </a:solidFill>
            <a:miter lim="800000"/>
          </a:ln>
          <a:effectLst/>
        </p:spPr>
        <p:txBody>
          <a:bodyPr/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noFill/>
                <a:latin typeface="+mn-lt"/>
                <a:ea typeface="+mn-ea"/>
                <a:cs typeface="+mn-cs"/>
              </a:rPr>
              <a:t> </a:t>
            </a:r>
            <a:endParaRPr kumimoji="0" lang="zh-CN" altLang="en-US" kern="1200" cap="none" spc="0" normalizeH="0" baseline="0" noProof="0">
              <a:noFill/>
              <a:latin typeface="+mn-lt"/>
              <a:ea typeface="+mn-ea"/>
              <a:cs typeface="+mn-cs"/>
            </a:endParaRPr>
          </a:p>
        </p:txBody>
      </p:sp>
      <p:sp>
        <p:nvSpPr>
          <p:cNvPr id="24593" name="Text Box 13"/>
          <p:cNvSpPr txBox="1"/>
          <p:nvPr/>
        </p:nvSpPr>
        <p:spPr>
          <a:xfrm>
            <a:off x="6816725" y="3889375"/>
            <a:ext cx="3168650" cy="521970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</a:rPr>
              <a:t>含</a:t>
            </a:r>
            <a:r>
              <a:rPr lang="en-US" altLang="zh-CN" sz="2800">
                <a:latin typeface="Calibri" panose="020F0502020204030204" pitchFamily="34" charset="0"/>
              </a:rPr>
              <a:t>π</a:t>
            </a:r>
            <a:r>
              <a:rPr lang="zh-CN" altLang="en-US" sz="2800">
                <a:latin typeface="Calibri" panose="020F0502020204030204" pitchFamily="34" charset="0"/>
              </a:rPr>
              <a:t>的有些数</a:t>
            </a:r>
            <a:endParaRPr lang="zh-CN" altLang="en-US" sz="2800">
              <a:latin typeface="Calibri" panose="020F0502020204030204" pitchFamily="34" charset="0"/>
            </a:endParaRPr>
          </a:p>
        </p:txBody>
      </p:sp>
      <p:sp>
        <p:nvSpPr>
          <p:cNvPr id="24594" name="Text Box 13"/>
          <p:cNvSpPr txBox="1"/>
          <p:nvPr/>
        </p:nvSpPr>
        <p:spPr>
          <a:xfrm>
            <a:off x="6743700" y="4581525"/>
            <a:ext cx="3529013" cy="953135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</a:rPr>
              <a:t>没有规律的无限不循环小数</a:t>
            </a:r>
            <a:endParaRPr lang="zh-CN" altLang="en-US" sz="2800">
              <a:latin typeface="Calibri" panose="020F050202020403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151559" grpId="0" animBg="1" uiExpand="1" build="allAtOnce"/>
      <p:bldP spid="151562" grpId="0" animBg="1" uiExpand="1" build="allAtOnce"/>
      <p:bldP spid="151563" grpId="0" animBg="1"/>
      <p:bldP spid="24582" grpId="0" animBg="1"/>
      <p:bldP spid="151570" grpId="0" animBg="1"/>
      <p:bldP spid="151571" grpId="0" animBg="1"/>
      <p:bldP spid="24588" grpId="0" animBg="1"/>
      <p:bldP spid="24589" grpId="0" animBg="1"/>
      <p:bldP spid="151567" grpId="0" animBg="1"/>
      <p:bldP spid="24593" grpId="0" animBg="1"/>
      <p:bldP spid="245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0" name="矩形 25659"/>
          <p:cNvSpPr/>
          <p:nvPr/>
        </p:nvSpPr>
        <p:spPr>
          <a:xfrm>
            <a:off x="2495550" y="5300663"/>
            <a:ext cx="3673475" cy="433387"/>
          </a:xfrm>
          <a:prstGeom prst="rect">
            <a:avLst/>
          </a:prstGeom>
          <a:pattFill prst="dkUpDiag">
            <a:fgClr>
              <a:srgbClr val="00FFFF"/>
            </a:fgClr>
            <a:bgClr>
              <a:schemeClr val="bg1"/>
            </a:bgClr>
          </a:patt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9" name="矩形 25658"/>
          <p:cNvSpPr/>
          <p:nvPr/>
        </p:nvSpPr>
        <p:spPr>
          <a:xfrm>
            <a:off x="6167438" y="5300663"/>
            <a:ext cx="3673475" cy="433387"/>
          </a:xfrm>
          <a:prstGeom prst="rect">
            <a:avLst/>
          </a:prstGeom>
          <a:pattFill prst="dkUpDiag">
            <a:fgClr>
              <a:srgbClr val="158949"/>
            </a:fgClr>
            <a:bgClr>
              <a:schemeClr val="bg1"/>
            </a:bgClr>
          </a:patt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7395" name="Text Box 3"/>
          <p:cNvSpPr txBox="1"/>
          <p:nvPr/>
        </p:nvSpPr>
        <p:spPr>
          <a:xfrm>
            <a:off x="4079875" y="2060575"/>
            <a:ext cx="1511300" cy="583565"/>
          </a:xfrm>
          <a:prstGeom prst="rect">
            <a:avLst/>
          </a:prstGeom>
          <a:solidFill>
            <a:schemeClr val="bg1">
              <a:alpha val="25098"/>
            </a:schemeClr>
          </a:solidFill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负实数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187396" name="Text Box 4"/>
          <p:cNvSpPr txBox="1"/>
          <p:nvPr/>
        </p:nvSpPr>
        <p:spPr>
          <a:xfrm>
            <a:off x="6959600" y="2133600"/>
            <a:ext cx="1511300" cy="583565"/>
          </a:xfrm>
          <a:prstGeom prst="rect">
            <a:avLst/>
          </a:prstGeom>
          <a:solidFill>
            <a:schemeClr val="bg1">
              <a:alpha val="23921"/>
            </a:schemeClr>
          </a:solidFill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正实数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187397" name="Text Box 5"/>
          <p:cNvSpPr txBox="1"/>
          <p:nvPr/>
        </p:nvSpPr>
        <p:spPr>
          <a:xfrm>
            <a:off x="5755323" y="765175"/>
            <a:ext cx="1167765" cy="647700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数实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187399" name="Text Box 7"/>
          <p:cNvSpPr txBox="1"/>
          <p:nvPr/>
        </p:nvSpPr>
        <p:spPr>
          <a:xfrm>
            <a:off x="6169025" y="3429000"/>
            <a:ext cx="2089150" cy="583565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正有理数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187400" name="Text Box 8"/>
          <p:cNvSpPr txBox="1"/>
          <p:nvPr/>
        </p:nvSpPr>
        <p:spPr>
          <a:xfrm>
            <a:off x="1919288" y="3429000"/>
            <a:ext cx="2089150" cy="583565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负有理数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25607" name="Text Box 9"/>
          <p:cNvSpPr txBox="1"/>
          <p:nvPr/>
        </p:nvSpPr>
        <p:spPr>
          <a:xfrm>
            <a:off x="1919288" y="404813"/>
            <a:ext cx="2881312" cy="706755"/>
          </a:xfrm>
          <a:prstGeom prst="rect">
            <a:avLst/>
          </a:prstGeom>
          <a:solidFill>
            <a:srgbClr val="00FFFF">
              <a:alpha val="25882"/>
            </a:srgbClr>
          </a:solidFill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按性质分类</a:t>
            </a:r>
            <a:r>
              <a:rPr lang="zh-CN" altLang="en-US" sz="4000">
                <a:latin typeface="Calibri" panose="020F0502020204030204" pitchFamily="34" charset="0"/>
              </a:rPr>
              <a:t>：</a:t>
            </a:r>
            <a:endParaRPr lang="zh-CN" altLang="en-US" sz="4000">
              <a:latin typeface="Calibri" panose="020F0502020204030204" pitchFamily="34" charset="0"/>
            </a:endParaRPr>
          </a:p>
        </p:txBody>
      </p:sp>
      <p:sp>
        <p:nvSpPr>
          <p:cNvPr id="25608" name="Text Box 10"/>
          <p:cNvSpPr txBox="1"/>
          <p:nvPr/>
        </p:nvSpPr>
        <p:spPr>
          <a:xfrm>
            <a:off x="5951538" y="2133600"/>
            <a:ext cx="576262" cy="521970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latin typeface="Calibri" panose="020F0502020204030204" pitchFamily="34" charset="0"/>
              </a:rPr>
              <a:t>0</a:t>
            </a:r>
            <a:endParaRPr lang="en-US" altLang="zh-CN" sz="2800">
              <a:latin typeface="Calibri" panose="020F0502020204030204" pitchFamily="34" charset="0"/>
            </a:endParaRPr>
          </a:p>
        </p:txBody>
      </p:sp>
      <p:sp>
        <p:nvSpPr>
          <p:cNvPr id="187404" name="Text Box 12"/>
          <p:cNvSpPr txBox="1"/>
          <p:nvPr/>
        </p:nvSpPr>
        <p:spPr>
          <a:xfrm>
            <a:off x="8328025" y="3429000"/>
            <a:ext cx="2089150" cy="583565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正无理数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187405" name="Text Box 13"/>
          <p:cNvSpPr txBox="1"/>
          <p:nvPr/>
        </p:nvSpPr>
        <p:spPr>
          <a:xfrm>
            <a:off x="4079875" y="3429000"/>
            <a:ext cx="1943100" cy="583565"/>
          </a:xfrm>
          <a:prstGeom prst="rect">
            <a:avLst/>
          </a:prstGeom>
          <a:noFill/>
          <a:ln w="28575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Calibri" panose="020F0502020204030204" pitchFamily="34" charset="0"/>
              </a:rPr>
              <a:t>负无理数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2063750" y="5661025"/>
            <a:ext cx="7993063" cy="439738"/>
            <a:chOff x="385" y="3521"/>
            <a:chExt cx="5035" cy="277"/>
          </a:xfrm>
        </p:grpSpPr>
        <p:grpSp>
          <p:nvGrpSpPr>
            <p:cNvPr id="25616" name="Group 19"/>
            <p:cNvGrpSpPr/>
            <p:nvPr/>
          </p:nvGrpSpPr>
          <p:grpSpPr>
            <a:xfrm>
              <a:off x="385" y="3521"/>
              <a:ext cx="5035" cy="45"/>
              <a:chOff x="385" y="3521"/>
              <a:chExt cx="5035" cy="45"/>
            </a:xfrm>
          </p:grpSpPr>
          <p:sp>
            <p:nvSpPr>
              <p:cNvPr id="25617" name="Line 20"/>
              <p:cNvSpPr/>
              <p:nvPr/>
            </p:nvSpPr>
            <p:spPr>
              <a:xfrm>
                <a:off x="385" y="3566"/>
                <a:ext cx="5035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25618" name="Line 21"/>
              <p:cNvSpPr/>
              <p:nvPr/>
            </p:nvSpPr>
            <p:spPr>
              <a:xfrm flipH="1">
                <a:off x="2381" y="3521"/>
                <a:ext cx="0" cy="4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5619" name="Line 22"/>
              <p:cNvSpPr/>
              <p:nvPr/>
            </p:nvSpPr>
            <p:spPr>
              <a:xfrm flipH="1">
                <a:off x="2971" y="3521"/>
                <a:ext cx="0" cy="4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5620" name="Line 23"/>
              <p:cNvSpPr/>
              <p:nvPr/>
            </p:nvSpPr>
            <p:spPr>
              <a:xfrm flipH="1">
                <a:off x="3560" y="3521"/>
                <a:ext cx="0" cy="4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5621" name="Line 24"/>
              <p:cNvSpPr/>
              <p:nvPr/>
            </p:nvSpPr>
            <p:spPr>
              <a:xfrm flipH="1">
                <a:off x="4150" y="3521"/>
                <a:ext cx="0" cy="4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5622" name="Line 25"/>
              <p:cNvSpPr/>
              <p:nvPr/>
            </p:nvSpPr>
            <p:spPr>
              <a:xfrm flipH="1">
                <a:off x="1791" y="3521"/>
                <a:ext cx="0" cy="4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5623" name="Line 26"/>
              <p:cNvSpPr/>
              <p:nvPr/>
            </p:nvSpPr>
            <p:spPr>
              <a:xfrm flipH="1">
                <a:off x="1247" y="3521"/>
                <a:ext cx="0" cy="4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5624" name="Line 27"/>
              <p:cNvSpPr/>
              <p:nvPr/>
            </p:nvSpPr>
            <p:spPr>
              <a:xfrm flipH="1">
                <a:off x="4740" y="3521"/>
                <a:ext cx="0" cy="4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25625" name="Text Box 28"/>
            <p:cNvSpPr txBox="1"/>
            <p:nvPr/>
          </p:nvSpPr>
          <p:spPr>
            <a:xfrm>
              <a:off x="2744" y="3566"/>
              <a:ext cx="45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0</a:t>
              </a:r>
              <a:endParaRPr lang="en-US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25632" name="Oval 35"/>
          <p:cNvSpPr/>
          <p:nvPr/>
        </p:nvSpPr>
        <p:spPr>
          <a:xfrm>
            <a:off x="6024563" y="4941888"/>
            <a:ext cx="215900" cy="287337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5634" name="Group 37"/>
          <p:cNvGrpSpPr/>
          <p:nvPr/>
        </p:nvGrpSpPr>
        <p:grpSpPr>
          <a:xfrm>
            <a:off x="2711450" y="5300663"/>
            <a:ext cx="3455988" cy="360362"/>
            <a:chOff x="793" y="3249"/>
            <a:chExt cx="2178" cy="90"/>
          </a:xfrm>
        </p:grpSpPr>
        <p:sp>
          <p:nvSpPr>
            <p:cNvPr id="25635" name="Line 38"/>
            <p:cNvSpPr/>
            <p:nvPr/>
          </p:nvSpPr>
          <p:spPr>
            <a:xfrm flipH="1" flipV="1">
              <a:off x="2971" y="3249"/>
              <a:ext cx="0" cy="90"/>
            </a:xfrm>
            <a:prstGeom prst="line">
              <a:avLst/>
            </a:prstGeom>
            <a:ln w="28575" cap="flat" cmpd="sng">
              <a:solidFill>
                <a:srgbClr val="99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5636" name="Line 39"/>
            <p:cNvSpPr/>
            <p:nvPr/>
          </p:nvSpPr>
          <p:spPr>
            <a:xfrm flipH="1">
              <a:off x="793" y="3249"/>
              <a:ext cx="2178" cy="0"/>
            </a:xfrm>
            <a:prstGeom prst="line">
              <a:avLst/>
            </a:prstGeom>
            <a:ln w="28575" cap="flat" cmpd="sng">
              <a:solidFill>
                <a:srgbClr val="99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25637" name="Text Box 40"/>
          <p:cNvSpPr txBox="1"/>
          <p:nvPr/>
        </p:nvSpPr>
        <p:spPr>
          <a:xfrm>
            <a:off x="3792538" y="5300663"/>
            <a:ext cx="143986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latin typeface="Calibri" panose="020F0502020204030204" pitchFamily="34" charset="0"/>
              </a:rPr>
              <a:t>负实数</a:t>
            </a:r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5651" name="AutoShape 16"/>
          <p:cNvSpPr/>
          <p:nvPr/>
        </p:nvSpPr>
        <p:spPr>
          <a:xfrm rot="5400000">
            <a:off x="7500938" y="2024063"/>
            <a:ext cx="360362" cy="2160587"/>
          </a:xfrm>
          <a:prstGeom prst="leftBrace">
            <a:avLst>
              <a:gd name="adj1" fmla="val 49935"/>
              <a:gd name="adj2" fmla="val 50569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5652" name="AutoShape 2"/>
          <p:cNvSpPr/>
          <p:nvPr/>
        </p:nvSpPr>
        <p:spPr>
          <a:xfrm rot="5400000">
            <a:off x="6094413" y="477838"/>
            <a:ext cx="360362" cy="2517775"/>
          </a:xfrm>
          <a:prstGeom prst="leftBrace">
            <a:avLst>
              <a:gd name="adj1" fmla="val 58190"/>
              <a:gd name="adj2" fmla="val 50569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5653" name="AutoShape 17"/>
          <p:cNvSpPr/>
          <p:nvPr/>
        </p:nvSpPr>
        <p:spPr>
          <a:xfrm rot="5400000">
            <a:off x="4618038" y="1882775"/>
            <a:ext cx="361950" cy="2159000"/>
          </a:xfrm>
          <a:prstGeom prst="leftBrace">
            <a:avLst>
              <a:gd name="adj1" fmla="val 49679"/>
              <a:gd name="adj2" fmla="val 50569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5654" name="矩形 25653"/>
          <p:cNvSpPr/>
          <p:nvPr/>
        </p:nvSpPr>
        <p:spPr>
          <a:xfrm>
            <a:off x="7319963" y="5300663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</a:rPr>
              <a:t>正实数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5655" name="椭圆 25654"/>
          <p:cNvSpPr/>
          <p:nvPr/>
        </p:nvSpPr>
        <p:spPr>
          <a:xfrm>
            <a:off x="6096000" y="5661025"/>
            <a:ext cx="144463" cy="142875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8" name="Line 39"/>
          <p:cNvSpPr/>
          <p:nvPr/>
        </p:nvSpPr>
        <p:spPr>
          <a:xfrm flipH="1">
            <a:off x="6167438" y="5300663"/>
            <a:ext cx="3455987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5661" name="直接连接符 25660"/>
          <p:cNvSpPr/>
          <p:nvPr/>
        </p:nvSpPr>
        <p:spPr>
          <a:xfrm flipH="1" flipV="1">
            <a:off x="6167438" y="5300663"/>
            <a:ext cx="0" cy="4333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5662" name="直接连接符 25661"/>
          <p:cNvSpPr/>
          <p:nvPr/>
        </p:nvSpPr>
        <p:spPr>
          <a:xfrm flipH="1">
            <a:off x="6167438" y="5300663"/>
            <a:ext cx="0" cy="43338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/>
      <p:bldP spid="187396" grpId="0" animBg="1"/>
      <p:bldP spid="187397" grpId="0" animBg="1"/>
      <p:bldP spid="187399" grpId="0" animBg="1"/>
      <p:bldP spid="187400" grpId="0" animBg="1"/>
      <p:bldP spid="25608" grpId="0" animBg="1"/>
      <p:bldP spid="187404" grpId="0" animBg="1"/>
      <p:bldP spid="187405" grpId="0" animBg="1"/>
      <p:bldP spid="25632" grpId="0" animBg="1"/>
      <p:bldP spid="25637" grpId="0"/>
      <p:bldP spid="25651" grpId="0" animBg="1"/>
      <p:bldP spid="25652" grpId="0" animBg="1"/>
      <p:bldP spid="25653" grpId="0" animBg="1"/>
      <p:bldP spid="256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/>
          <p:nvPr/>
        </p:nvSpPr>
        <p:spPr>
          <a:xfrm>
            <a:off x="4367213" y="476250"/>
            <a:ext cx="49688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Calibri" panose="020F0502020204030204" pitchFamily="34" charset="0"/>
              </a:rPr>
              <a:t>把下列各数填入相应的集合内：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  <p:graphicFrame>
        <p:nvGraphicFramePr>
          <p:cNvPr id="98307" name="Object 1136"/>
          <p:cNvGraphicFramePr>
            <a:graphicFrameLocks noChangeAspect="1"/>
          </p:cNvGraphicFramePr>
          <p:nvPr/>
        </p:nvGraphicFramePr>
        <p:xfrm>
          <a:off x="1992313" y="1519238"/>
          <a:ext cx="7667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" r:id="rId1" imgW="381000" imgH="304800" progId="Equation.3">
                  <p:embed/>
                </p:oleObj>
              </mc:Choice>
              <mc:Fallback>
                <p:oleObj name="" r:id="rId1" imgW="381000" imgH="304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2313" y="1519238"/>
                        <a:ext cx="766762" cy="612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1137"/>
          <p:cNvGraphicFramePr>
            <a:graphicFrameLocks noChangeAspect="1"/>
          </p:cNvGraphicFramePr>
          <p:nvPr/>
        </p:nvGraphicFramePr>
        <p:xfrm>
          <a:off x="3143250" y="1555750"/>
          <a:ext cx="576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" r:id="rId3" imgW="228600" imgH="228600" progId="Equation.3">
                  <p:embed/>
                </p:oleObj>
              </mc:Choice>
              <mc:Fallback>
                <p:oleObj name="" r:id="rId3" imgW="2286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0" y="1555750"/>
                        <a:ext cx="576263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1138"/>
          <p:cNvGraphicFramePr>
            <a:graphicFrameLocks noChangeAspect="1"/>
          </p:cNvGraphicFramePr>
          <p:nvPr/>
        </p:nvGraphicFramePr>
        <p:xfrm>
          <a:off x="4008438" y="1468438"/>
          <a:ext cx="6477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" r:id="rId5" imgW="317500" imgH="228600" progId="Equation.3">
                  <p:embed/>
                </p:oleObj>
              </mc:Choice>
              <mc:Fallback>
                <p:oleObj name="" r:id="rId5" imgW="3175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8438" y="1468438"/>
                        <a:ext cx="647700" cy="592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1139"/>
          <p:cNvGraphicFramePr>
            <a:graphicFrameLocks noChangeAspect="1"/>
          </p:cNvGraphicFramePr>
          <p:nvPr/>
        </p:nvGraphicFramePr>
        <p:xfrm>
          <a:off x="5016500" y="1558925"/>
          <a:ext cx="4302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" r:id="rId7" imgW="139700" imgH="139700" progId="Equation.3">
                  <p:embed/>
                </p:oleObj>
              </mc:Choice>
              <mc:Fallback>
                <p:oleObj name="" r:id="rId7" imgW="139700" imgH="139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6500" y="1558925"/>
                        <a:ext cx="430213" cy="430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1140"/>
          <p:cNvGraphicFramePr>
            <a:graphicFrameLocks noChangeAspect="1"/>
          </p:cNvGraphicFramePr>
          <p:nvPr/>
        </p:nvGraphicFramePr>
        <p:xfrm>
          <a:off x="5735638" y="1341438"/>
          <a:ext cx="558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" r:id="rId9" imgW="241300" imgH="279400" progId="Equation.3">
                  <p:embed/>
                </p:oleObj>
              </mc:Choice>
              <mc:Fallback>
                <p:oleObj name="" r:id="rId9" imgW="241300" imgH="279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5638" y="1341438"/>
                        <a:ext cx="5588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1141"/>
          <p:cNvGraphicFramePr>
            <a:graphicFrameLocks noChangeAspect="1"/>
          </p:cNvGraphicFramePr>
          <p:nvPr/>
        </p:nvGraphicFramePr>
        <p:xfrm>
          <a:off x="6600825" y="1360488"/>
          <a:ext cx="6477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" r:id="rId11" imgW="254000" imgH="393700" progId="Equation.3">
                  <p:embed/>
                </p:oleObj>
              </mc:Choice>
              <mc:Fallback>
                <p:oleObj name="" r:id="rId11" imgW="2540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0825" y="1360488"/>
                        <a:ext cx="647700" cy="773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3" name="Object 1142"/>
          <p:cNvGraphicFramePr>
            <a:graphicFrameLocks noChangeAspect="1"/>
          </p:cNvGraphicFramePr>
          <p:nvPr/>
        </p:nvGraphicFramePr>
        <p:xfrm>
          <a:off x="7535863" y="1484313"/>
          <a:ext cx="307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" r:id="rId13" imgW="127000" imgH="177165" progId="Equation.3">
                  <p:embed/>
                </p:oleObj>
              </mc:Choice>
              <mc:Fallback>
                <p:oleObj name="" r:id="rId13" imgW="1270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35863" y="1484313"/>
                        <a:ext cx="307975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143"/>
          <p:cNvGraphicFramePr>
            <a:graphicFrameLocks noChangeAspect="1"/>
          </p:cNvGraphicFramePr>
          <p:nvPr/>
        </p:nvGraphicFramePr>
        <p:xfrm>
          <a:off x="8112125" y="1484313"/>
          <a:ext cx="5762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" r:id="rId15" imgW="342900" imgH="228600" progId="Equation.3">
                  <p:embed/>
                </p:oleObj>
              </mc:Choice>
              <mc:Fallback>
                <p:oleObj name="" r:id="rId15" imgW="3429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12125" y="1484313"/>
                        <a:ext cx="576263" cy="587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5" name="Object 1144"/>
          <p:cNvGraphicFramePr>
            <a:graphicFrameLocks noChangeAspect="1"/>
          </p:cNvGraphicFramePr>
          <p:nvPr/>
        </p:nvGraphicFramePr>
        <p:xfrm>
          <a:off x="8904288" y="1539875"/>
          <a:ext cx="2889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" r:id="rId17" imgW="114300" imgH="177800" progId="Equation.3">
                  <p:embed/>
                </p:oleObj>
              </mc:Choice>
              <mc:Fallback>
                <p:oleObj name="" r:id="rId17" imgW="1143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04288" y="1539875"/>
                        <a:ext cx="288925" cy="449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145"/>
          <p:cNvGraphicFramePr>
            <a:graphicFrameLocks noChangeAspect="1"/>
          </p:cNvGraphicFramePr>
          <p:nvPr/>
        </p:nvGraphicFramePr>
        <p:xfrm>
          <a:off x="9336088" y="1485900"/>
          <a:ext cx="7286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" r:id="rId19" imgW="304165" imgH="177800" progId="Equation.3">
                  <p:embed/>
                </p:oleObj>
              </mc:Choice>
              <mc:Fallback>
                <p:oleObj name="" r:id="rId19" imgW="304165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336088" y="1485900"/>
                        <a:ext cx="728662" cy="425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7" name="Text Box 14"/>
          <p:cNvSpPr txBox="1"/>
          <p:nvPr/>
        </p:nvSpPr>
        <p:spPr>
          <a:xfrm>
            <a:off x="1631950" y="2132013"/>
            <a:ext cx="2879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）有理数集合：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8318" name="AutoShape 15"/>
          <p:cNvSpPr/>
          <p:nvPr/>
        </p:nvSpPr>
        <p:spPr>
          <a:xfrm>
            <a:off x="4295775" y="2132013"/>
            <a:ext cx="5400675" cy="360362"/>
          </a:xfrm>
          <a:prstGeom prst="bracePair">
            <a:avLst>
              <a:gd name="adj" fmla="val 8333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36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8319" name="Object 1146"/>
          <p:cNvGraphicFramePr>
            <a:graphicFrameLocks noChangeAspect="1"/>
          </p:cNvGraphicFramePr>
          <p:nvPr/>
        </p:nvGraphicFramePr>
        <p:xfrm>
          <a:off x="9048750" y="2205038"/>
          <a:ext cx="449263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" r:id="rId21" imgW="177165" imgH="76200" progId="Equation.3">
                  <p:embed/>
                </p:oleObj>
              </mc:Choice>
              <mc:Fallback>
                <p:oleObj name="" r:id="rId21" imgW="177165" imgH="76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048750" y="2205038"/>
                        <a:ext cx="449263" cy="192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0" name="Text Box 17"/>
          <p:cNvSpPr txBox="1"/>
          <p:nvPr/>
        </p:nvSpPr>
        <p:spPr>
          <a:xfrm>
            <a:off x="1558925" y="2908300"/>
            <a:ext cx="2879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 （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）无理数集合：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8321" name="AutoShape 18"/>
          <p:cNvSpPr/>
          <p:nvPr/>
        </p:nvSpPr>
        <p:spPr>
          <a:xfrm>
            <a:off x="4295775" y="2852738"/>
            <a:ext cx="5400675" cy="360362"/>
          </a:xfrm>
          <a:prstGeom prst="bracePair">
            <a:avLst>
              <a:gd name="adj" fmla="val 8333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36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8322" name="Object 1147"/>
          <p:cNvGraphicFramePr>
            <a:graphicFrameLocks noChangeAspect="1"/>
          </p:cNvGraphicFramePr>
          <p:nvPr/>
        </p:nvGraphicFramePr>
        <p:xfrm>
          <a:off x="9048750" y="2924175"/>
          <a:ext cx="449263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" r:id="rId23" imgW="177165" imgH="76200" progId="Equation.3">
                  <p:embed/>
                </p:oleObj>
              </mc:Choice>
              <mc:Fallback>
                <p:oleObj name="" r:id="rId23" imgW="177165" imgH="76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048750" y="2924175"/>
                        <a:ext cx="449263" cy="192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3" name="Text Box 20"/>
          <p:cNvSpPr txBox="1"/>
          <p:nvPr/>
        </p:nvSpPr>
        <p:spPr>
          <a:xfrm>
            <a:off x="1631950" y="3705225"/>
            <a:ext cx="2879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）整数集合：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8324" name="AutoShape 21"/>
          <p:cNvSpPr/>
          <p:nvPr/>
        </p:nvSpPr>
        <p:spPr>
          <a:xfrm>
            <a:off x="4295775" y="3573463"/>
            <a:ext cx="5400675" cy="360362"/>
          </a:xfrm>
          <a:prstGeom prst="bracePair">
            <a:avLst>
              <a:gd name="adj" fmla="val 8333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36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8325" name="AutoShape 22"/>
          <p:cNvSpPr/>
          <p:nvPr/>
        </p:nvSpPr>
        <p:spPr>
          <a:xfrm>
            <a:off x="4295775" y="4365625"/>
            <a:ext cx="5400675" cy="360363"/>
          </a:xfrm>
          <a:prstGeom prst="bracePair">
            <a:avLst>
              <a:gd name="adj" fmla="val 8333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36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8326" name="AutoShape 23"/>
          <p:cNvSpPr/>
          <p:nvPr/>
        </p:nvSpPr>
        <p:spPr>
          <a:xfrm>
            <a:off x="4295775" y="5229225"/>
            <a:ext cx="5400675" cy="360363"/>
          </a:xfrm>
          <a:prstGeom prst="bracePair">
            <a:avLst>
              <a:gd name="adj" fmla="val 8333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36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8328" name="Object 1148"/>
          <p:cNvGraphicFramePr>
            <a:graphicFrameLocks noChangeAspect="1"/>
          </p:cNvGraphicFramePr>
          <p:nvPr/>
        </p:nvGraphicFramePr>
        <p:xfrm>
          <a:off x="9048750" y="3716338"/>
          <a:ext cx="449263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" r:id="rId24" imgW="177165" imgH="76200" progId="Equation.3">
                  <p:embed/>
                </p:oleObj>
              </mc:Choice>
              <mc:Fallback>
                <p:oleObj name="" r:id="rId24" imgW="177165" imgH="76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048750" y="3716338"/>
                        <a:ext cx="449263" cy="192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9" name="Object 1149"/>
          <p:cNvGraphicFramePr>
            <a:graphicFrameLocks noChangeAspect="1"/>
          </p:cNvGraphicFramePr>
          <p:nvPr/>
        </p:nvGraphicFramePr>
        <p:xfrm>
          <a:off x="9048750" y="4437063"/>
          <a:ext cx="449263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" r:id="rId25" imgW="177165" imgH="76200" progId="Equation.3">
                  <p:embed/>
                </p:oleObj>
              </mc:Choice>
              <mc:Fallback>
                <p:oleObj name="" r:id="rId25" imgW="177165" imgH="76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048750" y="4437063"/>
                        <a:ext cx="449263" cy="192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0" name="Object 1150"/>
          <p:cNvGraphicFramePr>
            <a:graphicFrameLocks noChangeAspect="1"/>
          </p:cNvGraphicFramePr>
          <p:nvPr/>
        </p:nvGraphicFramePr>
        <p:xfrm>
          <a:off x="9048750" y="5300663"/>
          <a:ext cx="449263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" r:id="rId26" imgW="177165" imgH="76200" progId="Equation.3">
                  <p:embed/>
                </p:oleObj>
              </mc:Choice>
              <mc:Fallback>
                <p:oleObj name="" r:id="rId26" imgW="177165" imgH="76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048750" y="5300663"/>
                        <a:ext cx="449263" cy="192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2" name="Text Box 29"/>
          <p:cNvSpPr txBox="1"/>
          <p:nvPr/>
        </p:nvSpPr>
        <p:spPr>
          <a:xfrm>
            <a:off x="1558925" y="4497388"/>
            <a:ext cx="2879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 （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）负数集合：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8333" name="Text Box 30"/>
          <p:cNvSpPr txBox="1"/>
          <p:nvPr/>
        </p:nvSpPr>
        <p:spPr>
          <a:xfrm>
            <a:off x="1631950" y="5232400"/>
            <a:ext cx="2879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）分数集合：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35525" y="2797175"/>
            <a:ext cx="2916238" cy="612775"/>
            <a:chOff x="1993" y="1489"/>
            <a:chExt cx="1573" cy="343"/>
          </a:xfrm>
        </p:grpSpPr>
        <p:graphicFrame>
          <p:nvGraphicFramePr>
            <p:cNvPr id="98336" name="Object 1152"/>
            <p:cNvGraphicFramePr>
              <a:graphicFrameLocks noChangeAspect="1"/>
            </p:cNvGraphicFramePr>
            <p:nvPr/>
          </p:nvGraphicFramePr>
          <p:xfrm>
            <a:off x="1993" y="1490"/>
            <a:ext cx="323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" r:id="rId27" imgW="203200" imgH="215900" progId="Equation.3">
                    <p:embed/>
                  </p:oleObj>
                </mc:Choice>
                <mc:Fallback>
                  <p:oleObj name="" r:id="rId27" imgW="2032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993" y="1490"/>
                          <a:ext cx="323" cy="3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37" name="Object 1153"/>
            <p:cNvGraphicFramePr>
              <a:graphicFrameLocks noChangeAspect="1"/>
            </p:cNvGraphicFramePr>
            <p:nvPr/>
          </p:nvGraphicFramePr>
          <p:xfrm>
            <a:off x="2665" y="1538"/>
            <a:ext cx="246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" r:id="rId29" imgW="127000" imgH="127000" progId="Equation.3">
                    <p:embed/>
                  </p:oleObj>
                </mc:Choice>
                <mc:Fallback>
                  <p:oleObj name="" r:id="rId29" imgW="127000" imgH="1270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665" y="1538"/>
                          <a:ext cx="246" cy="2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38" name="Object 1154"/>
            <p:cNvGraphicFramePr>
              <a:graphicFrameLocks noChangeAspect="1"/>
            </p:cNvGraphicFramePr>
            <p:nvPr/>
          </p:nvGraphicFramePr>
          <p:xfrm>
            <a:off x="3304" y="1489"/>
            <a:ext cx="262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name="" r:id="rId31" imgW="304800" imgH="215900" progId="Equation.3">
                    <p:embed/>
                  </p:oleObj>
                </mc:Choice>
                <mc:Fallback>
                  <p:oleObj name="" r:id="rId31" imgW="3048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3304" y="1489"/>
                          <a:ext cx="262" cy="3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6"/>
          <p:cNvGrpSpPr/>
          <p:nvPr/>
        </p:nvGrpSpPr>
        <p:grpSpPr>
          <a:xfrm>
            <a:off x="4833938" y="4148138"/>
            <a:ext cx="1766887" cy="773112"/>
            <a:chOff x="2018" y="2341"/>
            <a:chExt cx="976" cy="487"/>
          </a:xfrm>
        </p:grpSpPr>
        <p:graphicFrame>
          <p:nvGraphicFramePr>
            <p:cNvPr id="98340" name="Object 1155"/>
            <p:cNvGraphicFramePr>
              <a:graphicFrameLocks noChangeAspect="1"/>
            </p:cNvGraphicFramePr>
            <p:nvPr/>
          </p:nvGraphicFramePr>
          <p:xfrm>
            <a:off x="2018" y="2341"/>
            <a:ext cx="408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" name="" r:id="rId33" imgW="254000" imgH="393700" progId="Equation.3">
                    <p:embed/>
                  </p:oleObj>
                </mc:Choice>
                <mc:Fallback>
                  <p:oleObj name="" r:id="rId33" imgW="2540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018" y="2341"/>
                          <a:ext cx="408" cy="4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41" name="Object 1156"/>
            <p:cNvGraphicFramePr>
              <a:graphicFrameLocks noChangeAspect="1"/>
            </p:cNvGraphicFramePr>
            <p:nvPr/>
          </p:nvGraphicFramePr>
          <p:xfrm>
            <a:off x="2699" y="2478"/>
            <a:ext cx="295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" r:id="rId35" imgW="342900" imgH="228600" progId="Equation.3">
                    <p:embed/>
                  </p:oleObj>
                </mc:Choice>
                <mc:Fallback>
                  <p:oleObj name="" r:id="rId35" imgW="342900" imgH="2286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2699" y="2478"/>
                          <a:ext cx="295" cy="3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9"/>
          <p:cNvGrpSpPr/>
          <p:nvPr/>
        </p:nvGrpSpPr>
        <p:grpSpPr>
          <a:xfrm>
            <a:off x="4799013" y="3500438"/>
            <a:ext cx="2736850" cy="612775"/>
            <a:chOff x="1882" y="1933"/>
            <a:chExt cx="1724" cy="386"/>
          </a:xfrm>
        </p:grpSpPr>
        <p:graphicFrame>
          <p:nvGraphicFramePr>
            <p:cNvPr id="98343" name="Object 1157"/>
            <p:cNvGraphicFramePr>
              <a:graphicFrameLocks noChangeAspect="1"/>
            </p:cNvGraphicFramePr>
            <p:nvPr/>
          </p:nvGraphicFramePr>
          <p:xfrm>
            <a:off x="1882" y="1933"/>
            <a:ext cx="483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" r:id="rId37" imgW="381000" imgH="304800" progId="Equation.3">
                    <p:embed/>
                  </p:oleObj>
                </mc:Choice>
                <mc:Fallback>
                  <p:oleObj name="" r:id="rId37" imgW="381000" imgH="304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82" y="1933"/>
                          <a:ext cx="483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44" name="Object 1158"/>
            <p:cNvGraphicFramePr>
              <a:graphicFrameLocks noChangeAspect="1"/>
            </p:cNvGraphicFramePr>
            <p:nvPr/>
          </p:nvGraphicFramePr>
          <p:xfrm>
            <a:off x="2562" y="1933"/>
            <a:ext cx="408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name="" r:id="rId38" imgW="317500" imgH="228600" progId="Equation.3">
                    <p:embed/>
                  </p:oleObj>
                </mc:Choice>
                <mc:Fallback>
                  <p:oleObj name="" r:id="rId38" imgW="317500" imgH="2286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62" y="1933"/>
                          <a:ext cx="408" cy="3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45" name="Object 1159"/>
            <p:cNvGraphicFramePr>
              <a:graphicFrameLocks noChangeAspect="1"/>
            </p:cNvGraphicFramePr>
            <p:nvPr/>
          </p:nvGraphicFramePr>
          <p:xfrm>
            <a:off x="3424" y="1979"/>
            <a:ext cx="18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name="" r:id="rId39" imgW="114300" imgH="177800" progId="Equation.3">
                    <p:embed/>
                  </p:oleObj>
                </mc:Choice>
                <mc:Fallback>
                  <p:oleObj name="" r:id="rId39" imgW="114300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424" y="1979"/>
                          <a:ext cx="182" cy="2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3"/>
          <p:cNvGrpSpPr/>
          <p:nvPr/>
        </p:nvGrpSpPr>
        <p:grpSpPr>
          <a:xfrm>
            <a:off x="4503738" y="1863725"/>
            <a:ext cx="4471987" cy="844550"/>
            <a:chOff x="1837" y="890"/>
            <a:chExt cx="2817" cy="532"/>
          </a:xfrm>
        </p:grpSpPr>
        <p:graphicFrame>
          <p:nvGraphicFramePr>
            <p:cNvPr id="98347" name="Object 1160"/>
            <p:cNvGraphicFramePr>
              <a:graphicFrameLocks noChangeAspect="1"/>
            </p:cNvGraphicFramePr>
            <p:nvPr/>
          </p:nvGraphicFramePr>
          <p:xfrm>
            <a:off x="1837" y="981"/>
            <a:ext cx="483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" name="" r:id="rId40" imgW="381000" imgH="304800" progId="Equation.3">
                    <p:embed/>
                  </p:oleObj>
                </mc:Choice>
                <mc:Fallback>
                  <p:oleObj name="" r:id="rId40" imgW="381000" imgH="304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37" y="981"/>
                          <a:ext cx="483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48" name="Object 1161"/>
            <p:cNvGraphicFramePr>
              <a:graphicFrameLocks noChangeAspect="1"/>
            </p:cNvGraphicFramePr>
            <p:nvPr/>
          </p:nvGraphicFramePr>
          <p:xfrm>
            <a:off x="2426" y="981"/>
            <a:ext cx="408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" name="" r:id="rId41" imgW="317500" imgH="228600" progId="Equation.3">
                    <p:embed/>
                  </p:oleObj>
                </mc:Choice>
                <mc:Fallback>
                  <p:oleObj name="" r:id="rId41" imgW="317500" imgH="2286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26" y="981"/>
                          <a:ext cx="408" cy="3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49" name="Object 1162"/>
            <p:cNvGraphicFramePr>
              <a:graphicFrameLocks noChangeAspect="1"/>
            </p:cNvGraphicFramePr>
            <p:nvPr/>
          </p:nvGraphicFramePr>
          <p:xfrm>
            <a:off x="2971" y="890"/>
            <a:ext cx="352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" r:id="rId42" imgW="241300" imgH="279400" progId="Equation.3">
                    <p:embed/>
                  </p:oleObj>
                </mc:Choice>
                <mc:Fallback>
                  <p:oleObj name="" r:id="rId42" imgW="241300" imgH="2794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71" y="890"/>
                          <a:ext cx="352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50" name="Object 1163"/>
            <p:cNvGraphicFramePr>
              <a:graphicFrameLocks noChangeAspect="1"/>
            </p:cNvGraphicFramePr>
            <p:nvPr/>
          </p:nvGraphicFramePr>
          <p:xfrm>
            <a:off x="3379" y="935"/>
            <a:ext cx="408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5" name="" r:id="rId43" imgW="254000" imgH="393700" progId="Equation.3">
                    <p:embed/>
                  </p:oleObj>
                </mc:Choice>
                <mc:Fallback>
                  <p:oleObj name="" r:id="rId43" imgW="2540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3379" y="935"/>
                          <a:ext cx="408" cy="4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51" name="Object 1164"/>
            <p:cNvGraphicFramePr>
              <a:graphicFrameLocks noChangeAspect="1"/>
            </p:cNvGraphicFramePr>
            <p:nvPr/>
          </p:nvGraphicFramePr>
          <p:xfrm>
            <a:off x="3878" y="1026"/>
            <a:ext cx="18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" r:id="rId44" imgW="114300" imgH="177800" progId="Equation.3">
                    <p:embed/>
                  </p:oleObj>
                </mc:Choice>
                <mc:Fallback>
                  <p:oleObj name="" r:id="rId44" imgW="114300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878" y="1026"/>
                          <a:ext cx="182" cy="2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52" name="Object 1165"/>
            <p:cNvGraphicFramePr>
              <a:graphicFrameLocks noChangeAspect="1"/>
            </p:cNvGraphicFramePr>
            <p:nvPr/>
          </p:nvGraphicFramePr>
          <p:xfrm>
            <a:off x="4195" y="1026"/>
            <a:ext cx="459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" r:id="rId45" imgW="304165" imgH="177800" progId="Equation.3">
                    <p:embed/>
                  </p:oleObj>
                </mc:Choice>
                <mc:Fallback>
                  <p:oleObj name="" r:id="rId45" imgW="304165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4195" y="1026"/>
                          <a:ext cx="459" cy="2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0"/>
          <p:cNvGrpSpPr/>
          <p:nvPr/>
        </p:nvGrpSpPr>
        <p:grpSpPr>
          <a:xfrm>
            <a:off x="4864100" y="5032375"/>
            <a:ext cx="3032125" cy="773113"/>
            <a:chOff x="1973" y="2886"/>
            <a:chExt cx="1910" cy="487"/>
          </a:xfrm>
        </p:grpSpPr>
        <p:graphicFrame>
          <p:nvGraphicFramePr>
            <p:cNvPr id="98354" name="Object 1166"/>
            <p:cNvGraphicFramePr>
              <a:graphicFrameLocks noChangeAspect="1"/>
            </p:cNvGraphicFramePr>
            <p:nvPr/>
          </p:nvGraphicFramePr>
          <p:xfrm>
            <a:off x="1973" y="2886"/>
            <a:ext cx="352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" r:id="rId47" imgW="241300" imgH="279400" progId="Equation.3">
                    <p:embed/>
                  </p:oleObj>
                </mc:Choice>
                <mc:Fallback>
                  <p:oleObj name="" r:id="rId47" imgW="241300" imgH="2794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73" y="2886"/>
                          <a:ext cx="352" cy="4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55" name="Object 1167"/>
            <p:cNvGraphicFramePr>
              <a:graphicFrameLocks noChangeAspect="1"/>
            </p:cNvGraphicFramePr>
            <p:nvPr/>
          </p:nvGraphicFramePr>
          <p:xfrm>
            <a:off x="2653" y="2886"/>
            <a:ext cx="408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" r:id="rId48" imgW="254000" imgH="393700" progId="Equation.3">
                    <p:embed/>
                  </p:oleObj>
                </mc:Choice>
                <mc:Fallback>
                  <p:oleObj name="" r:id="rId48" imgW="2540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653" y="2886"/>
                          <a:ext cx="408" cy="4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56" name="Object 1168"/>
            <p:cNvGraphicFramePr>
              <a:graphicFrameLocks noChangeAspect="1"/>
            </p:cNvGraphicFramePr>
            <p:nvPr/>
          </p:nvGraphicFramePr>
          <p:xfrm>
            <a:off x="3424" y="2976"/>
            <a:ext cx="459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" r:id="rId49" imgW="304165" imgH="177800" progId="Equation.3">
                    <p:embed/>
                  </p:oleObj>
                </mc:Choice>
                <mc:Fallback>
                  <p:oleObj name="" r:id="rId49" imgW="304165" imgH="177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3424" y="2976"/>
                          <a:ext cx="459" cy="2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67" name="矩形 98366"/>
          <p:cNvSpPr/>
          <p:nvPr/>
        </p:nvSpPr>
        <p:spPr>
          <a:xfrm>
            <a:off x="1847850" y="260350"/>
            <a:ext cx="18288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 lnSpcReduction="10000"/>
          </a:bodyPr>
          <a:lstStyle/>
          <a:p>
            <a:pPr algn="ctr"/>
            <a:r>
              <a:rPr lang="zh-CN" altLang="en-US" sz="3600">
                <a:ln w="9525" cap="rnd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小试牛刀</a:t>
            </a:r>
            <a:endParaRPr lang="zh-CN" altLang="en-US" sz="3600">
              <a:ln w="9525" cap="rnd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524000" y="4076700"/>
            <a:ext cx="9580563" cy="584201"/>
            <a:chOff x="4" y="2251"/>
            <a:chExt cx="5307" cy="368"/>
          </a:xfrm>
        </p:grpSpPr>
        <p:sp>
          <p:nvSpPr>
            <p:cNvPr id="26629" name="Text Box 6"/>
            <p:cNvSpPr txBox="1"/>
            <p:nvPr/>
          </p:nvSpPr>
          <p:spPr>
            <a:xfrm>
              <a:off x="4" y="2251"/>
              <a:ext cx="530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solidFill>
                    <a:schemeClr val="tx1"/>
                  </a:solidFill>
                  <a:latin typeface="Calibri" panose="020F0502020204030204" pitchFamily="34" charset="0"/>
                </a:rPr>
                <a:t>  </a:t>
              </a:r>
              <a:r>
                <a:rPr lang="en-US" altLang="zh-CN" sz="2400">
                  <a:latin typeface="宋体" panose="02010600030101010101" pitchFamily="2" charset="-122"/>
                </a:rPr>
                <a:t>(1)</a:t>
              </a:r>
              <a:r>
                <a:rPr lang="en-US" altLang="zh-CN" sz="2400" b="1">
                  <a:latin typeface="EU-BX" pitchFamily="65" charset="-122"/>
                  <a:ea typeface="EU-BX" pitchFamily="65" charset="-122"/>
                </a:rPr>
                <a:t>a</a:t>
              </a:r>
              <a:r>
                <a:rPr lang="zh-CN" altLang="en-US" sz="2400" b="1">
                  <a:latin typeface="宋体" panose="02010600030101010101" pitchFamily="2" charset="-122"/>
                </a:rPr>
                <a:t>是一个实数，它的相反数为      ，绝对值为      ；</a:t>
              </a:r>
              <a:endParaRPr lang="zh-CN" altLang="en-US" sz="2400" b="1">
                <a:latin typeface="宋体" panose="02010600030101010101" pitchFamily="2" charset="-122"/>
              </a:endParaRPr>
            </a:p>
          </p:txBody>
        </p:sp>
        <p:sp>
          <p:nvSpPr>
            <p:cNvPr id="26630" name="Line 7"/>
            <p:cNvSpPr/>
            <p:nvPr/>
          </p:nvSpPr>
          <p:spPr>
            <a:xfrm>
              <a:off x="2599" y="2534"/>
              <a:ext cx="4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6631" name="Line 8"/>
            <p:cNvSpPr/>
            <p:nvPr/>
          </p:nvSpPr>
          <p:spPr>
            <a:xfrm>
              <a:off x="3875" y="2552"/>
              <a:ext cx="59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" name="Group 9"/>
          <p:cNvGrpSpPr/>
          <p:nvPr/>
        </p:nvGrpSpPr>
        <p:grpSpPr>
          <a:xfrm>
            <a:off x="1631950" y="4848225"/>
            <a:ext cx="8027988" cy="460375"/>
            <a:chOff x="272" y="3474"/>
            <a:chExt cx="5057" cy="290"/>
          </a:xfrm>
        </p:grpSpPr>
        <p:sp>
          <p:nvSpPr>
            <p:cNvPr id="26633" name="Text Box 10"/>
            <p:cNvSpPr txBox="1"/>
            <p:nvPr/>
          </p:nvSpPr>
          <p:spPr>
            <a:xfrm>
              <a:off x="272" y="3474"/>
              <a:ext cx="505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宋体" panose="02010600030101010101" pitchFamily="2" charset="-122"/>
                </a:rPr>
                <a:t>(2)</a:t>
              </a:r>
              <a:r>
                <a:rPr lang="zh-CN" altLang="en-US" sz="2400" b="1">
                  <a:latin typeface="宋体" panose="02010600030101010101" pitchFamily="2" charset="-122"/>
                </a:rPr>
                <a:t>如果</a:t>
              </a:r>
              <a:r>
                <a:rPr lang="en-US" altLang="zh-CN" sz="2400" b="1">
                  <a:latin typeface="EU-BX" pitchFamily="65" charset="-122"/>
                  <a:ea typeface="EU-BX" pitchFamily="65" charset="-122"/>
                </a:rPr>
                <a:t>a</a:t>
              </a:r>
              <a:r>
                <a:rPr lang="en-US" altLang="zh-CN" sz="2000" b="1">
                  <a:latin typeface="宋体" panose="02010600030101010101" pitchFamily="2" charset="-122"/>
                </a:rPr>
                <a:t> ≠ </a:t>
              </a:r>
              <a:r>
                <a:rPr lang="en-US" altLang="zh-CN" sz="2400" b="1">
                  <a:latin typeface="宋体" panose="02010600030101010101" pitchFamily="2" charset="-122"/>
                </a:rPr>
                <a:t>0</a:t>
              </a:r>
              <a:r>
                <a:rPr lang="zh-CN" altLang="en-US" sz="2400" b="1">
                  <a:latin typeface="宋体" panose="02010600030101010101" pitchFamily="2" charset="-122"/>
                </a:rPr>
                <a:t>，那么它的倒数为</a:t>
              </a:r>
              <a:r>
                <a:rPr lang="zh-CN" altLang="en-US" sz="2400" b="1">
                  <a:solidFill>
                    <a:schemeClr val="tx1"/>
                  </a:solidFill>
                  <a:latin typeface="宋体" panose="02010600030101010101" pitchFamily="2" charset="-122"/>
                </a:rPr>
                <a:t>      </a:t>
              </a:r>
              <a:r>
                <a:rPr lang="en-US" altLang="zh-CN" sz="2400" b="1">
                  <a:solidFill>
                    <a:schemeClr val="tx1"/>
                  </a:solidFill>
                  <a:latin typeface="宋体" panose="02010600030101010101" pitchFamily="2" charset="-122"/>
                </a:rPr>
                <a:t>.</a:t>
              </a:r>
              <a:r>
                <a:rPr lang="zh-CN" altLang="en-US" sz="2400">
                  <a:solidFill>
                    <a:schemeClr val="tx1"/>
                  </a:solidFill>
                  <a:latin typeface="宋体" panose="02010600030101010101" pitchFamily="2" charset="-122"/>
                </a:rPr>
                <a:t>             </a:t>
              </a:r>
              <a:endParaRPr lang="zh-CN" altLang="en-US" sz="240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6635" name="Line 12"/>
            <p:cNvSpPr/>
            <p:nvPr/>
          </p:nvSpPr>
          <p:spPr>
            <a:xfrm>
              <a:off x="3163" y="3714"/>
              <a:ext cx="54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26638" name="Text Box 16"/>
          <p:cNvSpPr txBox="1"/>
          <p:nvPr/>
        </p:nvSpPr>
        <p:spPr>
          <a:xfrm>
            <a:off x="1992313" y="620713"/>
            <a:ext cx="814863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alibri" panose="020F0502020204030204" pitchFamily="34" charset="0"/>
              </a:rPr>
              <a:t>    </a:t>
            </a:r>
            <a:r>
              <a:rPr lang="zh-CN" altLang="en-US" sz="2400" b="1">
                <a:latin typeface="Calibri" panose="020F0502020204030204" pitchFamily="34" charset="0"/>
              </a:rPr>
              <a:t>在实数范围内，相反数、倒数、绝对值的意义和有理数范围内的相反数、倒数、绝对值的意义完全一样</a:t>
            </a:r>
            <a:r>
              <a:rPr lang="en-US" altLang="zh-CN" sz="3200" b="1">
                <a:latin typeface="Calibri" panose="020F0502020204030204" pitchFamily="34" charset="0"/>
              </a:rPr>
              <a:t>.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524000" y="5084763"/>
            <a:ext cx="8606790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正实数的绝对值是　　　　   ，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的绝对值是　　　   ，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负实数的绝对值是　         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43" name="Line 21"/>
          <p:cNvSpPr/>
          <p:nvPr/>
        </p:nvSpPr>
        <p:spPr>
          <a:xfrm>
            <a:off x="4656138" y="5876925"/>
            <a:ext cx="17272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5622" name="Text Box 22"/>
          <p:cNvSpPr txBox="1"/>
          <p:nvPr/>
        </p:nvSpPr>
        <p:spPr>
          <a:xfrm>
            <a:off x="4800600" y="5373688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它本身</a:t>
            </a:r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624" name="Text Box 24"/>
          <p:cNvSpPr txBox="1"/>
          <p:nvPr/>
        </p:nvSpPr>
        <p:spPr>
          <a:xfrm>
            <a:off x="4656138" y="5949950"/>
            <a:ext cx="2159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它的相反数</a:t>
            </a:r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649" name="文本框 26648"/>
          <p:cNvSpPr txBox="1"/>
          <p:nvPr/>
        </p:nvSpPr>
        <p:spPr>
          <a:xfrm>
            <a:off x="2063750" y="1773238"/>
            <a:ext cx="7272338" cy="1353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</a:rPr>
              <a:t>例如：       的相反数是 </a:t>
            </a:r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</a:rPr>
              <a:t>            </a:t>
            </a:r>
            <a:r>
              <a:rPr lang="zh-CN" altLang="en-US" sz="2000" u="sng">
                <a:solidFill>
                  <a:schemeClr val="bg1"/>
                </a:solidFill>
                <a:latin typeface="Arial" panose="020B0604020202020204" pitchFamily="34" charset="0"/>
              </a:rPr>
              <a:t>规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  ，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π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</a:rPr>
              <a:t>的相反数是</a:t>
            </a:r>
            <a:r>
              <a:rPr lang="en-US" altLang="zh-CN" sz="2000" u="sng">
                <a:solidFill>
                  <a:srgbClr val="000000"/>
                </a:solidFill>
                <a:latin typeface="Arial" panose="020B0604020202020204" pitchFamily="34" charset="0"/>
              </a:rPr>
              <a:t>          </a:t>
            </a:r>
            <a:r>
              <a:rPr lang="zh-CN" altLang="en-US" sz="2000" u="sng">
                <a:solidFill>
                  <a:srgbClr val="000000"/>
                </a:solidFill>
                <a:latin typeface="Arial" panose="020B0604020202020204" pitchFamily="34" charset="0"/>
              </a:rPr>
              <a:t>；  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                 的倒数是</a:t>
            </a:r>
            <a:r>
              <a:rPr lang="en-US" altLang="zh-CN" sz="2000" u="sng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US" altLang="zh-CN" sz="2000" u="sng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altLang="zh-CN" sz="2000" u="sng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                  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</a:rPr>
              <a:t>的倒数是</a:t>
            </a:r>
            <a:r>
              <a:rPr lang="en-US" altLang="zh-CN" sz="2000" u="sng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US" altLang="zh-CN" sz="2000" u="sng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altLang="zh-CN" sz="2000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650" name="对象 26649"/>
          <p:cNvGraphicFramePr>
            <a:graphicFrameLocks noChangeAspect="1"/>
          </p:cNvGraphicFramePr>
          <p:nvPr/>
        </p:nvGraphicFramePr>
        <p:xfrm>
          <a:off x="2851785" y="1985010"/>
          <a:ext cx="436245" cy="4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" r:id="rId1" imgW="228600" imgH="228600" progId="Equation.DSMT4">
                  <p:embed/>
                </p:oleObj>
              </mc:Choice>
              <mc:Fallback>
                <p:oleObj name="" r:id="rId1" imgW="2286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51785" y="1985010"/>
                        <a:ext cx="436245" cy="4362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1" name="对象 26650"/>
          <p:cNvGraphicFramePr>
            <a:graphicFrameLocks noChangeAspect="1"/>
          </p:cNvGraphicFramePr>
          <p:nvPr/>
        </p:nvGraphicFramePr>
        <p:xfrm>
          <a:off x="4800600" y="1916113"/>
          <a:ext cx="5762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" r:id="rId3" imgW="317500" imgH="228600" progId="Equation.DSMT4">
                  <p:embed/>
                </p:oleObj>
              </mc:Choice>
              <mc:Fallback>
                <p:oleObj name="" r:id="rId3" imgW="3175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1916113"/>
                        <a:ext cx="576263" cy="414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文本框 26651"/>
          <p:cNvSpPr txBox="1"/>
          <p:nvPr/>
        </p:nvSpPr>
        <p:spPr>
          <a:xfrm>
            <a:off x="7967663" y="1989138"/>
            <a:ext cx="7921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</a:rPr>
              <a:t>-π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6653" name="对象 26652"/>
          <p:cNvGraphicFramePr>
            <a:graphicFrameLocks noChangeAspect="1"/>
          </p:cNvGraphicFramePr>
          <p:nvPr/>
        </p:nvGraphicFramePr>
        <p:xfrm>
          <a:off x="2842260" y="2623185"/>
          <a:ext cx="443865" cy="44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" r:id="rId5" imgW="228600" imgH="228600" progId="Equation.DSMT4">
                  <p:embed/>
                </p:oleObj>
              </mc:Choice>
              <mc:Fallback>
                <p:oleObj name="" r:id="rId5" imgW="2286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2260" y="2623185"/>
                        <a:ext cx="443865" cy="4438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对象 26653"/>
          <p:cNvGraphicFramePr>
            <a:graphicFrameLocks noChangeAspect="1"/>
          </p:cNvGraphicFramePr>
          <p:nvPr/>
        </p:nvGraphicFramePr>
        <p:xfrm>
          <a:off x="4656138" y="2348707"/>
          <a:ext cx="4000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" r:id="rId6" imgW="254000" imgH="444500" progId="Equation.DSMT4">
                  <p:embed/>
                </p:oleObj>
              </mc:Choice>
              <mc:Fallback>
                <p:oleObj name="" r:id="rId6" imgW="254000" imgH="444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6138" y="2348707"/>
                        <a:ext cx="400050" cy="701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5" name="对象 26654"/>
          <p:cNvGraphicFramePr>
            <a:graphicFrameLocks noChangeAspect="1"/>
          </p:cNvGraphicFramePr>
          <p:nvPr/>
        </p:nvGraphicFramePr>
        <p:xfrm>
          <a:off x="6167438" y="2708275"/>
          <a:ext cx="4016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" r:id="rId8" imgW="228600" imgH="228600" progId="Equation.DSMT4">
                  <p:embed/>
                </p:oleObj>
              </mc:Choice>
              <mc:Fallback>
                <p:oleObj name="" r:id="rId8" imgW="2286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67438" y="2708275"/>
                        <a:ext cx="401637" cy="401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6" name="对象 26655"/>
          <p:cNvGraphicFramePr>
            <a:graphicFrameLocks noChangeAspect="1"/>
          </p:cNvGraphicFramePr>
          <p:nvPr/>
        </p:nvGraphicFramePr>
        <p:xfrm>
          <a:off x="7967663" y="2420938"/>
          <a:ext cx="3730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" r:id="rId10" imgW="254000" imgH="443865" progId="Equation.DSMT4">
                  <p:embed/>
                </p:oleObj>
              </mc:Choice>
              <mc:Fallback>
                <p:oleObj name="" r:id="rId10" imgW="254000" imgH="4438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67663" y="2420938"/>
                        <a:ext cx="373062" cy="654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9" name="文本框 26658"/>
          <p:cNvSpPr txBox="1"/>
          <p:nvPr/>
        </p:nvSpPr>
        <p:spPr>
          <a:xfrm>
            <a:off x="3432175" y="3141663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660" name="对象 26659"/>
          <p:cNvGraphicFramePr>
            <a:graphicFrameLocks noChangeAspect="1"/>
          </p:cNvGraphicFramePr>
          <p:nvPr/>
        </p:nvGraphicFramePr>
        <p:xfrm>
          <a:off x="4367530" y="3166110"/>
          <a:ext cx="405765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" r:id="rId12" imgW="228600" imgH="228600" progId="Equation.DSMT4">
                  <p:embed/>
                </p:oleObj>
              </mc:Choice>
              <mc:Fallback>
                <p:oleObj name="" r:id="rId12" imgW="2286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67530" y="3166110"/>
                        <a:ext cx="405765" cy="4057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2" name="对象 26661"/>
          <p:cNvGraphicFramePr>
            <a:graphicFrameLocks noChangeAspect="1"/>
          </p:cNvGraphicFramePr>
          <p:nvPr/>
        </p:nvGraphicFramePr>
        <p:xfrm>
          <a:off x="5159375" y="3068638"/>
          <a:ext cx="3413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" r:id="rId13" imgW="165100" imgH="278765" progId="Equation.DSMT4">
                  <p:embed/>
                </p:oleObj>
              </mc:Choice>
              <mc:Fallback>
                <p:oleObj name="" r:id="rId13" imgW="165100" imgH="278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59375" y="3068638"/>
                        <a:ext cx="341313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3" name="文本框 26662"/>
          <p:cNvSpPr txBox="1"/>
          <p:nvPr/>
        </p:nvSpPr>
        <p:spPr>
          <a:xfrm>
            <a:off x="5446713" y="3141663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64" name="文本框 26663"/>
          <p:cNvSpPr txBox="1"/>
          <p:nvPr/>
        </p:nvSpPr>
        <p:spPr>
          <a:xfrm>
            <a:off x="5807075" y="3141663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endParaRPr lang="en-US" altLang="zh-CN" sz="2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6672" name="组合 26671"/>
          <p:cNvGrpSpPr/>
          <p:nvPr/>
        </p:nvGrpSpPr>
        <p:grpSpPr>
          <a:xfrm>
            <a:off x="6743700" y="3141663"/>
            <a:ext cx="792163" cy="460375"/>
            <a:chOff x="2880" y="1979"/>
            <a:chExt cx="499" cy="290"/>
          </a:xfrm>
        </p:grpSpPr>
        <p:grpSp>
          <p:nvGrpSpPr>
            <p:cNvPr id="26671" name="组合 26670"/>
            <p:cNvGrpSpPr/>
            <p:nvPr/>
          </p:nvGrpSpPr>
          <p:grpSpPr>
            <a:xfrm>
              <a:off x="2880" y="1979"/>
              <a:ext cx="499" cy="290"/>
              <a:chOff x="2880" y="1979"/>
              <a:chExt cx="499" cy="290"/>
            </a:xfrm>
          </p:grpSpPr>
          <p:sp>
            <p:nvSpPr>
              <p:cNvPr id="26668" name="文本框 26667"/>
              <p:cNvSpPr txBox="1"/>
              <p:nvPr/>
            </p:nvSpPr>
            <p:spPr>
              <a:xfrm>
                <a:off x="2880" y="1979"/>
                <a:ext cx="499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-π</a:t>
                </a:r>
                <a:endParaRPr lang="en-US" altLang="zh-CN" sz="2400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6669" name="直接连接符 26668"/>
              <p:cNvSpPr/>
              <p:nvPr/>
            </p:nvSpPr>
            <p:spPr>
              <a:xfrm flipH="1">
                <a:off x="2925" y="2024"/>
                <a:ext cx="0" cy="227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26670" name="直接连接符 26669"/>
            <p:cNvSpPr/>
            <p:nvPr/>
          </p:nvSpPr>
          <p:spPr>
            <a:xfrm flipH="1">
              <a:off x="3198" y="2024"/>
              <a:ext cx="0" cy="227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26673" name="文本框 26672"/>
          <p:cNvSpPr txBox="1"/>
          <p:nvPr/>
        </p:nvSpPr>
        <p:spPr>
          <a:xfrm>
            <a:off x="7319963" y="3141663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74" name="文本框 26673"/>
          <p:cNvSpPr txBox="1"/>
          <p:nvPr/>
        </p:nvSpPr>
        <p:spPr>
          <a:xfrm>
            <a:off x="7751763" y="3141663"/>
            <a:ext cx="5762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</a:rPr>
              <a:t>π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6675" name="矩形 26674"/>
          <p:cNvSpPr/>
          <p:nvPr/>
        </p:nvSpPr>
        <p:spPr>
          <a:xfrm>
            <a:off x="6383338" y="4005263"/>
            <a:ext cx="4540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-a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677" name="对象 26676"/>
          <p:cNvGraphicFramePr>
            <a:graphicFrameLocks noChangeAspect="1"/>
          </p:cNvGraphicFramePr>
          <p:nvPr/>
        </p:nvGraphicFramePr>
        <p:xfrm>
          <a:off x="6456045" y="4561205"/>
          <a:ext cx="417830" cy="68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" r:id="rId15" imgW="152400" imgH="405765" progId="Equation.DSMT4">
                  <p:embed/>
                </p:oleObj>
              </mc:Choice>
              <mc:Fallback>
                <p:oleObj name="" r:id="rId15" imgW="152400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56045" y="4561205"/>
                        <a:ext cx="417830" cy="680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78" name="Line 21"/>
          <p:cNvSpPr/>
          <p:nvPr/>
        </p:nvSpPr>
        <p:spPr>
          <a:xfrm>
            <a:off x="4656138" y="6524625"/>
            <a:ext cx="17272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6679" name="Line 21"/>
          <p:cNvSpPr/>
          <p:nvPr/>
        </p:nvSpPr>
        <p:spPr>
          <a:xfrm>
            <a:off x="8616950" y="5805488"/>
            <a:ext cx="1081088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6680" name="矩形 26679"/>
          <p:cNvSpPr/>
          <p:nvPr/>
        </p:nvSpPr>
        <p:spPr>
          <a:xfrm>
            <a:off x="8902700" y="516382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０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81" name="矩形 26680"/>
          <p:cNvSpPr/>
          <p:nvPr/>
        </p:nvSpPr>
        <p:spPr>
          <a:xfrm>
            <a:off x="1774825" y="3429000"/>
            <a:ext cx="1441450" cy="649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想一想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6682" name="对象 26681"/>
          <p:cNvGraphicFramePr>
            <a:graphicFrameLocks noChangeAspect="1"/>
          </p:cNvGraphicFramePr>
          <p:nvPr/>
        </p:nvGraphicFramePr>
        <p:xfrm>
          <a:off x="3533140" y="3141980"/>
          <a:ext cx="46736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" r:id="rId17" imgW="279400" imgH="330200" progId="Equation.DSMT4">
                  <p:embed/>
                </p:oleObj>
              </mc:Choice>
              <mc:Fallback>
                <p:oleObj name="" r:id="rId17" imgW="279400" imgH="330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33140" y="3141980"/>
                        <a:ext cx="467360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83" name="文本框 26682"/>
          <p:cNvSpPr txBox="1"/>
          <p:nvPr/>
        </p:nvSpPr>
        <p:spPr>
          <a:xfrm>
            <a:off x="3935413" y="3141663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6689" name="组合 26688"/>
          <p:cNvGrpSpPr/>
          <p:nvPr/>
        </p:nvGrpSpPr>
        <p:grpSpPr>
          <a:xfrm>
            <a:off x="8832850" y="4005263"/>
            <a:ext cx="360363" cy="460375"/>
            <a:chOff x="4649" y="2523"/>
            <a:chExt cx="227" cy="290"/>
          </a:xfrm>
        </p:grpSpPr>
        <p:sp>
          <p:nvSpPr>
            <p:cNvPr id="26676" name="矩形 26675"/>
            <p:cNvSpPr/>
            <p:nvPr/>
          </p:nvSpPr>
          <p:spPr>
            <a:xfrm>
              <a:off x="4649" y="2523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zh-CN" altLang="en-US" sz="2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87" name="直接连接符 26686"/>
            <p:cNvSpPr/>
            <p:nvPr/>
          </p:nvSpPr>
          <p:spPr>
            <a:xfrm flipH="1">
              <a:off x="4649" y="2568"/>
              <a:ext cx="0" cy="22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6688" name="直接连接符 26687"/>
            <p:cNvSpPr/>
            <p:nvPr/>
          </p:nvSpPr>
          <p:spPr>
            <a:xfrm flipH="1">
              <a:off x="4876" y="2568"/>
              <a:ext cx="0" cy="22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/>
      <p:bldP spid="25624" grpId="0"/>
      <p:bldP spid="26652" grpId="0"/>
      <p:bldP spid="26664" grpId="0"/>
      <p:bldP spid="26674" grpId="0"/>
      <p:bldP spid="26675" grpId="0"/>
      <p:bldP spid="266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/>
          <p:nvPr/>
        </p:nvSpPr>
        <p:spPr>
          <a:xfrm>
            <a:off x="2057400" y="1541463"/>
            <a:ext cx="7772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3"/>
          <p:cNvSpPr/>
          <p:nvPr/>
        </p:nvSpPr>
        <p:spPr>
          <a:xfrm>
            <a:off x="5924550" y="3314700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9332" name="Rectangle 4"/>
          <p:cNvSpPr/>
          <p:nvPr/>
        </p:nvSpPr>
        <p:spPr>
          <a:xfrm>
            <a:off x="5951538" y="3213100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9333" name="Object 340"/>
          <p:cNvGraphicFramePr>
            <a:graphicFrameLocks noChangeAspect="1"/>
          </p:cNvGraphicFramePr>
          <p:nvPr/>
        </p:nvGraphicFramePr>
        <p:xfrm>
          <a:off x="6672263" y="1222375"/>
          <a:ext cx="13509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" r:id="rId1" imgW="495300" imgH="266700" progId="Equation.3">
                  <p:embed/>
                </p:oleObj>
              </mc:Choice>
              <mc:Fallback>
                <p:oleObj name="" r:id="rId1" imgW="495300" imgH="266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72263" y="1222375"/>
                        <a:ext cx="1350962" cy="744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336" name="Group 9"/>
          <p:cNvGrpSpPr/>
          <p:nvPr/>
        </p:nvGrpSpPr>
        <p:grpSpPr>
          <a:xfrm>
            <a:off x="1524000" y="620713"/>
            <a:ext cx="8382000" cy="1476374"/>
            <a:chOff x="480" y="0"/>
            <a:chExt cx="5280" cy="930"/>
          </a:xfrm>
        </p:grpSpPr>
        <p:graphicFrame>
          <p:nvGraphicFramePr>
            <p:cNvPr id="99337" name="Object 343"/>
            <p:cNvGraphicFramePr>
              <a:graphicFrameLocks noChangeAspect="1"/>
            </p:cNvGraphicFramePr>
            <p:nvPr/>
          </p:nvGraphicFramePr>
          <p:xfrm>
            <a:off x="1202" y="482"/>
            <a:ext cx="787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" r:id="rId3" imgW="368300" imgH="203200" progId="Equation.3">
                    <p:embed/>
                  </p:oleObj>
                </mc:Choice>
                <mc:Fallback>
                  <p:oleObj name="" r:id="rId3" imgW="368300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02" y="482"/>
                          <a:ext cx="787" cy="4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338" name="Text Box 11"/>
            <p:cNvSpPr txBox="1"/>
            <p:nvPr/>
          </p:nvSpPr>
          <p:spPr>
            <a:xfrm>
              <a:off x="480" y="0"/>
              <a:ext cx="5280" cy="9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latin typeface="Times New Roman" panose="02020603050405020304" pitchFamily="18" charset="0"/>
                </a:rPr>
                <a:t>填空：</a:t>
              </a:r>
              <a:endParaRPr lang="zh-CN" altLang="en-US" sz="3600" b="1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3600" b="1">
                  <a:latin typeface="Times New Roman" panose="02020603050405020304" pitchFamily="18" charset="0"/>
                </a:rPr>
                <a:t> （</a:t>
              </a:r>
              <a:r>
                <a:rPr lang="en-US" altLang="zh-CN" sz="3600" b="1">
                  <a:latin typeface="Times New Roman" panose="02020603050405020304" pitchFamily="18" charset="0"/>
                </a:rPr>
                <a:t>1</a:t>
              </a:r>
              <a:r>
                <a:rPr lang="zh-CN" altLang="en-US" sz="3600" b="1">
                  <a:latin typeface="Times New Roman" panose="02020603050405020304" pitchFamily="18" charset="0"/>
                </a:rPr>
                <a:t>）          的相反数是</a:t>
              </a:r>
              <a:r>
                <a:rPr lang="en-US" altLang="zh-CN" sz="3600" b="1">
                  <a:latin typeface="Times New Roman" panose="02020603050405020304" pitchFamily="18" charset="0"/>
                </a:rPr>
                <a:t>__________</a:t>
              </a:r>
              <a:endParaRPr lang="zh-CN" altLang="en-US" sz="3600" b="1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99342" name="Object 345"/>
          <p:cNvGraphicFramePr>
            <a:graphicFrameLocks noChangeAspect="1"/>
          </p:cNvGraphicFramePr>
          <p:nvPr/>
        </p:nvGraphicFramePr>
        <p:xfrm>
          <a:off x="6021388" y="3886200"/>
          <a:ext cx="17303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" r:id="rId5" imgW="457200" imgH="152400" progId="Equation.3">
                  <p:embed/>
                </p:oleObj>
              </mc:Choice>
              <mc:Fallback>
                <p:oleObj name="" r:id="rId5" imgW="457200" imgH="15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1388" y="3886200"/>
                        <a:ext cx="1730375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4" name="Object 347"/>
          <p:cNvGraphicFramePr>
            <a:graphicFrameLocks noChangeAspect="1"/>
          </p:cNvGraphicFramePr>
          <p:nvPr/>
        </p:nvGraphicFramePr>
        <p:xfrm>
          <a:off x="2625090" y="2430939"/>
          <a:ext cx="1074420" cy="134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" r:id="rId7" imgW="266700" imgH="419100" progId="Equation.3">
                  <p:embed/>
                </p:oleObj>
              </mc:Choice>
              <mc:Fallback>
                <p:oleObj name="" r:id="rId7" imgW="266700" imgH="419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5090" y="2430939"/>
                        <a:ext cx="1074420" cy="13468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5" name="Rectangle 18"/>
          <p:cNvSpPr/>
          <p:nvPr/>
        </p:nvSpPr>
        <p:spPr>
          <a:xfrm>
            <a:off x="1487170" y="2842895"/>
            <a:ext cx="550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</a:rPr>
              <a:t> （</a:t>
            </a:r>
            <a:r>
              <a:rPr lang="en-US" altLang="zh-CN" sz="3600" b="1">
                <a:latin typeface="Times New Roman" panose="02020603050405020304" pitchFamily="18" charset="0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</a:rPr>
              <a:t>）       的倒数是</a:t>
            </a:r>
            <a:r>
              <a:rPr lang="en-US" altLang="zh-CN" sz="3600" b="1">
                <a:latin typeface="Times New Roman" panose="02020603050405020304" pitchFamily="18" charset="0"/>
              </a:rPr>
              <a:t>  </a:t>
            </a:r>
            <a:r>
              <a:rPr lang="en-US" altLang="zh-CN" sz="3600" b="1" u="sng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</a:rPr>
              <a:t>，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graphicFrame>
        <p:nvGraphicFramePr>
          <p:cNvPr id="99346" name="Object 348"/>
          <p:cNvGraphicFramePr>
            <a:graphicFrameLocks noChangeAspect="1"/>
          </p:cNvGraphicFramePr>
          <p:nvPr/>
        </p:nvGraphicFramePr>
        <p:xfrm>
          <a:off x="3322638" y="3932238"/>
          <a:ext cx="17303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" r:id="rId9" imgW="457200" imgH="152400" progId="Equation.3">
                  <p:embed/>
                </p:oleObj>
              </mc:Choice>
              <mc:Fallback>
                <p:oleObj name="" r:id="rId9" imgW="457200" imgH="15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22638" y="3932238"/>
                        <a:ext cx="1730375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7" name="Rectangle 21"/>
          <p:cNvSpPr/>
          <p:nvPr/>
        </p:nvSpPr>
        <p:spPr>
          <a:xfrm>
            <a:off x="1524000" y="3828415"/>
            <a:ext cx="662305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</a:rPr>
              <a:t> （</a:t>
            </a:r>
            <a:r>
              <a:rPr lang="en-US" altLang="zh-CN" sz="3600" b="1">
                <a:latin typeface="Times New Roman" panose="02020603050405020304" pitchFamily="18" charset="0"/>
              </a:rPr>
              <a:t>3</a:t>
            </a:r>
            <a:r>
              <a:rPr lang="zh-CN" altLang="en-US" sz="3600" b="1">
                <a:latin typeface="Times New Roman" panose="02020603050405020304" pitchFamily="18" charset="0"/>
              </a:rPr>
              <a:t>）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</a:rPr>
              <a:t>｜            ｜</a:t>
            </a:r>
            <a:r>
              <a:rPr lang="en-US" altLang="zh-CN" sz="3600" b="1">
                <a:latin typeface="Times New Roman" panose="02020603050405020304" pitchFamily="18" charset="0"/>
              </a:rPr>
              <a:t>=___________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pic>
        <p:nvPicPr>
          <p:cNvPr id="99348" name="Object 3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1763" y="4962525"/>
            <a:ext cx="550862" cy="69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49" name="Rectangle 23"/>
          <p:cNvSpPr/>
          <p:nvPr/>
        </p:nvSpPr>
        <p:spPr>
          <a:xfrm>
            <a:off x="1523683" y="4948555"/>
            <a:ext cx="73802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 （</a:t>
            </a:r>
            <a:r>
              <a:rPr lang="en-US" altLang="zh-CN" sz="3600" b="1">
                <a:latin typeface="Times New Roman" panose="02020603050405020304" pitchFamily="18" charset="0"/>
              </a:rPr>
              <a:t>4</a:t>
            </a:r>
            <a:r>
              <a:rPr lang="zh-CN" altLang="en-US" sz="3600" b="1">
                <a:latin typeface="Times New Roman" panose="02020603050405020304" pitchFamily="18" charset="0"/>
              </a:rPr>
              <a:t>）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</a:rPr>
              <a:t>绝对值等于     的数是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_________</a:t>
            </a:r>
            <a:r>
              <a:rPr lang="en-US" altLang="zh-CN" sz="2400" u="sng">
                <a:latin typeface="Times New Roman" panose="02020603050405020304" pitchFamily="18" charset="0"/>
              </a:rPr>
              <a:t>                                 </a:t>
            </a:r>
            <a:endParaRPr lang="en-US" altLang="zh-CN" sz="2400" u="sng">
              <a:latin typeface="Times New Roman" panose="02020603050405020304" pitchFamily="18" charset="0"/>
            </a:endParaRPr>
          </a:p>
        </p:txBody>
      </p:sp>
      <p:grpSp>
        <p:nvGrpSpPr>
          <p:cNvPr id="99350" name="Group 24"/>
          <p:cNvGrpSpPr/>
          <p:nvPr/>
        </p:nvGrpSpPr>
        <p:grpSpPr>
          <a:xfrm>
            <a:off x="6816486" y="2843212"/>
            <a:ext cx="4132291" cy="642937"/>
            <a:chOff x="1445" y="3472"/>
            <a:chExt cx="3486" cy="405"/>
          </a:xfrm>
        </p:grpSpPr>
        <p:graphicFrame>
          <p:nvGraphicFramePr>
            <p:cNvPr id="99351" name="Object 350"/>
            <p:cNvGraphicFramePr>
              <a:graphicFrameLocks noChangeAspect="1"/>
            </p:cNvGraphicFramePr>
            <p:nvPr/>
          </p:nvGraphicFramePr>
          <p:xfrm>
            <a:off x="1445" y="3472"/>
            <a:ext cx="607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" r:id="rId12" imgW="342900" imgH="228600" progId="Equation.3">
                    <p:embed/>
                  </p:oleObj>
                </mc:Choice>
                <mc:Fallback>
                  <p:oleObj name="" r:id="rId12" imgW="342900" imgH="2286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445" y="3472"/>
                          <a:ext cx="607" cy="4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352" name="Rectangle 26"/>
            <p:cNvSpPr/>
            <p:nvPr/>
          </p:nvSpPr>
          <p:spPr>
            <a:xfrm>
              <a:off x="2052" y="3502"/>
              <a:ext cx="287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Calibri" panose="020F0502020204030204" pitchFamily="34" charset="0"/>
                </a:rPr>
                <a:t>的平方 是</a:t>
              </a:r>
              <a:r>
                <a:rPr lang="en-US" altLang="zh-CN" sz="3200" b="1" u="sng">
                  <a:latin typeface="Calibri" panose="020F0502020204030204" pitchFamily="34" charset="0"/>
                </a:rPr>
                <a:t>            </a:t>
              </a:r>
              <a:r>
                <a:rPr lang="zh-CN" altLang="en-US" sz="2800" b="1" u="sng">
                  <a:latin typeface="Calibri" panose="020F0502020204030204" pitchFamily="34" charset="0"/>
                </a:rPr>
                <a:t>    　</a:t>
              </a:r>
              <a:endParaRPr lang="zh-CN" altLang="en-US" sz="2800" b="1" u="sng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35955" y="2689225"/>
          <a:ext cx="742950" cy="66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4" imgW="241300" imgH="215900" progId="Equation.KSEE3">
                  <p:embed/>
                </p:oleObj>
              </mc:Choice>
              <mc:Fallback>
                <p:oleObj name="" r:id="rId14" imgW="241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35955" y="2689225"/>
                        <a:ext cx="742950" cy="664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19963" y="4827270"/>
          <a:ext cx="1056005" cy="70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6" imgW="342900" imgH="228600" progId="Equation.KSEE3">
                  <p:embed/>
                </p:oleObj>
              </mc:Choice>
              <mc:Fallback>
                <p:oleObj name="" r:id="rId16" imgW="3429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19963" y="4827270"/>
                        <a:ext cx="1056005" cy="70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624060" y="2842895"/>
            <a:ext cx="38163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宋体" panose="02010600030101010101" pitchFamily="2" charset="-122"/>
              </a:rPr>
              <a:t>7</a:t>
            </a:r>
            <a:endParaRPr lang="en-US" altLang="zh-CN" sz="28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10"/>
  <p:tag name="KSO_WM_UNIT_CLEAR" val="1"/>
  <p:tag name="KSO_WM_UNIT_ID" val="284*i*1"/>
  <p:tag name="KSO_WM_UNIT_INDEX" val="2"/>
  <p:tag name="KSO_WM_UNIT_LAYERLEVEL" val="1"/>
  <p:tag name="KSO_WM_UNIT_TYPE" val="i"/>
</p:tagLst>
</file>

<file path=ppt/tags/tag10.xml><?xml version="1.0" encoding="utf-8"?>
<p:tagLst xmlns:p="http://schemas.openxmlformats.org/presentationml/2006/main">
  <p:tag name="KSO_WM_TEMPLATE_CATEGORY" val="custom"/>
  <p:tag name="KSO_WM_TEMPLATE_INDEX" val="10"/>
</p:tagLst>
</file>

<file path=ppt/tags/tag1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0NmE4MTUwMjZiNGFhYjI1YTkwYmU2YzA4ZTNiMDAifQ==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0"/>
  <p:tag name="KSO_WM_UNIT_CLEAR" val="1"/>
  <p:tag name="KSO_WM_UNIT_ID" val="284*i*2"/>
  <p:tag name="KSO_WM_UNIT_INDEX" val="1"/>
  <p:tag name="KSO_WM_UNIT_LAYERLEVEL" val="1"/>
  <p:tag name="KSO_WM_UNIT_TYPE" val="i"/>
</p:tagLst>
</file>

<file path=ppt/tags/tag3.xml><?xml version="1.0" encoding="utf-8"?>
<p:tagLst xmlns:p="http://schemas.openxmlformats.org/presentationml/2006/main">
  <p:tag name="KSO_WM_TEMPLATE_CATEGORY" val="custom"/>
  <p:tag name="KSO_WM_TEMPLATE_INDEX" val="10"/>
</p:tagLst>
</file>

<file path=ppt/tags/tag4.xml><?xml version="1.0" encoding="utf-8"?>
<p:tagLst xmlns:p="http://schemas.openxmlformats.org/presentationml/2006/main">
  <p:tag name="KSO_WM_TEMPLATE_CATEGORY" val="custom"/>
  <p:tag name="KSO_WM_TEMPLATE_INDEX" val="10"/>
</p:tagLst>
</file>

<file path=ppt/tags/tag5.xml><?xml version="1.0" encoding="utf-8"?>
<p:tagLst xmlns:p="http://schemas.openxmlformats.org/presentationml/2006/main">
  <p:tag name="KSO_WM_TEMPLATE_CATEGORY" val="custom"/>
  <p:tag name="KSO_WM_TEMPLATE_INDEX" val="10"/>
</p:tagLst>
</file>

<file path=ppt/tags/tag6.xml><?xml version="1.0" encoding="utf-8"?>
<p:tagLst xmlns:p="http://schemas.openxmlformats.org/presentationml/2006/main">
  <p:tag name="KSO_WM_TEMPLATE_CATEGORY" val="custom"/>
  <p:tag name="KSO_WM_TEMPLATE_INDEX" val="10"/>
</p:tagLst>
</file>

<file path=ppt/tags/tag7.xml><?xml version="1.0" encoding="utf-8"?>
<p:tagLst xmlns:p="http://schemas.openxmlformats.org/presentationml/2006/main">
  <p:tag name="KSO_WM_TEMPLATE_CATEGORY" val="custom"/>
  <p:tag name="KSO_WM_TEMPLATE_INDEX" val="10"/>
</p:tagLst>
</file>

<file path=ppt/tags/tag8.xml><?xml version="1.0" encoding="utf-8"?>
<p:tagLst xmlns:p="http://schemas.openxmlformats.org/presentationml/2006/main">
  <p:tag name="KSO_WM_TEMPLATE_CATEGORY" val="custom"/>
  <p:tag name="KSO_WM_TEMPLATE_INDEX" val="10"/>
</p:tagLst>
</file>

<file path=ppt/tags/tag9.xml><?xml version="1.0" encoding="utf-8"?>
<p:tagLst xmlns:p="http://schemas.openxmlformats.org/presentationml/2006/main">
  <p:tag name="KSO_WM_TEMPLATE_CATEGORY" val="custom"/>
  <p:tag name="KSO_WM_TEMPLATE_INDEX" val="1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PPT10">
      <a:dk1>
        <a:srgbClr val="67841A"/>
      </a:dk1>
      <a:lt1>
        <a:srgbClr val="FFFFFF"/>
      </a:lt1>
      <a:dk2>
        <a:srgbClr val="8FC226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WPS 演示</Application>
  <PresentationFormat/>
  <Paragraphs>194</Paragraphs>
  <Slides>11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117</vt:i4>
      </vt:variant>
      <vt:variant>
        <vt:lpstr>幻灯片标题</vt:lpstr>
      </vt:variant>
      <vt:variant>
        <vt:i4>11</vt:i4>
      </vt:variant>
    </vt:vector>
  </HeadingPairs>
  <TitlesOfParts>
    <vt:vector size="140" baseType="lpstr">
      <vt:lpstr>Arial</vt:lpstr>
      <vt:lpstr>宋体</vt:lpstr>
      <vt:lpstr>Wingdings</vt:lpstr>
      <vt:lpstr>Calibri</vt:lpstr>
      <vt:lpstr>黑体</vt:lpstr>
      <vt:lpstr>华文细黑</vt:lpstr>
      <vt:lpstr>微软雅黑</vt:lpstr>
      <vt:lpstr>EU-BX</vt:lpstr>
      <vt:lpstr>Times New Roman</vt:lpstr>
      <vt:lpstr>Arial Unicode MS</vt:lpstr>
      <vt:lpstr>Office 主题</vt:lpstr>
      <vt:lpstr>默认设计模板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8</cp:revision>
  <cp:lastPrinted>2024-10-22T10:43:00Z</cp:lastPrinted>
  <dcterms:created xsi:type="dcterms:W3CDTF">2024-10-22T10:43:00Z</dcterms:created>
  <dcterms:modified xsi:type="dcterms:W3CDTF">2025-02-26T13:23:42Z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F3EDBA4C349E4FD5995EED0A1CC7788F_12</vt:lpwstr>
  </property>
  <property fmtid="{D5CDD505-2E9C-101B-9397-08002B2CF9AE}" pid="7" name="KSOProductBuildVer">
    <vt:lpwstr>2052-12.1.0.19770</vt:lpwstr>
  </property>
</Properties>
</file>