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44" r:id="rId3"/>
    <p:sldId id="324" r:id="rId4"/>
    <p:sldId id="345" r:id="rId5"/>
    <p:sldId id="346" r:id="rId6"/>
    <p:sldId id="325" r:id="rId7"/>
    <p:sldId id="347" r:id="rId8"/>
    <p:sldId id="321" r:id="rId9"/>
    <p:sldId id="348" r:id="rId10"/>
    <p:sldId id="331" r:id="rId11"/>
    <p:sldId id="323" r:id="rId12"/>
    <p:sldId id="349" r:id="rId13"/>
    <p:sldId id="350" r:id="rId14"/>
    <p:sldId id="351" r:id="rId15"/>
  </p:sldIdLst>
  <p:sldSz cx="12190095" cy="6859270"/>
  <p:notesSz cx="6760845" cy="9942195"/>
  <p:custDataLst>
    <p:tags r:id="rId20"/>
  </p:custDataLst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0" userDrawn="1">
          <p15:clr>
            <a:srgbClr val="A4A3A4"/>
          </p15:clr>
        </p15:guide>
        <p15:guide id="2" pos="7354" userDrawn="1">
          <p15:clr>
            <a:srgbClr val="A4A3A4"/>
          </p15:clr>
        </p15:guide>
        <p15:guide id="3" orient="horz" pos="370" userDrawn="1">
          <p15:clr>
            <a:srgbClr val="A4A3A4"/>
          </p15:clr>
        </p15:guide>
        <p15:guide id="4" orient="horz" pos="3975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6" autoAdjust="0"/>
    <p:restoredTop sz="97391" autoAdjust="0"/>
  </p:normalViewPr>
  <p:slideViewPr>
    <p:cSldViewPr snapToGrid="0" showGuides="1">
      <p:cViewPr varScale="1">
        <p:scale>
          <a:sx n="58" d="100"/>
          <a:sy n="58" d="100"/>
        </p:scale>
        <p:origin x="34" y="432"/>
      </p:cViewPr>
      <p:guideLst>
        <p:guide pos="720"/>
        <p:guide pos="7354"/>
        <p:guide orient="horz" pos="370"/>
        <p:guide orient="horz" pos="397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19E2-1DB0-45D5-9FE6-5B779815D6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32805-E535-4C0F-AD24-8001F1DF4A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>
            <a:spLocks noChangeArrowheads="1"/>
          </p:cNvSpPr>
          <p:nvPr userDrawn="1"/>
        </p:nvSpPr>
        <p:spPr bwMode="auto">
          <a:xfrm>
            <a:off x="1244440" y="1527532"/>
            <a:ext cx="10322170" cy="2862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6" tIns="45718" rIns="91436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0">
                <a:latin typeface="Calibri" panose="020F0502020204030204" pitchFamily="34" charset="0"/>
              </a:rPr>
              <a:t>             </a:t>
            </a:r>
            <a:endParaRPr lang="zh-CN" altLang="en-US" sz="6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6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组合 12"/>
          <p:cNvGrpSpPr/>
          <p:nvPr userDrawn="1"/>
        </p:nvGrpSpPr>
        <p:grpSpPr>
          <a:xfrm>
            <a:off x="792380" y="2237627"/>
            <a:ext cx="608251" cy="604025"/>
            <a:chOff x="2660422" y="1747007"/>
            <a:chExt cx="405763" cy="40250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2663685" y="1748095"/>
              <a:ext cx="402500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2660422" y="1747007"/>
              <a:ext cx="2242" cy="40250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5"/>
          <p:cNvSpPr>
            <a:spLocks noChangeArrowheads="1"/>
          </p:cNvSpPr>
          <p:nvPr userDrawn="1"/>
        </p:nvSpPr>
        <p:spPr bwMode="auto">
          <a:xfrm>
            <a:off x="1107935" y="2652376"/>
            <a:ext cx="5562511" cy="11185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6" tIns="45718" rIns="91436" bIns="45718" anchor="ctr">
            <a:spAutoFit/>
          </a:bodyPr>
          <a:lstStyle/>
          <a:p>
            <a:pPr algn="l" eaLnBrk="0" hangingPunct="0"/>
            <a:r>
              <a:rPr lang="zh-CN" altLang="en-US" sz="67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 谢 观 看！</a:t>
            </a:r>
            <a:endParaRPr lang="zh-CN" altLang="en-US" sz="67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 flipH="1">
            <a:off x="7696545" y="1313511"/>
            <a:ext cx="0" cy="5269815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究应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143000" y="587375"/>
            <a:ext cx="10531475" cy="21283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200">
                <a:latin typeface="+mj-lt"/>
              </a:defRPr>
            </a:lvl1pPr>
            <a:lvl2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>
                <a:solidFill>
                  <a:srgbClr val="C00000"/>
                </a:solidFill>
                <a:latin typeface="+mj-lt"/>
              </a:defRPr>
            </a:lvl2pPr>
            <a:lvl3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>
                <a:latin typeface="+mj-lt"/>
                <a:ea typeface="宋体" panose="02010600030101010101" pitchFamily="2" charset="-122"/>
              </a:defRPr>
            </a:lvl3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-5081"/>
            <a:ext cx="1371421" cy="68691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 userDrawn="1"/>
        </p:nvSpPr>
        <p:spPr>
          <a:xfrm>
            <a:off x="155558" y="457309"/>
            <a:ext cx="580950" cy="2543130"/>
          </a:xfrm>
          <a:prstGeom prst="roundRect">
            <a:avLst/>
          </a:prstGeom>
          <a:solidFill>
            <a:srgbClr val="65A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 userDrawn="1"/>
        </p:nvSpPr>
        <p:spPr>
          <a:xfrm>
            <a:off x="212698" y="529714"/>
            <a:ext cx="593013" cy="2368231"/>
          </a:xfrm>
          <a:prstGeom prst="roundRect">
            <a:avLst/>
          </a:prstGeom>
          <a:noFill/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676188" y="0"/>
            <a:ext cx="11514226" cy="6869116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1143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14"/>
          <p:cNvSpPr txBox="1"/>
          <p:nvPr userDrawn="1"/>
        </p:nvSpPr>
        <p:spPr>
          <a:xfrm>
            <a:off x="279365" y="633151"/>
            <a:ext cx="346666" cy="224676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探究与应用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微信图片_202411012053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275" y="0"/>
            <a:ext cx="11513820" cy="686943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随堂检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143000" y="587375"/>
            <a:ext cx="10531475" cy="21283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200">
                <a:latin typeface="+mj-lt"/>
              </a:defRPr>
            </a:lvl1pPr>
            <a:lvl2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>
                <a:solidFill>
                  <a:srgbClr val="C00000"/>
                </a:solidFill>
                <a:latin typeface="+mj-lt"/>
              </a:defRPr>
            </a:lvl2pPr>
            <a:lvl3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>
                <a:latin typeface="+mj-lt"/>
                <a:ea typeface="宋体" panose="02010600030101010101" pitchFamily="2" charset="-122"/>
              </a:defRPr>
            </a:lvl3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-5081"/>
            <a:ext cx="1371421" cy="68691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 userDrawn="1"/>
        </p:nvSpPr>
        <p:spPr>
          <a:xfrm>
            <a:off x="155558" y="457309"/>
            <a:ext cx="580950" cy="3523676"/>
          </a:xfrm>
          <a:prstGeom prst="roundRect">
            <a:avLst/>
          </a:prstGeom>
          <a:solidFill>
            <a:srgbClr val="65A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 userDrawn="1"/>
        </p:nvSpPr>
        <p:spPr>
          <a:xfrm>
            <a:off x="212698" y="529714"/>
            <a:ext cx="593013" cy="3333263"/>
          </a:xfrm>
          <a:prstGeom prst="roundRect">
            <a:avLst/>
          </a:prstGeom>
          <a:noFill/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676188" y="0"/>
            <a:ext cx="11514226" cy="6869116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1143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14"/>
          <p:cNvSpPr txBox="1"/>
          <p:nvPr userDrawn="1"/>
        </p:nvSpPr>
        <p:spPr>
          <a:xfrm>
            <a:off x="279365" y="647219"/>
            <a:ext cx="346666" cy="310853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课堂小结与检测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微信图片_202411012053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275" y="0"/>
            <a:ext cx="11513820" cy="686943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随堂检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1143000" y="587375"/>
            <a:ext cx="10531475" cy="21283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200">
                <a:latin typeface="+mj-lt"/>
              </a:defRPr>
            </a:lvl1pPr>
            <a:lvl2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>
                <a:solidFill>
                  <a:srgbClr val="C00000"/>
                </a:solidFill>
                <a:latin typeface="+mj-lt"/>
              </a:defRPr>
            </a:lvl2pPr>
            <a:lvl3pPr marL="0" indent="0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>
                <a:latin typeface="+mj-lt"/>
                <a:ea typeface="宋体" panose="02010600030101010101" pitchFamily="2" charset="-122"/>
              </a:defRPr>
            </a:lvl3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-5081"/>
            <a:ext cx="1371421" cy="68691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676188" y="0"/>
            <a:ext cx="11514226" cy="6869116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1143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微信图片_202411012053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6275" y="0"/>
            <a:ext cx="11513820" cy="686943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hyperlink" Target="6&#20108;&#27425;&#26681;&#24335;&#21450;&#20854;&#21270;&#31616;&#35838;&#20214;.pptx" TargetMode="Externa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445916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[</a:t>
                </a:r>
                <a:r>
                  <a:rPr lang="zh-CN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概括新知</a:t>
                </a:r>
                <a:r>
                  <a:rPr lang="en-US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]</a:t>
                </a:r>
                <a:endParaRPr lang="zh-CN" altLang="zh-CN" b="1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二次根式的概念</a:t>
                </a:r>
                <a:r>
                  <a:rPr lang="en-US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一般地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形如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的式子叫做二次根</a:t>
                </a:r>
                <a:endParaRPr lang="en-US" altLang="zh-CN">
                  <a:solidFill>
                    <a:srgbClr val="000000"/>
                  </a:solidFill>
                  <a:effectLst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式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叫做被开方数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 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注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在二次根式中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被开方数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必须满足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&lt;0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endParaRPr lang="en-US" altLang="zh-CN">
                  <a:solidFill>
                    <a:srgbClr val="000000"/>
                  </a:solidFill>
                  <a:effectLst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二次根式无意义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宋体" panose="02010600030101010101" pitchFamily="2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二次根式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≥0)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的算术平方根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所以</a:t>
                </a:r>
                <a:endParaRPr lang="en-US" altLang="zh-CN">
                  <a:solidFill>
                    <a:srgbClr val="000000"/>
                  </a:solidFill>
                  <a:effectLst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0.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 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4459169"/>
              </a:xfrm>
              <a:blipFill rotWithShape="1">
                <a:blip r:embed="rId1"/>
                <a:stretch>
                  <a:fillRect b="-2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占位符 4"/>
          <p:cNvSpPr txBox="1"/>
          <p:nvPr/>
        </p:nvSpPr>
        <p:spPr>
          <a:xfrm>
            <a:off x="8552622" y="2741187"/>
            <a:ext cx="780983" cy="70185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 i="1"/>
              <a:t>a</a:t>
            </a:r>
            <a:r>
              <a:rPr lang="en-US" altLang="zh-CN"/>
              <a:t>≥0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占位符 4"/>
              <p:cNvSpPr txBox="1"/>
              <p:nvPr/>
            </p:nvSpPr>
            <p:spPr>
              <a:xfrm>
                <a:off x="6374458" y="1425455"/>
                <a:ext cx="1514261" cy="559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 marL="0" indent="0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/>
                  <a:t>(</a:t>
                </a:r>
                <a:r>
                  <a:rPr lang="en-US" altLang="zh-CN" i="1"/>
                  <a:t>a</a:t>
                </a:r>
                <a:r>
                  <a:rPr lang="en-US" altLang="zh-CN"/>
                  <a:t>≥0)</a:t>
                </a:r>
                <a:endParaRPr lang="zh-CN" altLang="en-US"/>
              </a:p>
            </p:txBody>
          </p:sp>
        </mc:Choice>
        <mc:Fallback>
          <p:sp>
            <p:nvSpPr>
              <p:cNvPr id="4" name="文本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458" y="1425455"/>
                <a:ext cx="1514261" cy="559192"/>
              </a:xfrm>
              <a:prstGeom prst="rect">
                <a:avLst/>
              </a:prstGeom>
              <a:blipFill rotWithShape="1">
                <a:blip r:embed="rId2"/>
                <a:stretch>
                  <a:fillRect l="-22" t="-92" r="8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占位符 4"/>
          <p:cNvSpPr txBox="1"/>
          <p:nvPr/>
        </p:nvSpPr>
        <p:spPr>
          <a:xfrm>
            <a:off x="2184952" y="4259418"/>
            <a:ext cx="396262" cy="70185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/>
              <a:t>≥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453081"/>
                <a:ext cx="10531475" cy="4531369"/>
              </a:xfrm>
            </p:spPr>
            <p:txBody>
              <a:bodyPr/>
              <a:lstStyle/>
              <a:p>
                <a:r>
                  <a:rPr lang="en-US" altLang="zh-CN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[</a:t>
                </a:r>
                <a:r>
                  <a:rPr lang="zh-CN" altLang="zh-CN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检测</a:t>
                </a:r>
                <a:r>
                  <a:rPr lang="en-US" altLang="zh-CN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]</a:t>
                </a:r>
                <a:r>
                  <a:rPr lang="zh-CN" altLang="zh-CN" i="1"/>
                  <a:t>　</a:t>
                </a:r>
                <a:endParaRPr lang="en-US" altLang="zh-CN" i="1"/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1.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下列各式中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是二次根式的是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	(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	C.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	D.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2.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为二次根式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	(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A.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≤3	B.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&lt;3	C.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≥3	D.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&gt;3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453081"/>
                <a:ext cx="10531475" cy="4531369"/>
              </a:xfrm>
              <a:blipFill rotWithShape="1">
                <a:blip r:embed="rId1"/>
                <a:stretch>
                  <a:fillRect t="-7" b="-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占位符 4"/>
          <p:cNvSpPr txBox="1"/>
          <p:nvPr/>
        </p:nvSpPr>
        <p:spPr>
          <a:xfrm>
            <a:off x="9162223" y="1249999"/>
            <a:ext cx="441146" cy="70185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/>
              <a:t>B</a:t>
            </a:r>
            <a:endParaRPr lang="zh-CN" altLang="en-US"/>
          </a:p>
        </p:txBody>
      </p:sp>
      <p:sp>
        <p:nvSpPr>
          <p:cNvPr id="5" name="文本占位符 4"/>
          <p:cNvSpPr txBox="1"/>
          <p:nvPr/>
        </p:nvSpPr>
        <p:spPr>
          <a:xfrm>
            <a:off x="9162223" y="3516121"/>
            <a:ext cx="461986" cy="70185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/>
              <a:t>A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2255297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3.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在二次根式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24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18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</m:rad>
                  </m:oMath>
                </a14:m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中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是最简二次根式的是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 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2255297"/>
              </a:xfrm>
              <a:blipFill rotWithShape="1">
                <a:blip r:embed="rId1"/>
                <a:stretch>
                  <a:fillRect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占位符 4"/>
              <p:cNvSpPr txBox="1"/>
              <p:nvPr/>
            </p:nvSpPr>
            <p:spPr>
              <a:xfrm>
                <a:off x="2405793" y="2167574"/>
                <a:ext cx="1638910" cy="602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 marL="0" indent="0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rad>
                  </m:oMath>
                </a14:m>
                <a:r>
                  <a:rPr lang="en-US" altLang="zh-CN"/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rad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4" name="文本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93" y="2167574"/>
                <a:ext cx="1638910" cy="602153"/>
              </a:xfrm>
              <a:prstGeom prst="rect">
                <a:avLst/>
              </a:prstGeom>
              <a:blipFill rotWithShape="1">
                <a:blip r:embed="rId2"/>
                <a:stretch>
                  <a:fillRect l="-25" t="-53" r="24" b="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53939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4.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化简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81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1539396"/>
              </a:xfrm>
              <a:blipFill rotWithShape="1">
                <a:blip r:embed="rId1"/>
                <a:stretch>
                  <a:fillRect b="-64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占位符 1"/>
              <p:cNvSpPr txBox="1"/>
              <p:nvPr/>
            </p:nvSpPr>
            <p:spPr>
              <a:xfrm>
                <a:off x="1143000" y="2126770"/>
                <a:ext cx="10531475" cy="75636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=2×5=10.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126770"/>
                <a:ext cx="10531475" cy="756361"/>
              </a:xfrm>
              <a:prstGeom prst="rect">
                <a:avLst/>
              </a:prstGeom>
              <a:blipFill rotWithShape="1">
                <a:blip r:embed="rId2"/>
                <a:stretch>
                  <a:fillRect t="-20" b="-129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占位符 1"/>
              <p:cNvSpPr txBox="1"/>
              <p:nvPr/>
            </p:nvSpPr>
            <p:spPr>
              <a:xfrm>
                <a:off x="1143000" y="2883131"/>
                <a:ext cx="10531475" cy="749949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81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=9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883131"/>
                <a:ext cx="10531475" cy="749949"/>
              </a:xfrm>
              <a:prstGeom prst="rect">
                <a:avLst/>
              </a:prstGeom>
              <a:blipFill rotWithShape="1">
                <a:blip r:embed="rId3"/>
                <a:stretch>
                  <a:fillRect t="-31" b="-4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占位符 1"/>
              <p:cNvSpPr txBox="1"/>
              <p:nvPr/>
            </p:nvSpPr>
            <p:spPr>
              <a:xfrm>
                <a:off x="1143000" y="3633080"/>
                <a:ext cx="10531475" cy="750783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633080"/>
                <a:ext cx="10531475" cy="750783"/>
              </a:xfrm>
              <a:prstGeom prst="rect">
                <a:avLst/>
              </a:prstGeom>
              <a:blipFill rotWithShape="1">
                <a:blip r:embed="rId4"/>
                <a:stretch>
                  <a:fillRect t="-33" b="-48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617200" y="11112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58060" y="521335"/>
                <a:ext cx="7847965" cy="1582420"/>
              </a:xfrm>
            </p:spPr>
            <p:txBody>
              <a:bodyPr wrap="square"/>
              <a:lstStyle/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     (4)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	   (5)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	     (6)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58060" y="521335"/>
                <a:ext cx="7847965" cy="158242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占位符 1"/>
              <p:cNvSpPr txBox="1"/>
              <p:nvPr/>
            </p:nvSpPr>
            <p:spPr>
              <a:xfrm>
                <a:off x="2494280" y="1878330"/>
                <a:ext cx="6554470" cy="1489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/>
                  <a:t>解</a:t>
                </a:r>
                <a:r>
                  <a:rPr lang="en-US" altLang="zh-CN"/>
                  <a:t>:(4)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/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/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rad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/>
                  <a:t>.</a:t>
                </a:r>
                <a:endParaRPr lang="zh-CN" altLang="zh-CN"/>
              </a:p>
            </p:txBody>
          </p:sp>
        </mc:Choice>
        <mc:Fallback>
          <p:sp>
            <p:nvSpPr>
              <p:cNvPr id="5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280" y="1878330"/>
                <a:ext cx="6554470" cy="14897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占位符 1"/>
              <p:cNvSpPr txBox="1"/>
              <p:nvPr/>
            </p:nvSpPr>
            <p:spPr>
              <a:xfrm>
                <a:off x="2909570" y="3243580"/>
                <a:ext cx="6761480" cy="14897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(5)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/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/>
                            </m:ctrlPr>
                          </m:fPr>
                          <m:num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/>
                  <a:t>.</a:t>
                </a:r>
                <a:endParaRPr lang="zh-CN" altLang="zh-CN"/>
              </a:p>
            </p:txBody>
          </p:sp>
        </mc:Choice>
        <mc:Fallback>
          <p:sp>
            <p:nvSpPr>
              <p:cNvPr id="6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570" y="3243580"/>
                <a:ext cx="6761480" cy="14897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占位符 1"/>
              <p:cNvSpPr txBox="1"/>
              <p:nvPr/>
            </p:nvSpPr>
            <p:spPr>
              <a:xfrm>
                <a:off x="2795905" y="4733290"/>
                <a:ext cx="5760720" cy="1218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/>
                  <a:t>(6)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/>
                  <a:t>.</a:t>
                </a:r>
                <a:endParaRPr lang="zh-CN" altLang="zh-CN"/>
              </a:p>
            </p:txBody>
          </p:sp>
        </mc:Choice>
        <mc:Fallback>
          <p:sp>
            <p:nvSpPr>
              <p:cNvPr id="7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905" y="4733290"/>
                <a:ext cx="5760720" cy="12185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5262245" y="6069330"/>
            <a:ext cx="6229350" cy="645160"/>
          </a:xfrm>
          <a:prstGeom prst="rect">
            <a:avLst/>
          </a:prstGeom>
          <a:noFill/>
          <a:ln>
            <a:solidFill>
              <a:srgbClr val="F5813B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>
                <a:ln>
                  <a:solidFill>
                    <a:schemeClr val="tx1"/>
                  </a:solidFill>
                  <a:prstDash val="sysDot"/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hlinkClick r:id="rId5" tooltip="" action="ppaction://hlinkfile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下面继续学习《最简二次根式》</a:t>
            </a:r>
            <a:endParaRPr lang="zh-CN" altLang="en-US" sz="3600">
              <a:ln>
                <a:solidFill>
                  <a:schemeClr val="tx1"/>
                </a:solidFill>
                <a:prstDash val="sysDot"/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09650" y="473530"/>
            <a:ext cx="10548938" cy="584775"/>
            <a:chOff x="1009650" y="489859"/>
            <a:chExt cx="10548938" cy="584775"/>
          </a:xfrm>
        </p:grpSpPr>
        <p:grpSp>
          <p:nvGrpSpPr>
            <p:cNvPr id="3" name="组合 7"/>
            <p:cNvGrpSpPr/>
            <p:nvPr/>
          </p:nvGrpSpPr>
          <p:grpSpPr>
            <a:xfrm>
              <a:off x="1009650" y="623564"/>
              <a:ext cx="456565" cy="323850"/>
              <a:chOff x="5850" y="382"/>
              <a:chExt cx="719" cy="405"/>
            </a:xfrm>
          </p:grpSpPr>
          <p:sp>
            <p:nvSpPr>
              <p:cNvPr id="5" name="燕尾形 4"/>
              <p:cNvSpPr/>
              <p:nvPr/>
            </p:nvSpPr>
            <p:spPr>
              <a:xfrm>
                <a:off x="5850" y="382"/>
                <a:ext cx="405" cy="405"/>
              </a:xfrm>
              <a:prstGeom prst="chevron">
                <a:avLst/>
              </a:prstGeom>
              <a:solidFill>
                <a:srgbClr val="65A5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燕尾形 5"/>
              <p:cNvSpPr/>
              <p:nvPr/>
            </p:nvSpPr>
            <p:spPr>
              <a:xfrm>
                <a:off x="6164" y="382"/>
                <a:ext cx="405" cy="405"/>
              </a:xfrm>
              <a:prstGeom prst="chevron">
                <a:avLst/>
              </a:prstGeom>
              <a:solidFill>
                <a:srgbClr val="65A5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1534881" y="489859"/>
              <a:ext cx="10023707" cy="5847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65A5AF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探究二　二次根式的性质</a:t>
              </a:r>
              <a:endPara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1060916"/>
                <a:ext cx="10531475" cy="422525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[</a:t>
                </a:r>
                <a:r>
                  <a:rPr lang="zh-CN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计算发现</a:t>
                </a:r>
                <a:r>
                  <a:rPr lang="en-US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]</a:t>
                </a:r>
                <a:endParaRPr lang="zh-CN" altLang="zh-CN" b="1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计算下列各式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 </a:t>
                </a:r>
                <a:endParaRPr lang="en-US" altLang="zh-CN">
                  <a:solidFill>
                    <a:srgbClr val="000000"/>
                  </a:solidFill>
                  <a:effectLst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49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49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 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通过计算你能得到什么猜想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?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1060916"/>
                <a:ext cx="10531475" cy="4225259"/>
              </a:xfrm>
              <a:blipFill rotWithShape="1">
                <a:blip r:embed="rId1"/>
                <a:stretch>
                  <a:fillRect t="-11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占位符 4"/>
          <p:cNvSpPr txBox="1"/>
          <p:nvPr/>
        </p:nvSpPr>
        <p:spPr>
          <a:xfrm>
            <a:off x="3265004" y="2688179"/>
            <a:ext cx="377026" cy="70185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/>
              <a:t>6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占位符 4"/>
              <p:cNvSpPr txBox="1"/>
              <p:nvPr/>
            </p:nvSpPr>
            <p:spPr>
              <a:xfrm>
                <a:off x="9912791" y="2560070"/>
                <a:ext cx="724878" cy="759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 marL="0" indent="0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i="1"/>
                  <a:t>　</a:t>
                </a:r>
                <a:endParaRPr lang="zh-CN" altLang="en-US"/>
              </a:p>
            </p:txBody>
          </p:sp>
        </mc:Choice>
        <mc:Fallback>
          <p:sp>
            <p:nvSpPr>
              <p:cNvPr id="11" name="文本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791" y="2560070"/>
                <a:ext cx="724878" cy="759247"/>
              </a:xfrm>
              <a:prstGeom prst="rect">
                <a:avLst/>
              </a:prstGeom>
              <a:blipFill rotWithShape="1">
                <a:blip r:embed="rId2"/>
                <a:stretch>
                  <a:fillRect l="-61" t="-51" r="-593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占位符 4"/>
          <p:cNvSpPr txBox="1"/>
          <p:nvPr/>
        </p:nvSpPr>
        <p:spPr>
          <a:xfrm>
            <a:off x="6774497" y="2688179"/>
            <a:ext cx="377026" cy="70185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zh-CN"/>
              <a:t>6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占位符 4"/>
              <p:cNvSpPr txBox="1"/>
              <p:nvPr/>
            </p:nvSpPr>
            <p:spPr>
              <a:xfrm>
                <a:off x="2491572" y="3543499"/>
                <a:ext cx="724878" cy="759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 marL="0" indent="0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zh-CN" i="1"/>
                  <a:t>　</a:t>
                </a:r>
                <a:endParaRPr lang="zh-CN" altLang="en-US"/>
              </a:p>
            </p:txBody>
          </p:sp>
        </mc:Choice>
        <mc:Fallback>
          <p:sp>
            <p:nvSpPr>
              <p:cNvPr id="13" name="文本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572" y="3543499"/>
                <a:ext cx="724878" cy="759247"/>
              </a:xfrm>
              <a:prstGeom prst="rect">
                <a:avLst/>
              </a:prstGeom>
              <a:blipFill rotWithShape="1">
                <a:blip r:embed="rId2"/>
                <a:stretch>
                  <a:fillRect l="-64" t="-26" r="-589" b="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占位符 4"/>
              <p:cNvSpPr txBox="1"/>
              <p:nvPr/>
            </p:nvSpPr>
            <p:spPr>
              <a:xfrm>
                <a:off x="5155259" y="3543499"/>
                <a:ext cx="724878" cy="764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zh-CN" i="1"/>
                  <a:t>　</a:t>
                </a:r>
                <a:endParaRPr lang="zh-CN" altLang="en-US"/>
              </a:p>
            </p:txBody>
          </p:sp>
        </mc:Choice>
        <mc:Fallback>
          <p:sp>
            <p:nvSpPr>
              <p:cNvPr id="14" name="文本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259" y="3543499"/>
                <a:ext cx="724878" cy="764825"/>
              </a:xfrm>
              <a:prstGeom prst="rect">
                <a:avLst/>
              </a:prstGeom>
              <a:blipFill rotWithShape="1">
                <a:blip r:embed="rId3"/>
                <a:stretch>
                  <a:fillRect l="-45" t="-26" r="5" b="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占位符 4"/>
              <p:cNvSpPr txBox="1"/>
              <p:nvPr/>
            </p:nvSpPr>
            <p:spPr>
              <a:xfrm>
                <a:off x="7689989" y="3543499"/>
                <a:ext cx="724878" cy="764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 marL="0" indent="0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zh-CN" i="1"/>
                  <a:t>　</a:t>
                </a:r>
                <a:endParaRPr lang="zh-CN" altLang="en-US"/>
              </a:p>
            </p:txBody>
          </p:sp>
        </mc:Choice>
        <mc:Fallback>
          <p:sp>
            <p:nvSpPr>
              <p:cNvPr id="15" name="文本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989" y="3543499"/>
                <a:ext cx="724878" cy="764825"/>
              </a:xfrm>
              <a:prstGeom prst="rect">
                <a:avLst/>
              </a:prstGeom>
              <a:blipFill rotWithShape="1">
                <a:blip r:embed="rId3"/>
                <a:stretch>
                  <a:fillRect l="-19" t="-26" r="-634" b="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占位符 4"/>
              <p:cNvSpPr txBox="1"/>
              <p:nvPr/>
            </p:nvSpPr>
            <p:spPr>
              <a:xfrm>
                <a:off x="1138237" y="5282761"/>
                <a:ext cx="8399543" cy="1031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 marL="0" indent="0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/>
                  <a:t>解</a:t>
                </a:r>
                <a:r>
                  <a:rPr lang="en-US" altLang="zh-CN"/>
                  <a:t>:</a:t>
                </a:r>
                <a:r>
                  <a:rPr lang="zh-CN" altLang="zh-CN"/>
                  <a:t>猜想</a:t>
                </a:r>
                <a:r>
                  <a:rPr lang="en-US" altLang="zh-CN"/>
                  <a:t>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/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altLang="zh-CN"/>
                  <a:t>(</a:t>
                </a:r>
                <a:r>
                  <a:rPr lang="en-US" altLang="zh-CN" i="1"/>
                  <a:t>a</a:t>
                </a:r>
                <a:r>
                  <a:rPr lang="en-US" altLang="zh-CN"/>
                  <a:t>≥0,</a:t>
                </a:r>
                <a:r>
                  <a:rPr lang="en-US" altLang="zh-CN" i="1"/>
                  <a:t>b</a:t>
                </a:r>
                <a:r>
                  <a:rPr lang="en-US" altLang="zh-CN"/>
                  <a:t>≥0),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/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/>
                  <a:t>(</a:t>
                </a:r>
                <a:r>
                  <a:rPr lang="en-US" altLang="zh-CN" i="1"/>
                  <a:t>a</a:t>
                </a:r>
                <a:r>
                  <a:rPr lang="en-US" altLang="zh-CN"/>
                  <a:t>≥0,</a:t>
                </a:r>
                <a:r>
                  <a:rPr lang="en-US" altLang="zh-CN" i="1"/>
                  <a:t>b</a:t>
                </a:r>
                <a:r>
                  <a:rPr lang="en-US" altLang="zh-CN"/>
                  <a:t>&gt;0).</a:t>
                </a:r>
                <a:endParaRPr lang="zh-CN" altLang="zh-CN"/>
              </a:p>
            </p:txBody>
          </p:sp>
        </mc:Choice>
        <mc:Fallback>
          <p:sp>
            <p:nvSpPr>
              <p:cNvPr id="16" name="文本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237" y="5282761"/>
                <a:ext cx="8399543" cy="1031821"/>
              </a:xfrm>
              <a:prstGeom prst="rect">
                <a:avLst/>
              </a:prstGeom>
              <a:blipFill rotWithShape="1">
                <a:blip r:embed="rId4"/>
                <a:stretch>
                  <a:fillRect l="-4" t="-19" r="1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294766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根据上面的猜想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估计下面每组两个式子是否相等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借助计算器加以验证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2947666"/>
              </a:xfrm>
              <a:blipFill rotWithShape="1">
                <a:blip r:embed="rId1"/>
                <a:stretch>
                  <a:fillRect b="-12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占位符 4"/>
          <p:cNvSpPr txBox="1"/>
          <p:nvPr/>
        </p:nvSpPr>
        <p:spPr>
          <a:xfrm>
            <a:off x="1143000" y="3535041"/>
            <a:ext cx="2792752" cy="702949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kern="1200">
                <a:solidFill>
                  <a:srgbClr val="C00000"/>
                </a:solidFill>
                <a:latin typeface="+mj-lt"/>
                <a:ea typeface="+mn-ea"/>
                <a:cs typeface="+mn-cs"/>
              </a:defRPr>
            </a:lvl2pPr>
            <a:lvl3pPr marL="0" indent="0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2519680" algn="l"/>
                <a:tab pos="5039995" algn="l"/>
                <a:tab pos="7559675" algn="l"/>
              </a:tabLst>
              <a:defRPr sz="3000" b="1" kern="1200">
                <a:solidFill>
                  <a:schemeClr val="tx1"/>
                </a:solidFill>
                <a:latin typeface="+mj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解</a:t>
            </a:r>
            <a:r>
              <a:rPr lang="en-US" altLang="zh-CN"/>
              <a:t>:</a:t>
            </a:r>
            <a:r>
              <a:rPr lang="zh-CN" altLang="zh-CN"/>
              <a:t>相等</a:t>
            </a:r>
            <a:r>
              <a:rPr lang="en-US" altLang="zh-CN"/>
              <a:t>.</a:t>
            </a:r>
            <a:r>
              <a:rPr lang="zh-CN" altLang="zh-CN"/>
              <a:t>验证略</a:t>
            </a:r>
            <a:r>
              <a:rPr lang="en-US" altLang="zh-CN"/>
              <a:t>.</a:t>
            </a:r>
            <a:endParaRPr lang="zh-CN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4548361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[</a:t>
                </a:r>
                <a:r>
                  <a:rPr lang="zh-CN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概括新知</a:t>
                </a:r>
                <a:r>
                  <a:rPr lang="en-US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]</a:t>
                </a:r>
                <a:endParaRPr lang="zh-CN" altLang="zh-CN" b="1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二次根式的性质</a:t>
                </a:r>
                <a:r>
                  <a:rPr lang="en-US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≥0,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≥0),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即积的算术</a:t>
                </a:r>
                <a:endParaRPr lang="en-US" altLang="zh-CN">
                  <a:solidFill>
                    <a:srgbClr val="000000"/>
                  </a:solidFill>
                  <a:effectLst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平方根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等于积中各因式的算术平方根的积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 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i="1" u="sng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≥0,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&gt;0),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即商的算术平方根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等于被除式的</a:t>
                </a:r>
                <a:endParaRPr lang="en-US" altLang="zh-CN">
                  <a:solidFill>
                    <a:srgbClr val="000000"/>
                  </a:solidFill>
                  <a:effectLst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算术平方根除以除式的算术平方根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r>
                  <a:rPr lang="en-US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 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4548361"/>
              </a:xfrm>
              <a:blipFill rotWithShape="1">
                <a:blip r:embed="rId1"/>
                <a:stretch>
                  <a:fillRect b="-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占位符 4"/>
              <p:cNvSpPr txBox="1"/>
              <p:nvPr/>
            </p:nvSpPr>
            <p:spPr>
              <a:xfrm>
                <a:off x="5989955" y="1438910"/>
                <a:ext cx="1417955" cy="752475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>
                <a:lvl1pPr marL="0" indent="0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altLang="zh-CN"/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/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zh-CN" altLang="en-US"/>
              </a:p>
            </p:txBody>
          </p:sp>
        </mc:Choice>
        <mc:Fallback>
          <p:sp>
            <p:nvSpPr>
              <p:cNvPr id="4" name="文本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955" y="1438910"/>
                <a:ext cx="1417955" cy="7524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占位符 4"/>
              <p:cNvSpPr txBox="1"/>
              <p:nvPr/>
            </p:nvSpPr>
            <p:spPr>
              <a:xfrm>
                <a:off x="2948940" y="3281680"/>
                <a:ext cx="911860" cy="1053465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>
                <a:lvl1pPr marL="0" indent="0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/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/>
                  <a:t> </a:t>
                </a:r>
                <a:endParaRPr lang="zh-CN" altLang="en-US"/>
              </a:p>
            </p:txBody>
          </p:sp>
        </mc:Choice>
        <mc:Fallback>
          <p:sp>
            <p:nvSpPr>
              <p:cNvPr id="5" name="文本占位符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940" y="3281680"/>
                <a:ext cx="911860" cy="10534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09650" y="473530"/>
            <a:ext cx="10563225" cy="584775"/>
            <a:chOff x="1009650" y="489859"/>
            <a:chExt cx="10563225" cy="584775"/>
          </a:xfrm>
        </p:grpSpPr>
        <p:grpSp>
          <p:nvGrpSpPr>
            <p:cNvPr id="3" name="组合 7"/>
            <p:cNvGrpSpPr/>
            <p:nvPr/>
          </p:nvGrpSpPr>
          <p:grpSpPr>
            <a:xfrm>
              <a:off x="1009650" y="623564"/>
              <a:ext cx="456565" cy="323850"/>
              <a:chOff x="5850" y="382"/>
              <a:chExt cx="719" cy="405"/>
            </a:xfrm>
          </p:grpSpPr>
          <p:sp>
            <p:nvSpPr>
              <p:cNvPr id="5" name="燕尾形 4"/>
              <p:cNvSpPr/>
              <p:nvPr/>
            </p:nvSpPr>
            <p:spPr>
              <a:xfrm>
                <a:off x="5850" y="382"/>
                <a:ext cx="405" cy="405"/>
              </a:xfrm>
              <a:prstGeom prst="chevron">
                <a:avLst/>
              </a:prstGeom>
              <a:solidFill>
                <a:srgbClr val="65A5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燕尾形 5"/>
              <p:cNvSpPr/>
              <p:nvPr/>
            </p:nvSpPr>
            <p:spPr>
              <a:xfrm>
                <a:off x="6164" y="382"/>
                <a:ext cx="405" cy="405"/>
              </a:xfrm>
              <a:prstGeom prst="chevron">
                <a:avLst/>
              </a:prstGeom>
              <a:solidFill>
                <a:srgbClr val="65A5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1534881" y="489859"/>
              <a:ext cx="10037994" cy="5847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65A5AF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应用二　二次根式的化简</a:t>
              </a:r>
              <a:endPara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1060916"/>
                <a:ext cx="10531475" cy="1833131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zh-CN" b="1">
                    <a:solidFill>
                      <a:srgbClr val="ED7D31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b="1">
                    <a:solidFill>
                      <a:srgbClr val="ED7D31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>
                    <a:solidFill>
                      <a:srgbClr val="595959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>
                    <a:solidFill>
                      <a:srgbClr val="595959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教材典题</a:t>
                </a:r>
                <a:r>
                  <a:rPr lang="en-US" altLang="zh-CN">
                    <a:solidFill>
                      <a:srgbClr val="595959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化简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81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1060916"/>
                <a:ext cx="10531475" cy="1833131"/>
              </a:xfrm>
              <a:blipFill rotWithShape="1">
                <a:blip r:embed="rId1"/>
                <a:stretch>
                  <a:fillRect t="-25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占位符 1"/>
              <p:cNvSpPr txBox="1"/>
              <p:nvPr/>
            </p:nvSpPr>
            <p:spPr>
              <a:xfrm>
                <a:off x="1143000" y="2894047"/>
                <a:ext cx="10531475" cy="751039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81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64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=9×8=72.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894047"/>
                <a:ext cx="10531475" cy="751039"/>
              </a:xfrm>
              <a:prstGeom prst="rect">
                <a:avLst/>
              </a:prstGeom>
              <a:blipFill rotWithShape="1">
                <a:blip r:embed="rId2"/>
                <a:stretch>
                  <a:fillRect t="-47" b="-126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占位符 1"/>
              <p:cNvSpPr txBox="1"/>
              <p:nvPr/>
            </p:nvSpPr>
            <p:spPr>
              <a:xfrm>
                <a:off x="1143000" y="3645086"/>
                <a:ext cx="10531475" cy="75527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645086"/>
                <a:ext cx="10531475" cy="755271"/>
              </a:xfrm>
              <a:prstGeom prst="rect">
                <a:avLst/>
              </a:prstGeom>
              <a:blipFill rotWithShape="1">
                <a:blip r:embed="rId3"/>
                <a:stretch>
                  <a:fillRect t="-25" b="-5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占位符 1"/>
              <p:cNvSpPr txBox="1"/>
              <p:nvPr/>
            </p:nvSpPr>
            <p:spPr>
              <a:xfrm>
                <a:off x="1143000" y="4400357"/>
                <a:ext cx="10531475" cy="138416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</m:rad>
                      </m:den>
                    </m:f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400357"/>
                <a:ext cx="10531475" cy="1384161"/>
              </a:xfrm>
              <a:prstGeom prst="rect">
                <a:avLst/>
              </a:prstGeom>
              <a:blipFill rotWithShape="1">
                <a:blip r:embed="rId4"/>
                <a:stretch>
                  <a:fillRect t="-32" b="-3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220900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zh-CN" b="1">
                    <a:solidFill>
                      <a:srgbClr val="ED7D31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b="1">
                    <a:solidFill>
                      <a:srgbClr val="ED7D31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3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>
                    <a:solidFill>
                      <a:srgbClr val="595959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zh-CN">
                    <a:solidFill>
                      <a:srgbClr val="595959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教材典题</a:t>
                </a:r>
                <a:r>
                  <a:rPr lang="en-US" altLang="zh-CN">
                    <a:solidFill>
                      <a:srgbClr val="595959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化简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	(2)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	(3)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2209003"/>
              </a:xfrm>
              <a:blipFill rotWithShape="1">
                <a:blip r:embed="rId1"/>
                <a:stretch>
                  <a:fillRect b="-20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占位符 1"/>
              <p:cNvSpPr txBox="1"/>
              <p:nvPr/>
            </p:nvSpPr>
            <p:spPr>
              <a:xfrm>
                <a:off x="1143000" y="2796378"/>
                <a:ext cx="10531475" cy="75636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=5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796378"/>
                <a:ext cx="10531475" cy="756361"/>
              </a:xfrm>
              <a:prstGeom prst="rect">
                <a:avLst/>
              </a:prstGeom>
              <a:blipFill rotWithShape="1">
                <a:blip r:embed="rId2"/>
                <a:stretch>
                  <a:fillRect t="-63" b="-129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占位符 1"/>
              <p:cNvSpPr txBox="1"/>
              <p:nvPr/>
            </p:nvSpPr>
            <p:spPr>
              <a:xfrm>
                <a:off x="1143000" y="3552739"/>
                <a:ext cx="10531475" cy="1384161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rad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552739"/>
                <a:ext cx="10531475" cy="1384161"/>
              </a:xfrm>
              <a:prstGeom prst="rect">
                <a:avLst/>
              </a:prstGeom>
              <a:blipFill rotWithShape="1">
                <a:blip r:embed="rId3"/>
                <a:stretch>
                  <a:fillRect t="-40" b="-3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占位符 1"/>
              <p:cNvSpPr txBox="1"/>
              <p:nvPr/>
            </p:nvSpPr>
            <p:spPr>
              <a:xfrm>
                <a:off x="1143000" y="4936900"/>
                <a:ext cx="10531475" cy="1142557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altLang="zh-CN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936900"/>
                <a:ext cx="10531475" cy="1142557"/>
              </a:xfrm>
              <a:prstGeom prst="rect">
                <a:avLst/>
              </a:prstGeom>
              <a:blipFill rotWithShape="1">
                <a:blip r:embed="rId4"/>
                <a:stretch>
                  <a:fillRect t="-36" b="-1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73265" y="195745"/>
            <a:ext cx="2413775" cy="1228544"/>
            <a:chOff x="573265" y="195745"/>
            <a:chExt cx="2413775" cy="1228544"/>
          </a:xfrm>
        </p:grpSpPr>
        <p:grpSp>
          <p:nvGrpSpPr>
            <p:cNvPr id="7" name="组合 6"/>
            <p:cNvGrpSpPr/>
            <p:nvPr/>
          </p:nvGrpSpPr>
          <p:grpSpPr>
            <a:xfrm>
              <a:off x="573265" y="284820"/>
              <a:ext cx="2214540" cy="1139469"/>
              <a:chOff x="573265" y="284820"/>
              <a:chExt cx="2214540" cy="1139469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1143000" y="869795"/>
                <a:ext cx="1644805" cy="0"/>
              </a:xfrm>
              <a:prstGeom prst="line">
                <a:avLst/>
              </a:prstGeom>
              <a:ln w="28575">
                <a:solidFill>
                  <a:srgbClr val="65A5A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" name="不完整圆 4"/>
              <p:cNvSpPr/>
              <p:nvPr/>
            </p:nvSpPr>
            <p:spPr>
              <a:xfrm rot="5400000">
                <a:off x="573265" y="284820"/>
                <a:ext cx="1139469" cy="1139469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65A5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97280" y="195745"/>
              <a:ext cx="1889760" cy="74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>
                  <a:solidFill>
                    <a:schemeClr val="bg1"/>
                  </a:solidFill>
                  <a:latin typeface="+mn-lt"/>
                  <a:ea typeface="+mn-ea"/>
                </a:rPr>
                <a:t>记</a:t>
              </a:r>
              <a:r>
                <a:rPr lang="zh-CN" altLang="en-US" sz="3200">
                  <a:latin typeface="+mn-lt"/>
                  <a:ea typeface="+mn-ea"/>
                </a:rPr>
                <a:t>  </a:t>
              </a:r>
              <a:r>
                <a:rPr lang="zh-CN" altLang="en-US" sz="3000">
                  <a:solidFill>
                    <a:srgbClr val="65A5AF"/>
                  </a:solidFill>
                </a:rPr>
                <a:t>概念</a:t>
              </a:r>
              <a:endParaRPr lang="zh-CN" altLang="en-US" sz="3000">
                <a:solidFill>
                  <a:srgbClr val="65A5A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143000" y="933743"/>
            <a:ext cx="10531475" cy="3784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b="1">
                <a:effectLst/>
                <a:ea typeface="微软雅黑" panose="020B0503020204020204" charset="-122"/>
                <a:cs typeface="Times New Roman" panose="02020603050405020304" pitchFamily="18" charset="0"/>
              </a:rPr>
              <a:t>最简二次根式</a:t>
            </a:r>
            <a:endParaRPr lang="zh-CN" altLang="zh-CN" b="1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一般地</a:t>
            </a:r>
            <a:r>
              <a:rPr lang="en-US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被开方数不含分母</a:t>
            </a:r>
            <a:r>
              <a:rPr lang="en-US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也不含能开得尽方的因数或因</a:t>
            </a:r>
            <a:endParaRPr lang="en-US" altLang="zh-CN">
              <a:effectLst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式</a:t>
            </a:r>
            <a:r>
              <a:rPr lang="en-US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这样的二次根式</a:t>
            </a:r>
            <a:r>
              <a:rPr lang="en-US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叫做</a:t>
            </a:r>
            <a:r>
              <a:rPr lang="zh-CN" altLang="zh-CN">
                <a:solidFill>
                  <a:srgbClr val="FF0000"/>
                </a:solidFill>
                <a:effectLst/>
                <a:ea typeface="微软雅黑" panose="020B0503020204020204" charset="-122"/>
                <a:cs typeface="Times New Roman" panose="02020603050405020304" pitchFamily="18" charset="0"/>
              </a:rPr>
              <a:t>最简二次根式</a:t>
            </a:r>
            <a:r>
              <a:rPr lang="en-US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endParaRPr lang="en-US" altLang="zh-CN">
              <a:effectLst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注</a:t>
            </a:r>
            <a:r>
              <a:rPr lang="en-US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化简时</a:t>
            </a:r>
            <a:r>
              <a:rPr lang="en-US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r>
              <a:rPr lang="zh-CN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通常要求最终结果中</a:t>
            </a:r>
            <a:r>
              <a:rPr lang="zh-CN" altLang="zh-CN">
                <a:solidFill>
                  <a:srgbClr val="FF0000"/>
                </a:solidFill>
                <a:effectLst/>
                <a:ea typeface="微软雅黑" panose="020B0503020204020204" charset="-122"/>
                <a:cs typeface="Times New Roman" panose="02020603050405020304" pitchFamily="18" charset="0"/>
              </a:rPr>
              <a:t>分母不含有根号</a:t>
            </a:r>
            <a:r>
              <a:rPr lang="en-US" altLang="zh-CN">
                <a:solidFill>
                  <a:schemeClr val="tx1"/>
                </a:solidFill>
                <a:effectLst/>
                <a:ea typeface="微软雅黑" panose="020B0503020204020204" charset="-122"/>
                <a:cs typeface="Times New Roman" panose="02020603050405020304" pitchFamily="18" charset="0"/>
              </a:rPr>
              <a:t>,</a:t>
            </a:r>
            <a:endParaRPr lang="en-US" altLang="zh-CN">
              <a:effectLst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而且各个二次根式都是最简二根式</a:t>
            </a:r>
            <a:r>
              <a:rPr lang="en-US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endParaRPr lang="zh-CN" altLang="zh-CN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占位符 1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2571794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zh-CN" altLang="zh-CN" b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变式</a:t>
                </a:r>
                <a:r>
                  <a:rPr lang="zh-CN" altLang="zh-CN" i="1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　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下列二次根式是最简二次根式吗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?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如果不是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将它们化成最简二次根式</a:t>
                </a: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	    (2)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altLang="zh-CN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;	(3)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>
                    <a:solidFill>
                      <a:srgbClr val="0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143000" y="587375"/>
                <a:ext cx="10531475" cy="2571794"/>
              </a:xfrm>
              <a:blipFill rotWithShape="1">
                <a:blip r:embed="rId1"/>
                <a:stretch>
                  <a:fillRect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占位符 1"/>
              <p:cNvSpPr txBox="1"/>
              <p:nvPr/>
            </p:nvSpPr>
            <p:spPr>
              <a:xfrm>
                <a:off x="1143000" y="3159169"/>
                <a:ext cx="10531475" cy="1000787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30000"/>
                  </a:lnSpc>
                </a:pPr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解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:(1)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不是最简二次根式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化为最简二次根式为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159169"/>
                <a:ext cx="10531475" cy="1000787"/>
              </a:xfrm>
              <a:prstGeom prst="rect">
                <a:avLst/>
              </a:prstGeom>
              <a:blipFill rotWithShape="1">
                <a:blip r:embed="rId2"/>
                <a:stretch>
                  <a:fillRect t="-4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占位符 1"/>
              <p:cNvSpPr txBox="1"/>
              <p:nvPr/>
            </p:nvSpPr>
            <p:spPr>
              <a:xfrm>
                <a:off x="1143000" y="4159956"/>
                <a:ext cx="10531475" cy="758926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30000"/>
                  </a:lnSpc>
                </a:pP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(2)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不是最简二次根式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化为最简二次根式为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59956"/>
                <a:ext cx="10531475" cy="758926"/>
              </a:xfrm>
              <a:prstGeom prst="rect">
                <a:avLst/>
              </a:prstGeom>
              <a:blipFill rotWithShape="1">
                <a:blip r:embed="rId3"/>
                <a:stretch>
                  <a:fillRect t="-9" b="-8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占位符 1"/>
              <p:cNvSpPr txBox="1"/>
              <p:nvPr/>
            </p:nvSpPr>
            <p:spPr>
              <a:xfrm>
                <a:off x="1143000" y="4918882"/>
                <a:ext cx="10531475" cy="1243225"/>
              </a:xfrm>
              <a:prstGeom prst="rect">
                <a:avLst/>
              </a:prstGeom>
            </p:spPr>
            <p:txBody>
              <a:bodyPr>
                <a:spAutoFit/>
              </a:bodyPr>
              <a:lstStyle>
                <a:lvl1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2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kern="1200">
                    <a:solidFill>
                      <a:srgbClr val="C00000"/>
                    </a:solidFill>
                    <a:latin typeface="+mj-lt"/>
                    <a:ea typeface="+mn-ea"/>
                    <a:cs typeface="+mn-cs"/>
                  </a:defRPr>
                </a:lvl2pPr>
                <a:lvl3pPr marL="0" indent="0" algn="l" rtl="0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tabLst>
                    <a:tab pos="2519680" algn="l"/>
                    <a:tab pos="5039995" algn="l"/>
                    <a:tab pos="7559675" algn="l"/>
                  </a:tabLst>
                  <a:defRPr sz="3000" b="1" kern="1200">
                    <a:solidFill>
                      <a:schemeClr val="tx1"/>
                    </a:solidFill>
                    <a:latin typeface="+mj-lt"/>
                    <a:ea typeface="宋体" panose="02010600030101010101" pitchFamily="2" charset="-122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30000"/>
                  </a:lnSpc>
                </a:pP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(3)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zh-CN" altLang="zh-CN" i="1">
                                <a:solidFill>
                                  <a:srgbClr val="C00000"/>
                                </a:solidFill>
                                <a:effectLst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altLang="zh-CN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不是最简二次根式</a:t>
                </a:r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化为最简二次根式为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>
                            <a:solidFill>
                              <a:srgbClr val="C00000"/>
                            </a:solidFill>
                            <a:effectLst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微软雅黑" panose="020B0503020204020204" charset="-122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altLang="zh-CN">
                    <a:solidFill>
                      <a:srgbClr val="C00000"/>
                    </a:solidFill>
                    <a:effectLst/>
                    <a:ea typeface="微软雅黑" panose="020B0503020204020204" charset="-122"/>
                    <a:cs typeface="Times New Roman" panose="02020603050405020304" pitchFamily="18" charset="0"/>
                  </a:rPr>
                  <a:t>.</a:t>
                </a:r>
                <a:endParaRPr lang="zh-CN" altLang="zh-CN">
                  <a:solidFill>
                    <a:srgbClr val="000000"/>
                  </a:solidFill>
                  <a:effectLst/>
                  <a:ea typeface="方正书宋_GBK" panose="02000000000000000000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占位符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918882"/>
                <a:ext cx="10531475" cy="1243225"/>
              </a:xfrm>
              <a:prstGeom prst="rect">
                <a:avLst/>
              </a:prstGeom>
              <a:blipFill rotWithShape="1">
                <a:blip r:embed="rId4"/>
                <a:stretch>
                  <a:fillRect t="-14" b="-1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143000" y="933744"/>
            <a:ext cx="10571922" cy="29596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b="1">
                <a:effectLst/>
                <a:ea typeface="微软雅黑" panose="020B0503020204020204" charset="-122"/>
                <a:cs typeface="Times New Roman" panose="02020603050405020304" pitchFamily="18" charset="0"/>
              </a:rPr>
              <a:t>最简二次根式的判断技巧</a:t>
            </a:r>
            <a:endParaRPr lang="zh-CN" altLang="zh-CN" b="1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一看</a:t>
            </a:r>
            <a:r>
              <a:rPr lang="en-US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被开方数中是否含有能开得尽方的因数</a:t>
            </a:r>
            <a:r>
              <a:rPr lang="en-US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或因式</a:t>
            </a:r>
            <a:r>
              <a:rPr lang="en-US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),</a:t>
            </a:r>
            <a:r>
              <a:rPr lang="zh-CN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被开</a:t>
            </a:r>
            <a:endParaRPr lang="en-US" altLang="zh-CN">
              <a:effectLst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方数中是否含有分母</a:t>
            </a:r>
            <a:r>
              <a:rPr lang="en-US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;</a:t>
            </a:r>
            <a:endParaRPr lang="zh-CN" altLang="zh-CN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二定</a:t>
            </a:r>
            <a:r>
              <a:rPr lang="en-US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zh-CN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根据上面两个条件确定二次根式是不是最简二次根式</a:t>
            </a:r>
            <a:r>
              <a:rPr lang="en-US" altLang="zh-CN">
                <a:effectLst/>
                <a:ea typeface="微软雅黑" panose="020B0503020204020204" charset="-122"/>
                <a:cs typeface="Times New Roman" panose="02020603050405020304" pitchFamily="18" charset="0"/>
              </a:rPr>
              <a:t>.</a:t>
            </a:r>
            <a:endParaRPr lang="en-US" altLang="zh-CN">
              <a:effectLst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3265" y="195745"/>
            <a:ext cx="2413775" cy="1228544"/>
            <a:chOff x="573265" y="195745"/>
            <a:chExt cx="2413775" cy="1228544"/>
          </a:xfrm>
        </p:grpSpPr>
        <p:grpSp>
          <p:nvGrpSpPr>
            <p:cNvPr id="4" name="组合 3"/>
            <p:cNvGrpSpPr/>
            <p:nvPr/>
          </p:nvGrpSpPr>
          <p:grpSpPr>
            <a:xfrm>
              <a:off x="573265" y="284820"/>
              <a:ext cx="2214540" cy="1139469"/>
              <a:chOff x="573265" y="284820"/>
              <a:chExt cx="2214540" cy="1139469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1143000" y="869795"/>
                <a:ext cx="1644805" cy="0"/>
              </a:xfrm>
              <a:prstGeom prst="line">
                <a:avLst/>
              </a:prstGeom>
              <a:ln w="28575">
                <a:solidFill>
                  <a:srgbClr val="65A5AF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不完整圆 6"/>
              <p:cNvSpPr/>
              <p:nvPr/>
            </p:nvSpPr>
            <p:spPr>
              <a:xfrm rot="5400000">
                <a:off x="573265" y="284820"/>
                <a:ext cx="1139469" cy="1139469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65A5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97280" y="195745"/>
              <a:ext cx="1889760" cy="74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>
                  <a:solidFill>
                    <a:schemeClr val="bg1"/>
                  </a:solidFill>
                  <a:latin typeface="+mn-lt"/>
                  <a:ea typeface="+mn-ea"/>
                </a:rPr>
                <a:t>学</a:t>
              </a:r>
              <a:r>
                <a:rPr lang="zh-CN" altLang="en-US" sz="3200">
                  <a:latin typeface="+mn-lt"/>
                  <a:ea typeface="+mn-ea"/>
                </a:rPr>
                <a:t>  </a:t>
              </a:r>
              <a:r>
                <a:rPr lang="zh-CN" altLang="en-US" sz="3000">
                  <a:solidFill>
                    <a:srgbClr val="65A5AF"/>
                  </a:solidFill>
                  <a:latin typeface="+mn-lt"/>
                  <a:ea typeface="+mn-ea"/>
                </a:rPr>
                <a:t>技巧</a:t>
              </a:r>
              <a:endParaRPr lang="zh-CN" altLang="en-US" sz="3000">
                <a:solidFill>
                  <a:srgbClr val="65A5AF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2EwZDU2NmIzNDJmNWNhOGYyZmQzN2JlZTAwNDIwMzYifQ=="/>
</p:tagLst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初中">
      <a:majorFont>
        <a:latin typeface="Times New Roman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dirty="0" smtClean="0">
            <a:latin typeface="+mn-lt"/>
            <a:ea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1842</Words>
  <Application>WPS 演示</Application>
  <PresentationFormat/>
  <Paragraphs>127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Calibri Light</vt:lpstr>
      <vt:lpstr>微软雅黑</vt:lpstr>
      <vt:lpstr>Calibri</vt:lpstr>
      <vt:lpstr>Times New Roman</vt:lpstr>
      <vt:lpstr>方正书宋_GBK</vt:lpstr>
      <vt:lpstr>Cambria Math</vt:lpstr>
      <vt:lpstr>Arial Unicode MS</vt:lpstr>
      <vt:lpstr>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刘光辉</cp:lastModifiedBy>
  <cp:revision>9</cp:revision>
  <cp:lastPrinted>2024-11-01T22:13:00Z</cp:lastPrinted>
  <dcterms:created xsi:type="dcterms:W3CDTF">2024-11-01T22:13:00Z</dcterms:created>
  <dcterms:modified xsi:type="dcterms:W3CDTF">2025-02-26T13:32:29Z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9B7BCC986AB54C158927A71D097D2862_12</vt:lpwstr>
  </property>
  <property fmtid="{D5CDD505-2E9C-101B-9397-08002B2CF9AE}" pid="7" name="KSOProductBuildVer">
    <vt:lpwstr>2052-12.1.0.19770</vt:lpwstr>
  </property>
</Properties>
</file>