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6" r:id="rId3"/>
    <p:sldId id="329" r:id="rId5"/>
    <p:sldId id="340" r:id="rId6"/>
    <p:sldId id="345" r:id="rId7"/>
    <p:sldId id="346" r:id="rId8"/>
    <p:sldId id="347" r:id="rId9"/>
    <p:sldId id="348" r:id="rId10"/>
    <p:sldId id="349" r:id="rId11"/>
    <p:sldId id="323" r:id="rId12"/>
    <p:sldId id="350" r:id="rId13"/>
    <p:sldId id="351" r:id="rId14"/>
  </p:sldIdLst>
  <p:sldSz cx="12190095" cy="6859270"/>
  <p:notesSz cx="6760845" cy="9942195"/>
  <p:custDataLst>
    <p:tags r:id="rId18"/>
  </p:custDataLst>
  <p:defaultTextStyle>
    <a:defPPr>
      <a:defRPr lang="en-US"/>
    </a:defPPr>
    <a:lvl1pPr marL="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15" userDrawn="1">
          <p15:clr>
            <a:srgbClr val="A4A3A4"/>
          </p15:clr>
        </p15:guide>
        <p15:guide id="2" pos="7378" userDrawn="1">
          <p15:clr>
            <a:srgbClr val="A4A3A4"/>
          </p15:clr>
        </p15:guide>
        <p15:guide id="3" orient="horz" pos="362" userDrawn="1">
          <p15:clr>
            <a:srgbClr val="A4A3A4"/>
          </p15:clr>
        </p15:guide>
        <p15:guide id="4" orient="horz" pos="3975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16" autoAdjust="0"/>
    <p:restoredTop sz="97391" autoAdjust="0"/>
  </p:normalViewPr>
  <p:slideViewPr>
    <p:cSldViewPr snapToGrid="0" showGuides="1">
      <p:cViewPr varScale="1">
        <p:scale>
          <a:sx n="58" d="100"/>
          <a:sy n="58" d="100"/>
        </p:scale>
        <p:origin x="34" y="432"/>
      </p:cViewPr>
      <p:guideLst>
        <p:guide pos="715"/>
        <p:guide pos="7378"/>
        <p:guide orient="horz" pos="362"/>
        <p:guide orient="horz" pos="3975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919E2-1DB0-45D5-9FE6-5B779815D6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32805-E535-4C0F-AD24-8001F1DF4A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2650" cy="3355975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zh-CN">
                <a:sym typeface="+mn-ea"/>
              </a:rPr>
              <a:t>全品初中</a:t>
            </a:r>
            <a:endParaRPr lang="zh-CN" altLang="zh-CN"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/>
          <p:cNvGrpSpPr/>
          <p:nvPr userDrawn="1"/>
        </p:nvGrpSpPr>
        <p:grpSpPr>
          <a:xfrm>
            <a:off x="792380" y="2237627"/>
            <a:ext cx="608251" cy="604025"/>
            <a:chOff x="2660422" y="1747007"/>
            <a:chExt cx="405763" cy="40250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2663685" y="1748095"/>
              <a:ext cx="402500" cy="0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2660422" y="1747007"/>
              <a:ext cx="2242" cy="402500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5"/>
          <p:cNvSpPr>
            <a:spLocks noChangeArrowheads="1"/>
          </p:cNvSpPr>
          <p:nvPr userDrawn="1"/>
        </p:nvSpPr>
        <p:spPr bwMode="auto">
          <a:xfrm>
            <a:off x="1107935" y="2652376"/>
            <a:ext cx="5562511" cy="11185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6" tIns="45718" rIns="91436" bIns="45718" anchor="ctr">
            <a:spAutoFit/>
          </a:bodyPr>
          <a:lstStyle/>
          <a:p>
            <a:pPr algn="l" eaLnBrk="0" hangingPunct="0"/>
            <a:r>
              <a:rPr lang="zh-CN" altLang="en-US" sz="6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谢 谢 观 看！</a:t>
            </a:r>
            <a:endParaRPr lang="zh-CN" altLang="en-US" sz="67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 flipH="1">
            <a:off x="7696545" y="1313511"/>
            <a:ext cx="0" cy="5269815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究应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1143000" y="587375"/>
            <a:ext cx="10531475" cy="212834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200">
                <a:latin typeface="+mj-lt"/>
              </a:defRPr>
            </a:lvl1pPr>
            <a:lvl2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>
                <a:solidFill>
                  <a:srgbClr val="C00000"/>
                </a:solidFill>
                <a:latin typeface="+mj-lt"/>
              </a:defRPr>
            </a:lvl2pPr>
            <a:lvl3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b="1">
                <a:latin typeface="+mj-lt"/>
                <a:ea typeface="宋体" panose="02010600030101010101" pitchFamily="2" charset="-122"/>
              </a:defRPr>
            </a:lvl3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-5081"/>
            <a:ext cx="1371421" cy="68691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 userDrawn="1"/>
        </p:nvSpPr>
        <p:spPr>
          <a:xfrm>
            <a:off x="155558" y="457309"/>
            <a:ext cx="580950" cy="2543130"/>
          </a:xfrm>
          <a:prstGeom prst="roundRect">
            <a:avLst/>
          </a:prstGeom>
          <a:solidFill>
            <a:srgbClr val="65A5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 userDrawn="1"/>
        </p:nvSpPr>
        <p:spPr>
          <a:xfrm>
            <a:off x="212698" y="529714"/>
            <a:ext cx="593013" cy="2368231"/>
          </a:xfrm>
          <a:prstGeom prst="roundRect">
            <a:avLst/>
          </a:prstGeom>
          <a:noFill/>
          <a:ln w="12700" cmpd="sng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676188" y="0"/>
            <a:ext cx="11514226" cy="6869116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1143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14"/>
          <p:cNvSpPr txBox="1"/>
          <p:nvPr userDrawn="1"/>
        </p:nvSpPr>
        <p:spPr>
          <a:xfrm>
            <a:off x="279365" y="633151"/>
            <a:ext cx="346666" cy="224676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探究与应用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微信图片_2024110120535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275" y="0"/>
            <a:ext cx="11513820" cy="686943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随堂检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1143000" y="587375"/>
            <a:ext cx="10531475" cy="212834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200">
                <a:latin typeface="+mj-lt"/>
              </a:defRPr>
            </a:lvl1pPr>
            <a:lvl2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>
                <a:solidFill>
                  <a:srgbClr val="C00000"/>
                </a:solidFill>
                <a:latin typeface="+mj-lt"/>
              </a:defRPr>
            </a:lvl2pPr>
            <a:lvl3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b="1">
                <a:latin typeface="+mj-lt"/>
                <a:ea typeface="宋体" panose="02010600030101010101" pitchFamily="2" charset="-122"/>
              </a:defRPr>
            </a:lvl3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-5081"/>
            <a:ext cx="1371421" cy="68691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 userDrawn="1"/>
        </p:nvSpPr>
        <p:spPr>
          <a:xfrm>
            <a:off x="155558" y="457309"/>
            <a:ext cx="580950" cy="3523676"/>
          </a:xfrm>
          <a:prstGeom prst="roundRect">
            <a:avLst/>
          </a:prstGeom>
          <a:solidFill>
            <a:srgbClr val="65A5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 userDrawn="1"/>
        </p:nvSpPr>
        <p:spPr>
          <a:xfrm>
            <a:off x="212698" y="529714"/>
            <a:ext cx="593013" cy="3333263"/>
          </a:xfrm>
          <a:prstGeom prst="roundRect">
            <a:avLst/>
          </a:prstGeom>
          <a:noFill/>
          <a:ln w="12700" cmpd="sng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676188" y="0"/>
            <a:ext cx="11514226" cy="6869116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1143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14"/>
          <p:cNvSpPr txBox="1"/>
          <p:nvPr userDrawn="1"/>
        </p:nvSpPr>
        <p:spPr>
          <a:xfrm>
            <a:off x="279365" y="647219"/>
            <a:ext cx="346666" cy="310853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课堂小结与检测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微信图片_2024110120535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275" y="0"/>
            <a:ext cx="11513820" cy="686943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随堂检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1143000" y="587375"/>
            <a:ext cx="10531475" cy="212834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200">
                <a:latin typeface="+mj-lt"/>
              </a:defRPr>
            </a:lvl1pPr>
            <a:lvl2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>
                <a:solidFill>
                  <a:srgbClr val="C00000"/>
                </a:solidFill>
                <a:latin typeface="+mj-lt"/>
              </a:defRPr>
            </a:lvl2pPr>
            <a:lvl3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b="1">
                <a:latin typeface="+mj-lt"/>
                <a:ea typeface="宋体" panose="02010600030101010101" pitchFamily="2" charset="-122"/>
              </a:defRPr>
            </a:lvl3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-5081"/>
            <a:ext cx="1371421" cy="68691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676188" y="0"/>
            <a:ext cx="11514226" cy="6869116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1143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file:///D:\qq&#25991;&#20214;\712321467\Image\C2C\Image2\%7b75232B38-A165-1FB7-499C-2E1C792CACB5%7d.png" TargetMode="Externa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hyperlink" Target="8.&#20108;&#27425;&#26681;&#24335;&#30340;&#21152;&#20943;&#36816;&#31639;&#35838;&#20214;.pptx" TargetMode="Externa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90475" y="1949903"/>
            <a:ext cx="12484380" cy="2556467"/>
          </a:xfrm>
          <a:prstGeom prst="rect">
            <a:avLst/>
          </a:prstGeom>
          <a:solidFill>
            <a:srgbClr val="65A5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文本框 5"/>
          <p:cNvSpPr txBox="1"/>
          <p:nvPr/>
        </p:nvSpPr>
        <p:spPr>
          <a:xfrm>
            <a:off x="624205" y="2545715"/>
            <a:ext cx="100145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4000" b="1">
                <a:solidFill>
                  <a:srgbClr val="FF0000"/>
                </a:solidFill>
              </a:rPr>
              <a:t>二次根式的乘除运算</a:t>
            </a:r>
            <a:endParaRPr lang="zh-CN" altLang="en-US" sz="4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40649" y="1341190"/>
            <a:ext cx="25699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000" spc="10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ea typeface="微软雅黑" panose="020B0503020204020204" charset="-122"/>
              </a:rPr>
              <a:t>第二章　实数</a:t>
            </a:r>
            <a:endParaRPr lang="zh-CN" altLang="en-US" sz="3000" spc="100">
              <a:solidFill>
                <a:srgbClr val="FF0000">
                  <a:alpha val="50000"/>
                </a:srgbClr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占位符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2209003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2.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计算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: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(1)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en-US" altLang="zh-CN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20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;		(2)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12</m:t>
                            </m:r>
                          </m:e>
                        </m:rad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;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2209003"/>
              </a:xfrm>
              <a:blipFill rotWithShape="1">
                <a:blip r:embed="rId1"/>
                <a:stretch>
                  <a:fillRect b="-20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占位符 1"/>
              <p:cNvSpPr txBox="1"/>
              <p:nvPr/>
            </p:nvSpPr>
            <p:spPr>
              <a:xfrm>
                <a:off x="1143000" y="2796378"/>
                <a:ext cx="10531475" cy="1384161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zh-CN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解</a:t>
                </a:r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:(1)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20</m:t>
                            </m:r>
                          </m:den>
                        </m:f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20</m:t>
                            </m:r>
                          </m:den>
                        </m:f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796378"/>
                <a:ext cx="10531475" cy="1384161"/>
              </a:xfrm>
              <a:prstGeom prst="rect">
                <a:avLst/>
              </a:prstGeom>
              <a:blipFill rotWithShape="1">
                <a:blip r:embed="rId2"/>
                <a:stretch>
                  <a:fillRect t="-34" b="-33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占位符 1"/>
              <p:cNvSpPr txBox="1"/>
              <p:nvPr/>
            </p:nvSpPr>
            <p:spPr>
              <a:xfrm>
                <a:off x="1143000" y="4180539"/>
                <a:ext cx="10531475" cy="1384161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12</m:t>
                            </m:r>
                          </m:e>
                        </m:rad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72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72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24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180539"/>
                <a:ext cx="10531475" cy="1384161"/>
              </a:xfrm>
              <a:prstGeom prst="rect">
                <a:avLst/>
              </a:prstGeom>
              <a:blipFill rotWithShape="1">
                <a:blip r:embed="rId3"/>
                <a:stretch>
                  <a:fillRect t="-24" b="-33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占位符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1470339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(3)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20</m:t>
                        </m:r>
                      </m:e>
                    </m:rad>
                    <m:r>
                      <a:rPr lang="en-US" altLang="zh-CN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÷</m:t>
                    </m:r>
                    <m:f>
                      <m:f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;	(4)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24</m:t>
                        </m:r>
                      </m:e>
                    </m:rad>
                    <m:r>
                      <a:rPr lang="en-US" altLang="zh-CN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÷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</m:rad>
                    <m:r>
                      <a:rPr lang="en-US" altLang="zh-CN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1470339"/>
              </a:xfrm>
              <a:blipFill rotWithShape="1">
                <a:blip r:embed="rId1"/>
                <a:stretch>
                  <a:fillRect b="-3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占位符 1"/>
              <p:cNvSpPr txBox="1"/>
              <p:nvPr/>
            </p:nvSpPr>
            <p:spPr>
              <a:xfrm>
                <a:off x="1143000" y="2057714"/>
                <a:ext cx="10531475" cy="1009379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zh-CN" altLang="zh-CN"/>
                  <a:t>解</a:t>
                </a:r>
                <a:r>
                  <a:rPr lang="en-US" altLang="zh-CN"/>
                  <a:t>:(3)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/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zh-CN" altLang="zh-CN" i="1"/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/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/>
                  <a:t>×3×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/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/>
                  <a:t>×2=3.</a:t>
                </a:r>
                <a:endParaRPr lang="zh-CN" altLang="zh-CN"/>
              </a:p>
            </p:txBody>
          </p:sp>
        </mc:Choice>
        <mc:Fallback>
          <p:sp>
            <p:nvSpPr>
              <p:cNvPr id="7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057714"/>
                <a:ext cx="10531475" cy="1009379"/>
              </a:xfrm>
              <a:prstGeom prst="rect">
                <a:avLst/>
              </a:prstGeom>
              <a:blipFill rotWithShape="1">
                <a:blip r:embed="rId2"/>
                <a:stretch>
                  <a:fillRect t="-31" b="-115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占位符 1"/>
              <p:cNvSpPr txBox="1"/>
              <p:nvPr/>
            </p:nvSpPr>
            <p:spPr>
              <a:xfrm>
                <a:off x="1143000" y="3067093"/>
                <a:ext cx="10531475" cy="1385059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CN"/>
                  <a:t>(4)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÷</m:t>
                    </m:r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/>
                            </m:ctrlPr>
                          </m:fPr>
                          <m:num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/>
                            </m:ctrlPr>
                          </m:fPr>
                          <m:num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24</m:t>
                            </m:r>
                          </m:num>
                          <m:den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50</m:t>
                            </m:r>
                          </m:den>
                        </m:f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i="1"/>
                            </m:ctrlPr>
                          </m:fPr>
                          <m:num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/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/>
                  <a:t>.</a:t>
                </a:r>
                <a:endParaRPr lang="zh-CN" altLang="zh-CN"/>
              </a:p>
            </p:txBody>
          </p:sp>
        </mc:Choice>
        <mc:Fallback>
          <p:sp>
            <p:nvSpPr>
              <p:cNvPr id="8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067093"/>
                <a:ext cx="10531475" cy="1385059"/>
              </a:xfrm>
              <a:prstGeom prst="rect">
                <a:avLst/>
              </a:prstGeom>
              <a:blipFill rotWithShape="1">
                <a:blip r:embed="rId3"/>
                <a:stretch>
                  <a:fillRect t="-3" b="-33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5132070" y="5850255"/>
            <a:ext cx="6229350" cy="645160"/>
          </a:xfrm>
          <a:prstGeom prst="rect">
            <a:avLst/>
          </a:prstGeom>
          <a:noFill/>
          <a:ln>
            <a:solidFill>
              <a:srgbClr val="F5813B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600">
                <a:ln>
                  <a:solidFill>
                    <a:schemeClr val="tx1"/>
                  </a:solidFill>
                  <a:prstDash val="sysDot"/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hlinkClick r:id="rId4" tooltip="" action="ppaction://hlinkfile">
                  <a:extLst>
                    <a:ext uri="{DAF060AB-1E55-43B9-8AAB-6FB025537F2F}">
                      <wpsdc:hlinkClr xmlns:wpsdc="http://www.wps.cn/officeDocument/2017/drawingmlCustomData" val="0563C1"/>
                      <wpsdc:folHlinkClr xmlns:wpsdc="http://www.wps.cn/officeDocument/2017/drawingmlCustomData" val="954F72"/>
                      <wpsdc:hlinkUnderline xmlns:wpsdc="http://www.wps.cn/officeDocument/2017/drawingmlCustomData" val="1"/>
                    </a:ext>
                  </a:extLst>
                </a:hlinkClick>
              </a:rPr>
              <a:t>下面继续学习《二次根式加减》</a:t>
            </a:r>
            <a:endParaRPr lang="zh-CN" altLang="en-US" sz="3600">
              <a:ln>
                <a:solidFill>
                  <a:schemeClr val="tx1"/>
                </a:solidFill>
                <a:prstDash val="sysDot"/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占位符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143000" y="928993"/>
                <a:ext cx="10531475" cy="4229491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altLang="zh-CN"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zh-CN"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二次根式的乘法法则</a:t>
                </a:r>
                <a:r>
                  <a:rPr lang="en-US" altLang="zh-CN"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i="1"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altLang="zh-CN"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i="1" u="sng">
                    <a:effectLst/>
                    <a:uFill>
                      <a:solidFill>
                        <a:srgbClr val="000000"/>
                      </a:solidFill>
                    </a:uFill>
                    <a:ea typeface="微软雅黑" panose="020B0503020204020204" charset="-122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i="1"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≥0,</a:t>
                </a:r>
                <a:r>
                  <a:rPr lang="en-US" altLang="zh-CN" i="1"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≥0).</a:t>
                </a:r>
                <a:r>
                  <a:rPr lang="en-US" altLang="zh-CN" i="1"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 </a:t>
                </a:r>
                <a:endParaRPr lang="zh-CN" altLang="zh-CN">
                  <a:effectLst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语言叙述</a:t>
                </a:r>
                <a:r>
                  <a:rPr lang="en-US" altLang="zh-CN"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zh-CN"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两个二次根式相乘</a:t>
                </a:r>
                <a:r>
                  <a:rPr lang="en-US" altLang="zh-CN"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把被开方数</a:t>
                </a:r>
                <a:r>
                  <a:rPr lang="zh-CN" altLang="zh-CN" i="1" u="sng">
                    <a:effectLst/>
                    <a:uFill>
                      <a:solidFill>
                        <a:srgbClr val="000000"/>
                      </a:solidFill>
                    </a:uFill>
                    <a:ea typeface="微软雅黑" panose="020B0503020204020204" charset="-122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根指数</a:t>
                </a:r>
                <a:endParaRPr lang="en-US" altLang="zh-CN">
                  <a:effectLst/>
                  <a:ea typeface="微软雅黑" panose="020B050302020402020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不变</a:t>
                </a:r>
                <a:r>
                  <a:rPr lang="en-US" altLang="zh-CN"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i="1"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 </a:t>
                </a:r>
                <a:endParaRPr lang="zh-CN" altLang="zh-CN">
                  <a:effectLst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二次根式的除法法则</a:t>
                </a:r>
                <a:r>
                  <a:rPr lang="en-US" altLang="zh-CN"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i="1" u="sng">
                    <a:effectLst/>
                    <a:uFill>
                      <a:solidFill>
                        <a:srgbClr val="000000"/>
                      </a:solidFill>
                    </a:uFill>
                    <a:ea typeface="微软雅黑" panose="020B0503020204020204" charset="-122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i="1"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≥0,</a:t>
                </a:r>
                <a:r>
                  <a:rPr lang="en-US" altLang="zh-CN" i="1"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&gt;0).</a:t>
                </a:r>
                <a:r>
                  <a:rPr lang="zh-CN" altLang="zh-CN"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语言叙述</a:t>
                </a:r>
                <a:r>
                  <a:rPr lang="en-US" altLang="zh-CN"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:</a:t>
                </a:r>
                <a:endParaRPr lang="en-US" altLang="zh-CN">
                  <a:effectLst/>
                  <a:ea typeface="微软雅黑" panose="020B050302020402020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两个二次根式相除</a:t>
                </a:r>
                <a:r>
                  <a:rPr lang="en-US" altLang="zh-CN"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把被开方数</a:t>
                </a:r>
                <a:r>
                  <a:rPr lang="zh-CN" altLang="zh-CN" i="1" u="sng">
                    <a:effectLst/>
                    <a:uFill>
                      <a:solidFill>
                        <a:srgbClr val="000000"/>
                      </a:solidFill>
                    </a:uFill>
                    <a:ea typeface="微软雅黑" panose="020B0503020204020204" charset="-122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根指数不变</a:t>
                </a:r>
                <a:r>
                  <a:rPr lang="en-US" altLang="zh-CN"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i="1"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 </a:t>
                </a:r>
                <a:endParaRPr lang="zh-CN" altLang="zh-CN">
                  <a:effectLst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143000" y="928993"/>
                <a:ext cx="10531475" cy="4229491"/>
              </a:xfrm>
              <a:blipFill rotWithShape="1">
                <a:blip r:embed="rId1"/>
                <a:stretch>
                  <a:fillRect t="-15" b="-4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/>
          <p:cNvGrpSpPr/>
          <p:nvPr/>
        </p:nvGrpSpPr>
        <p:grpSpPr>
          <a:xfrm>
            <a:off x="573265" y="195745"/>
            <a:ext cx="2413775" cy="1228544"/>
            <a:chOff x="573265" y="195745"/>
            <a:chExt cx="2413775" cy="1228544"/>
          </a:xfrm>
        </p:grpSpPr>
        <p:grpSp>
          <p:nvGrpSpPr>
            <p:cNvPr id="4" name="组合 3"/>
            <p:cNvGrpSpPr/>
            <p:nvPr/>
          </p:nvGrpSpPr>
          <p:grpSpPr>
            <a:xfrm>
              <a:off x="573265" y="284820"/>
              <a:ext cx="2214540" cy="1139469"/>
              <a:chOff x="573265" y="284820"/>
              <a:chExt cx="2214540" cy="1139469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1143000" y="869795"/>
                <a:ext cx="1644805" cy="0"/>
              </a:xfrm>
              <a:prstGeom prst="line">
                <a:avLst/>
              </a:prstGeom>
              <a:ln w="28575">
                <a:solidFill>
                  <a:srgbClr val="65A5A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不完整圆 6"/>
              <p:cNvSpPr/>
              <p:nvPr/>
            </p:nvSpPr>
            <p:spPr>
              <a:xfrm rot="5400000">
                <a:off x="573265" y="284820"/>
                <a:ext cx="1139469" cy="1139469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65A5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097280" y="195745"/>
              <a:ext cx="1889760" cy="74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b="1">
                  <a:solidFill>
                    <a:schemeClr val="bg1"/>
                  </a:solidFill>
                  <a:latin typeface="+mn-lt"/>
                  <a:ea typeface="+mn-ea"/>
                </a:rPr>
                <a:t>记</a:t>
              </a:r>
              <a:r>
                <a:rPr lang="zh-CN" altLang="en-US" sz="3200">
                  <a:latin typeface="+mn-lt"/>
                  <a:ea typeface="+mn-ea"/>
                </a:rPr>
                <a:t>  </a:t>
              </a:r>
              <a:r>
                <a:rPr lang="zh-CN" altLang="en-US" sz="3000">
                  <a:solidFill>
                    <a:srgbClr val="65A5AF"/>
                  </a:solidFill>
                </a:rPr>
                <a:t>法则</a:t>
              </a:r>
              <a:endParaRPr lang="zh-CN" altLang="en-US" sz="3000">
                <a:solidFill>
                  <a:srgbClr val="65A5A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8" name="文本占位符 4"/>
          <p:cNvSpPr txBox="1"/>
          <p:nvPr/>
        </p:nvSpPr>
        <p:spPr>
          <a:xfrm>
            <a:off x="8676355" y="1701104"/>
            <a:ext cx="954107" cy="70294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2pPr>
            <a:lvl3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b="1" kern="120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zh-CN" altLang="zh-CN"/>
              <a:t>相乘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占位符 4"/>
              <p:cNvSpPr txBox="1"/>
              <p:nvPr/>
            </p:nvSpPr>
            <p:spPr>
              <a:xfrm>
                <a:off x="7143086" y="1083499"/>
                <a:ext cx="963534" cy="6176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lvl1pPr marL="0" indent="0" algn="l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zh-CN" i="1"/>
                          </m:ctrlPr>
                        </m:radPr>
                        <m:deg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</m:rad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9" name="文本占位符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086" y="1083499"/>
                <a:ext cx="963534" cy="617605"/>
              </a:xfrm>
              <a:prstGeom prst="rect">
                <a:avLst/>
              </a:prstGeom>
              <a:blipFill rotWithShape="1">
                <a:blip r:embed="rId2"/>
                <a:stretch>
                  <a:fillRect l="-63" t="-31" r="22" b="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占位符 4"/>
              <p:cNvSpPr txBox="1"/>
              <p:nvPr/>
            </p:nvSpPr>
            <p:spPr>
              <a:xfrm>
                <a:off x="6551898" y="3111742"/>
                <a:ext cx="1182375" cy="1031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lvl1pPr marL="0" indent="0" algn="l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/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rad>
                    <m:r>
                      <a:rPr lang="zh-CN" altLang="en-US" i="1">
                        <a:latin typeface="Cambria Math" panose="02040503050406030204" pitchFamily="18" charset="0"/>
                      </a:rPr>
                      <m:t>　</m:t>
                    </m:r>
                  </m:oMath>
                </a14:m>
                <a:r>
                  <a:rPr lang="zh-CN" altLang="en-US"/>
                  <a:t> </a:t>
                </a:r>
                <a:endParaRPr lang="zh-CN" altLang="en-US"/>
              </a:p>
            </p:txBody>
          </p:sp>
        </mc:Choice>
        <mc:Fallback>
          <p:sp>
            <p:nvSpPr>
              <p:cNvPr id="10" name="文本占位符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898" y="3111742"/>
                <a:ext cx="1182375" cy="1031821"/>
              </a:xfrm>
              <a:prstGeom prst="rect">
                <a:avLst/>
              </a:prstGeom>
              <a:blipFill rotWithShape="1">
                <a:blip r:embed="rId3"/>
                <a:stretch>
                  <a:fillRect l="-51" t="-23" r="-2043" b="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占位符 4"/>
          <p:cNvSpPr txBox="1"/>
          <p:nvPr/>
        </p:nvSpPr>
        <p:spPr>
          <a:xfrm>
            <a:off x="6940320" y="4352557"/>
            <a:ext cx="954107" cy="7029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2pPr>
            <a:lvl3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b="1" kern="120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zh-CN" altLang="zh-CN"/>
              <a:t>相除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09650" y="473530"/>
            <a:ext cx="10563225" cy="584775"/>
            <a:chOff x="1009650" y="489859"/>
            <a:chExt cx="10563225" cy="584775"/>
          </a:xfrm>
        </p:grpSpPr>
        <p:grpSp>
          <p:nvGrpSpPr>
            <p:cNvPr id="3" name="组合 7"/>
            <p:cNvGrpSpPr/>
            <p:nvPr/>
          </p:nvGrpSpPr>
          <p:grpSpPr>
            <a:xfrm>
              <a:off x="1009650" y="623564"/>
              <a:ext cx="456565" cy="323850"/>
              <a:chOff x="5850" y="382"/>
              <a:chExt cx="719" cy="405"/>
            </a:xfrm>
          </p:grpSpPr>
          <p:sp>
            <p:nvSpPr>
              <p:cNvPr id="5" name="燕尾形 4"/>
              <p:cNvSpPr/>
              <p:nvPr/>
            </p:nvSpPr>
            <p:spPr>
              <a:xfrm>
                <a:off x="5850" y="382"/>
                <a:ext cx="405" cy="405"/>
              </a:xfrm>
              <a:prstGeom prst="chevron">
                <a:avLst/>
              </a:prstGeom>
              <a:solidFill>
                <a:srgbClr val="65A5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燕尾形 5"/>
              <p:cNvSpPr/>
              <p:nvPr/>
            </p:nvSpPr>
            <p:spPr>
              <a:xfrm>
                <a:off x="6164" y="382"/>
                <a:ext cx="405" cy="405"/>
              </a:xfrm>
              <a:prstGeom prst="chevron">
                <a:avLst/>
              </a:prstGeom>
              <a:solidFill>
                <a:srgbClr val="65A5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697" name="Rectangle 1"/>
            <p:cNvSpPr>
              <a:spLocks noChangeArrowheads="1"/>
            </p:cNvSpPr>
            <p:nvPr/>
          </p:nvSpPr>
          <p:spPr bwMode="auto">
            <a:xfrm>
              <a:off x="1534881" y="489859"/>
              <a:ext cx="10037994" cy="58477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b="1">
                  <a:solidFill>
                    <a:srgbClr val="65A5AF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应用　二次根式的乘除运算</a:t>
              </a:r>
              <a:endPara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占位符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143000" y="1060916"/>
                <a:ext cx="10531475" cy="1833131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zh-CN" altLang="zh-CN" b="1">
                    <a:solidFill>
                      <a:srgbClr val="ED7D31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b="1">
                    <a:solidFill>
                      <a:srgbClr val="ED7D31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  </a:t>
                </a:r>
                <a:r>
                  <a:rPr lang="en-US" altLang="zh-CN">
                    <a:solidFill>
                      <a:srgbClr val="595959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>
                    <a:solidFill>
                      <a:srgbClr val="595959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教材典题</a:t>
                </a:r>
                <a:r>
                  <a:rPr lang="en-US" altLang="zh-CN">
                    <a:solidFill>
                      <a:srgbClr val="595959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计算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: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(1)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en-US" altLang="zh-CN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;</a:t>
                </a:r>
                <a:r>
                  <a:rPr lang="zh-CN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　　　　　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;</a:t>
                </a:r>
                <a:r>
                  <a:rPr lang="zh-CN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　　　　　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(3)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文本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143000" y="1060916"/>
                <a:ext cx="10531475" cy="1833131"/>
              </a:xfrm>
              <a:blipFill rotWithShape="1">
                <a:blip r:embed="rId1"/>
                <a:stretch>
                  <a:fillRect t="-25" b="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占位符 1"/>
              <p:cNvSpPr txBox="1"/>
              <p:nvPr/>
            </p:nvSpPr>
            <p:spPr>
              <a:xfrm>
                <a:off x="1143000" y="3110895"/>
                <a:ext cx="10531475" cy="1031821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lnSpc>
                    <a:spcPct val="100000"/>
                  </a:lnSpc>
                </a:pPr>
                <a:r>
                  <a:rPr lang="zh-CN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解</a:t>
                </a:r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:(1)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=2.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110895"/>
                <a:ext cx="10531475" cy="1031821"/>
              </a:xfrm>
              <a:prstGeom prst="rect">
                <a:avLst/>
              </a:prstGeom>
              <a:blipFill rotWithShape="1">
                <a:blip r:embed="rId2"/>
                <a:stretch>
                  <a:fillRect t="-3" b="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占位符 1"/>
              <p:cNvSpPr txBox="1"/>
              <p:nvPr/>
            </p:nvSpPr>
            <p:spPr>
              <a:xfrm>
                <a:off x="1143000" y="4142716"/>
                <a:ext cx="10531475" cy="1031821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lnSpc>
                    <a:spcPct val="100000"/>
                  </a:lnSpc>
                </a:pPr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×</m:t>
                            </m:r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×</m:t>
                            </m:r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=3.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142716"/>
                <a:ext cx="10531475" cy="1031821"/>
              </a:xfrm>
              <a:prstGeom prst="rect">
                <a:avLst/>
              </a:prstGeom>
              <a:blipFill rotWithShape="1">
                <a:blip r:embed="rId3"/>
                <a:stretch>
                  <a:fillRect t="-59" b="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占位符 1"/>
              <p:cNvSpPr txBox="1"/>
              <p:nvPr/>
            </p:nvSpPr>
            <p:spPr>
              <a:xfrm>
                <a:off x="1143000" y="5174537"/>
                <a:ext cx="10531475" cy="1035220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lnSpc>
                    <a:spcPct val="100000"/>
                  </a:lnSpc>
                </a:pPr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(3)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×</m:t>
                            </m:r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×</m:t>
                            </m:r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174537"/>
                <a:ext cx="10531475" cy="1035220"/>
              </a:xfrm>
              <a:prstGeom prst="rect">
                <a:avLst/>
              </a:prstGeom>
              <a:blipFill rotWithShape="1">
                <a:blip r:embed="rId4"/>
                <a:stretch>
                  <a:fillRect t="-54" b="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占位符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2210029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zh-CN" altLang="zh-CN" b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变式</a:t>
                </a:r>
                <a:r>
                  <a:rPr lang="zh-CN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　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计算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: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(1)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en-US" altLang="zh-CN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12</m:t>
                        </m:r>
                      </m:e>
                    </m:rad>
                    <m:r>
                      <a:rPr lang="en-US" altLang="zh-CN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;	(2)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2210029"/>
              </a:xfrm>
              <a:blipFill rotWithShape="1">
                <a:blip r:embed="rId1"/>
                <a:stretch>
                  <a:fillRect b="-20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占位符 1"/>
              <p:cNvSpPr txBox="1"/>
              <p:nvPr/>
            </p:nvSpPr>
            <p:spPr>
              <a:xfrm>
                <a:off x="1143000" y="2797404"/>
                <a:ext cx="10531475" cy="1385700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zh-CN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解</a:t>
                </a:r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:(1)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12</m:t>
                        </m:r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16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=4.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797404"/>
                <a:ext cx="10531475" cy="1385700"/>
              </a:xfrm>
              <a:prstGeom prst="rect">
                <a:avLst/>
              </a:prstGeom>
              <a:blipFill rotWithShape="1">
                <a:blip r:embed="rId2"/>
                <a:stretch>
                  <a:fillRect t="-17" b="-32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占位符 1"/>
              <p:cNvSpPr txBox="1"/>
              <p:nvPr/>
            </p:nvSpPr>
            <p:spPr>
              <a:xfrm>
                <a:off x="1143000" y="4183104"/>
                <a:ext cx="10531475" cy="1384161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×</m:t>
                            </m:r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×</m:t>
                            </m:r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×</m:t>
                            </m:r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×</m:t>
                            </m:r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10</m:t>
                            </m:r>
                          </m:den>
                        </m:f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i="1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　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183104"/>
                <a:ext cx="10531475" cy="1384161"/>
              </a:xfrm>
              <a:prstGeom prst="rect">
                <a:avLst/>
              </a:prstGeom>
              <a:blipFill rotWithShape="1">
                <a:blip r:embed="rId3"/>
                <a:stretch>
                  <a:fillRect t="-26"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占位符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1792029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zh-CN" altLang="zh-CN" b="1">
                    <a:solidFill>
                      <a:srgbClr val="ED7D31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b="1">
                    <a:solidFill>
                      <a:srgbClr val="ED7D31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  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计算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: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(1)3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×2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;	</a:t>
                </a:r>
                <a:r>
                  <a:rPr lang="zh-CN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　</a:t>
                </a:r>
                <a:r>
                  <a:rPr lang="en-US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12</m:t>
                        </m:r>
                      </m:e>
                    </m:rad>
                    <m:r>
                      <a:rPr lang="en-US" altLang="zh-CN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;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1792029"/>
              </a:xfrm>
              <a:blipFill rotWithShape="1">
                <a:blip r:embed="rId1"/>
                <a:stretch>
                  <a:fillRect b="-14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占位符 1"/>
              <p:cNvSpPr txBox="1"/>
              <p:nvPr/>
            </p:nvSpPr>
            <p:spPr>
              <a:xfrm>
                <a:off x="1143000" y="2379404"/>
                <a:ext cx="10531475" cy="752770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zh-CN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解</a:t>
                </a:r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:(1)3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×2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=3×2×(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)=6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79404"/>
                <a:ext cx="10531475" cy="752770"/>
              </a:xfrm>
              <a:prstGeom prst="rect">
                <a:avLst/>
              </a:prstGeom>
              <a:blipFill rotWithShape="1">
                <a:blip r:embed="rId2"/>
                <a:stretch>
                  <a:fillRect t="-8" b="-127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占位符 1"/>
              <p:cNvSpPr txBox="1"/>
              <p:nvPr/>
            </p:nvSpPr>
            <p:spPr>
              <a:xfrm>
                <a:off x="1143000" y="3132174"/>
                <a:ext cx="10531475" cy="1009379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12</m:t>
                        </m:r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×(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12</m:t>
                        </m:r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36</m:t>
                        </m:r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×6=2.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132174"/>
                <a:ext cx="10531475" cy="1009379"/>
              </a:xfrm>
              <a:prstGeom prst="rect">
                <a:avLst/>
              </a:prstGeom>
              <a:blipFill rotWithShape="1">
                <a:blip r:embed="rId3"/>
                <a:stretch>
                  <a:fillRect t="-35" b="-9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占位符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1070486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(3)4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en-US" altLang="zh-CN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÷</m:t>
                    </m:r>
                    <m:f>
                      <m:f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;	(4)(-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27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)÷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1070486"/>
              </a:xfrm>
              <a:blipFill rotWithShape="1">
                <a:blip r:embed="rId1"/>
                <a:stretch>
                  <a:fillRect b="-14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占位符 1"/>
              <p:cNvSpPr txBox="1"/>
              <p:nvPr/>
            </p:nvSpPr>
            <p:spPr>
              <a:xfrm>
                <a:off x="1143000" y="1532839"/>
                <a:ext cx="10531475" cy="1384161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zh-CN" altLang="zh-CN"/>
                  <a:t>解</a:t>
                </a:r>
                <a:r>
                  <a:rPr lang="en-US" altLang="zh-CN"/>
                  <a:t>:(3)4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zh-CN" altLang="zh-CN" i="1"/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/>
                  <a:t>=4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zh-CN" altLang="zh-CN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/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/>
                  <a:t>=4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zh-CN" altLang="zh-CN" i="1"/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/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/>
                  <a:t>=4×2×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/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/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/>
                  <a:t>=8×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/>
                            </m:ctrlPr>
                          </m:fPr>
                          <m:num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/>
                  <a:t>=8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/>
                  <a:t>.</a:t>
                </a:r>
                <a:endParaRPr lang="zh-CN" altLang="zh-CN"/>
              </a:p>
            </p:txBody>
          </p:sp>
        </mc:Choice>
        <mc:Fallback>
          <p:sp>
            <p:nvSpPr>
              <p:cNvPr id="7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532839"/>
                <a:ext cx="10531475" cy="1384161"/>
              </a:xfrm>
              <a:prstGeom prst="rect">
                <a:avLst/>
              </a:prstGeom>
              <a:blipFill rotWithShape="1">
                <a:blip r:embed="rId2"/>
                <a:stretch>
                  <a:fillRect t="-42" b="-3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占位符 1"/>
              <p:cNvSpPr txBox="1"/>
              <p:nvPr/>
            </p:nvSpPr>
            <p:spPr>
              <a:xfrm>
                <a:off x="1143000" y="2917000"/>
                <a:ext cx="10531475" cy="1038489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CN"/>
                  <a:t>(4)(-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27</m:t>
                        </m:r>
                      </m:e>
                    </m:rad>
                  </m:oMath>
                </a14:m>
                <a:r>
                  <a:rPr lang="en-US" altLang="zh-CN"/>
                  <a:t>)÷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zh-CN" altLang="zh-CN" i="1"/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/>
                  <a:t>=-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27</m:t>
                        </m:r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zh-CN" altLang="zh-CN" i="1"/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/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altLang="zh-CN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zh-CN" altLang="zh-CN" i="1"/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/>
                  <a:t>=-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zh-CN" altLang="zh-CN" i="1"/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/>
                  <a:t>=-3×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/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/>
                  <a:t>=</a:t>
                </a:r>
                <a:endParaRPr lang="zh-CN" altLang="zh-CN"/>
              </a:p>
            </p:txBody>
          </p:sp>
        </mc:Choice>
        <mc:Fallback>
          <p:sp>
            <p:nvSpPr>
              <p:cNvPr id="8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917000"/>
                <a:ext cx="10531475" cy="1038489"/>
              </a:xfrm>
              <a:prstGeom prst="rect">
                <a:avLst/>
              </a:prstGeom>
              <a:blipFill rotWithShape="1">
                <a:blip r:embed="rId3"/>
                <a:stretch>
                  <a:fillRect t="-43" b="-8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占位符 1"/>
              <p:cNvSpPr txBox="1"/>
              <p:nvPr/>
            </p:nvSpPr>
            <p:spPr>
              <a:xfrm>
                <a:off x="1143000" y="3955489"/>
                <a:ext cx="10531475" cy="749949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CN"/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/>
                  <a:t>.</a:t>
                </a:r>
                <a:endParaRPr lang="zh-CN" altLang="zh-CN"/>
              </a:p>
            </p:txBody>
          </p:sp>
        </mc:Choice>
        <mc:Fallback>
          <p:sp>
            <p:nvSpPr>
              <p:cNvPr id="9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955489"/>
                <a:ext cx="10531475" cy="749949"/>
              </a:xfrm>
              <a:prstGeom prst="rect">
                <a:avLst/>
              </a:prstGeom>
              <a:blipFill rotWithShape="1">
                <a:blip r:embed="rId4"/>
                <a:stretch>
                  <a:fillRect t="-10" b="-49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占位符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2209003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zh-CN" altLang="zh-CN" b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变式</a:t>
                </a:r>
                <a:r>
                  <a:rPr lang="zh-CN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　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计算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: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(1)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</m:t>
                        </m:r>
                        <m:f>
                          <m:f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×2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×(-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);</a:t>
                </a:r>
                <a:r>
                  <a:rPr lang="zh-CN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　</a:t>
                </a:r>
                <a:r>
                  <a:rPr lang="en-US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(2)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75</m:t>
                        </m:r>
                      </m:e>
                    </m:rad>
                    <m:r>
                      <a:rPr lang="en-US" altLang="zh-CN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÷</m:t>
                    </m:r>
                    <m:f>
                      <m:f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;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2209003"/>
              </a:xfrm>
              <a:blipFill rotWithShape="1">
                <a:blip r:embed="rId1"/>
                <a:stretch>
                  <a:fillRect b="-20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占位符 1"/>
              <p:cNvSpPr txBox="1"/>
              <p:nvPr/>
            </p:nvSpPr>
            <p:spPr>
              <a:xfrm>
                <a:off x="1143000" y="2796378"/>
                <a:ext cx="10531475" cy="1384161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zh-CN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解</a:t>
                </a:r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:(1)</a:t>
                </a:r>
                <a:r>
                  <a:rPr lang="zh-CN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=-2×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=-12.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796378"/>
                <a:ext cx="10531475" cy="1384161"/>
              </a:xfrm>
              <a:prstGeom prst="rect">
                <a:avLst/>
              </a:prstGeom>
              <a:blipFill rotWithShape="1">
                <a:blip r:embed="rId2"/>
                <a:stretch>
                  <a:fillRect t="-34" b="-33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占位符 1"/>
              <p:cNvSpPr txBox="1"/>
              <p:nvPr/>
            </p:nvSpPr>
            <p:spPr>
              <a:xfrm>
                <a:off x="1143000" y="4180539"/>
                <a:ext cx="10531475" cy="2123338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75</m:t>
                        </m:r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75</m:t>
                        </m:r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75</m:t>
                        </m:r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×30=10.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180539"/>
                <a:ext cx="10531475" cy="2123338"/>
              </a:xfrm>
              <a:prstGeom prst="rect">
                <a:avLst/>
              </a:prstGeom>
              <a:blipFill rotWithShape="1">
                <a:blip r:embed="rId3"/>
                <a:stretch>
                  <a:fillRect t="-16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占位符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1100366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(3)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18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÷(3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); </a:t>
                </a:r>
                <a:r>
                  <a:rPr lang="zh-CN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(4)2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÷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en-US" altLang="zh-CN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1100366"/>
              </a:xfrm>
              <a:blipFill rotWithShape="1">
                <a:blip r:embed="rId1"/>
                <a:stretch>
                  <a:fillRect b="-1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占位符 1"/>
              <p:cNvSpPr txBox="1"/>
              <p:nvPr/>
            </p:nvSpPr>
            <p:spPr>
              <a:xfrm>
                <a:off x="1143000" y="1687741"/>
                <a:ext cx="10531475" cy="751039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zh-CN" altLang="zh-CN"/>
                  <a:t>解</a:t>
                </a:r>
                <a:r>
                  <a:rPr lang="en-US" altLang="zh-CN"/>
                  <a:t>:(3)</a:t>
                </a:r>
                <a:r>
                  <a:rPr lang="zh-CN" altLang="zh-CN"/>
                  <a:t>原式</a:t>
                </a:r>
                <a:r>
                  <a:rPr lang="en-US" altLang="zh-CN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18</m:t>
                        </m:r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÷</m:t>
                    </m:r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/>
                  <a:t>.</a:t>
                </a:r>
                <a:endParaRPr lang="zh-CN" altLang="zh-CN"/>
              </a:p>
            </p:txBody>
          </p:sp>
        </mc:Choice>
        <mc:Fallback>
          <p:sp>
            <p:nvSpPr>
              <p:cNvPr id="7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687741"/>
                <a:ext cx="10531475" cy="751039"/>
              </a:xfrm>
              <a:prstGeom prst="rect">
                <a:avLst/>
              </a:prstGeom>
              <a:blipFill rotWithShape="1">
                <a:blip r:embed="rId2"/>
                <a:stretch>
                  <a:fillRect t="-73" b="-1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占位符 1"/>
              <p:cNvSpPr txBox="1"/>
              <p:nvPr/>
            </p:nvSpPr>
            <p:spPr>
              <a:xfrm>
                <a:off x="1143000" y="2438780"/>
                <a:ext cx="10531475" cy="1141531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CN"/>
                  <a:t>(4)</a:t>
                </a:r>
                <a:r>
                  <a:rPr lang="zh-CN" altLang="zh-CN"/>
                  <a:t>原式</a:t>
                </a:r>
                <a:r>
                  <a:rPr lang="en-US" altLang="zh-CN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/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zh-CN" altLang="zh-CN" i="1"/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/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altLang="zh-CN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zh-CN" altLang="zh-CN" i="1"/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/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/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zh-CN" altLang="zh-CN" i="1"/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/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zh-CN" altLang="zh-CN" i="1"/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/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zh-CN" altLang="zh-CN" i="1"/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/>
                  <a:t>.</a:t>
                </a:r>
                <a:endParaRPr lang="zh-CN" altLang="zh-CN"/>
              </a:p>
            </p:txBody>
          </p:sp>
        </mc:Choice>
        <mc:Fallback>
          <p:sp>
            <p:nvSpPr>
              <p:cNvPr id="8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438780"/>
                <a:ext cx="10531475" cy="1141531"/>
              </a:xfrm>
              <a:prstGeom prst="rect">
                <a:avLst/>
              </a:prstGeom>
              <a:blipFill rotWithShape="1">
                <a:blip r:embed="rId3"/>
                <a:stretch>
                  <a:fillRect t="-33" b="-13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占位符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143000" y="453081"/>
                <a:ext cx="10531475" cy="2350131"/>
              </a:xfrm>
            </p:spPr>
            <p:txBody>
              <a:bodyPr/>
              <a:lstStyle/>
              <a:p>
                <a:r>
                  <a:rPr lang="en-US" altLang="zh-CN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</a:t>
                </a:r>
                <a:r>
                  <a:rPr lang="zh-CN" altLang="zh-CN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检测</a:t>
                </a:r>
                <a:r>
                  <a:rPr lang="en-US" altLang="zh-CN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]</a:t>
                </a:r>
                <a:r>
                  <a:rPr lang="zh-CN" altLang="zh-CN" i="1"/>
                  <a:t>　</a:t>
                </a:r>
                <a:endParaRPr lang="en-US" altLang="zh-CN" i="1"/>
              </a:p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1.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计算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×3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的结果是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	(</a:t>
                </a:r>
                <a:r>
                  <a:rPr lang="zh-CN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A.5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	B.6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	C.6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	D.5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</m:rad>
                  </m:oMath>
                </a14:m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143000" y="453081"/>
                <a:ext cx="10531475" cy="2350131"/>
              </a:xfrm>
              <a:blipFill rotWithShape="1">
                <a:blip r:embed="rId1"/>
                <a:stretch>
                  <a:fillRect t="-14" b="-34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占位符 4"/>
          <p:cNvSpPr txBox="1"/>
          <p:nvPr/>
        </p:nvSpPr>
        <p:spPr>
          <a:xfrm>
            <a:off x="6623169" y="1303720"/>
            <a:ext cx="441146" cy="70185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2pPr>
            <a:lvl3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b="1" kern="120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zh-CN"/>
              <a:t>C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2EwZDU2NmIzNDJmNWNhOGYyZmQzN2JlZTAwNDIwMzYifQ=="/>
</p:tagLst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初中">
      <a:majorFont>
        <a:latin typeface="Times New Roman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3200" dirty="0" smtClean="0">
            <a:latin typeface="+mn-lt"/>
            <a:ea typeface="+mn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1674</Words>
  <Application>WPS 演示</Application>
  <PresentationFormat/>
  <Paragraphs>87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Calibri Light</vt:lpstr>
      <vt:lpstr>微软雅黑</vt:lpstr>
      <vt:lpstr>Times New Roman</vt:lpstr>
      <vt:lpstr>Cambria Math</vt:lpstr>
      <vt:lpstr>方正书宋_GBK</vt:lpstr>
      <vt:lpstr>Arial Unicode MS</vt:lpstr>
      <vt:lpstr>Calibri</vt:lpstr>
      <vt:lpstr>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刘光辉</cp:lastModifiedBy>
  <cp:revision>3</cp:revision>
  <cp:lastPrinted>2024-11-01T22:13:00Z</cp:lastPrinted>
  <dcterms:created xsi:type="dcterms:W3CDTF">2024-11-01T22:13:00Z</dcterms:created>
  <dcterms:modified xsi:type="dcterms:W3CDTF">2025-02-26T13:33:45Z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5776AD43259B478A90A0D58B8B7FB8D9_12</vt:lpwstr>
  </property>
  <property fmtid="{D5CDD505-2E9C-101B-9397-08002B2CF9AE}" pid="7" name="KSOProductBuildVer">
    <vt:lpwstr>2052-12.1.0.19770</vt:lpwstr>
  </property>
</Properties>
</file>