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3"/>
    <p:sldId id="295" r:id="rId5"/>
    <p:sldId id="344" r:id="rId6"/>
    <p:sldId id="345" r:id="rId7"/>
    <p:sldId id="340" r:id="rId8"/>
    <p:sldId id="356" r:id="rId9"/>
    <p:sldId id="347" r:id="rId10"/>
    <p:sldId id="339" r:id="rId11"/>
    <p:sldId id="350" r:id="rId12"/>
    <p:sldId id="323" r:id="rId13"/>
    <p:sldId id="351" r:id="rId14"/>
  </p:sldIdLst>
  <p:sldSz cx="12190095" cy="6859270"/>
  <p:notesSz cx="6760845" cy="9942195"/>
  <p:custDataLst>
    <p:tags r:id="rId18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5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orient="horz" pos="362" userDrawn="1">
          <p15:clr>
            <a:srgbClr val="A4A3A4"/>
          </p15:clr>
        </p15:guide>
        <p15:guide id="4" orient="horz" pos="3975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6" autoAdjust="0"/>
    <p:restoredTop sz="97391" autoAdjust="0"/>
  </p:normalViewPr>
  <p:slideViewPr>
    <p:cSldViewPr snapToGrid="0" showGuides="1">
      <p:cViewPr>
        <p:scale>
          <a:sx n="50" d="100"/>
          <a:sy n="50" d="100"/>
        </p:scale>
        <p:origin x="326" y="202"/>
      </p:cViewPr>
      <p:guideLst>
        <p:guide pos="715"/>
        <p:guide pos="7378"/>
        <p:guide orient="horz" pos="362"/>
        <p:guide orient="horz" pos="397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9E2-1DB0-45D5-9FE6-5B779815D6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2805-E535-4C0F-AD24-8001F1DF4A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2650" cy="3355975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>
                <a:sym typeface="+mn-ea"/>
              </a:rPr>
              <a:t>全品初中</a:t>
            </a:r>
            <a:endParaRPr lang="zh-CN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>
            <a:spLocks noChangeArrowheads="1"/>
          </p:cNvSpPr>
          <p:nvPr userDrawn="1"/>
        </p:nvSpPr>
        <p:spPr bwMode="auto">
          <a:xfrm>
            <a:off x="1244440" y="1527532"/>
            <a:ext cx="10322170" cy="2862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6" tIns="45718" rIns="9143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>
                <a:latin typeface="Calibri" panose="020F0502020204030204" pitchFamily="34" charset="0"/>
              </a:rPr>
              <a:t>             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6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12"/>
          <p:cNvGrpSpPr/>
          <p:nvPr userDrawn="1"/>
        </p:nvGrpSpPr>
        <p:grpSpPr>
          <a:xfrm>
            <a:off x="792380" y="2237627"/>
            <a:ext cx="608251" cy="604025"/>
            <a:chOff x="2660422" y="1747007"/>
            <a:chExt cx="405763" cy="4025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663685" y="1748095"/>
              <a:ext cx="402500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660422" y="1747007"/>
              <a:ext cx="2242" cy="4025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107935" y="2652376"/>
            <a:ext cx="5562511" cy="11185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6" tIns="45718" rIns="91436" bIns="45718" anchor="ctr">
            <a:spAutoFit/>
          </a:bodyPr>
          <a:lstStyle/>
          <a:p>
            <a:pPr algn="l" eaLnBrk="0" hangingPunct="0"/>
            <a:r>
              <a:rPr lang="zh-CN" altLang="en-US" sz="6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 谢 观 看！</a:t>
            </a:r>
            <a:endParaRPr lang="zh-CN" altLang="en-US" sz="6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7696545" y="1313511"/>
            <a:ext cx="0" cy="526981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究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 userDrawn="1"/>
        </p:nvSpPr>
        <p:spPr>
          <a:xfrm>
            <a:off x="155558" y="457309"/>
            <a:ext cx="580950" cy="2543130"/>
          </a:xfrm>
          <a:prstGeom prst="round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 userDrawn="1"/>
        </p:nvSpPr>
        <p:spPr>
          <a:xfrm>
            <a:off x="212698" y="529714"/>
            <a:ext cx="593013" cy="2368231"/>
          </a:xfrm>
          <a:prstGeom prst="roundRect">
            <a:avLst/>
          </a:prstGeom>
          <a:noFill/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4"/>
          <p:cNvSpPr txBox="1"/>
          <p:nvPr userDrawn="1"/>
        </p:nvSpPr>
        <p:spPr>
          <a:xfrm>
            <a:off x="279365" y="633151"/>
            <a:ext cx="346666" cy="22467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探究与应用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5" y="0"/>
            <a:ext cx="11513820" cy="686943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随堂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 userDrawn="1"/>
        </p:nvSpPr>
        <p:spPr>
          <a:xfrm>
            <a:off x="155558" y="457309"/>
            <a:ext cx="580950" cy="3523676"/>
          </a:xfrm>
          <a:prstGeom prst="round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 userDrawn="1"/>
        </p:nvSpPr>
        <p:spPr>
          <a:xfrm>
            <a:off x="212698" y="529714"/>
            <a:ext cx="593013" cy="3333263"/>
          </a:xfrm>
          <a:prstGeom prst="roundRect">
            <a:avLst/>
          </a:prstGeom>
          <a:noFill/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4"/>
          <p:cNvSpPr txBox="1"/>
          <p:nvPr userDrawn="1"/>
        </p:nvSpPr>
        <p:spPr>
          <a:xfrm>
            <a:off x="279365" y="647219"/>
            <a:ext cx="346666" cy="310853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课堂小结与检测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5" y="0"/>
            <a:ext cx="11513820" cy="686943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随堂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475" y="1949903"/>
            <a:ext cx="12484380" cy="2556467"/>
          </a:xfrm>
          <a:prstGeom prst="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225287" y="2263224"/>
            <a:ext cx="11648661" cy="1014950"/>
            <a:chOff x="229417" y="2052417"/>
            <a:chExt cx="11650178" cy="1014715"/>
          </a:xfrm>
        </p:grpSpPr>
        <p:sp>
          <p:nvSpPr>
            <p:cNvPr id="15" name="文本框 5"/>
            <p:cNvSpPr txBox="1"/>
            <p:nvPr/>
          </p:nvSpPr>
          <p:spPr>
            <a:xfrm>
              <a:off x="917212" y="2052417"/>
              <a:ext cx="8668244" cy="101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4000" b="1">
                  <a:solidFill>
                    <a:srgbClr val="FF0000"/>
                  </a:solidFill>
                </a:rPr>
                <a:t>二次根式的加减运算</a:t>
              </a:r>
              <a:endParaRPr lang="zh-CN" altLang="en-US" sz="4000" b="1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29417" y="3067132"/>
              <a:ext cx="1165017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9040649" y="1341190"/>
            <a:ext cx="25699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000" spc="10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ea typeface="微软雅黑" panose="020B0503020204020204" charset="-122"/>
              </a:rPr>
              <a:t>第二章　实数</a:t>
            </a:r>
            <a:endParaRPr lang="zh-CN" altLang="en-US" sz="3000" spc="100">
              <a:solidFill>
                <a:srgbClr val="FF0000">
                  <a:alpha val="50000"/>
                </a:srgbClr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453081"/>
                <a:ext cx="10531475" cy="4950266"/>
              </a:xfrm>
            </p:spPr>
            <p:txBody>
              <a:bodyPr/>
              <a:lstStyle/>
              <a:p>
                <a:r>
                  <a: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zh-CN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检测</a:t>
                </a:r>
                <a:r>
                  <a: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]</a:t>
                </a:r>
                <a:r>
                  <a:rPr lang="zh-CN" altLang="zh-CN" i="1"/>
                  <a:t>　</a:t>
                </a:r>
                <a:endParaRPr lang="en-US" altLang="zh-CN" i="1"/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下列计算正确的是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(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B.3+2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en-US" altLang="zh-C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-7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-3)(2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+3)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的结果是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453081"/>
                <a:ext cx="10531475" cy="4950266"/>
              </a:xfrm>
              <a:blipFill rotWithShape="1">
                <a:blip r:embed="rId1"/>
                <a:stretch>
                  <a:fillRect t="-7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4"/>
          <p:cNvSpPr txBox="1"/>
          <p:nvPr/>
        </p:nvSpPr>
        <p:spPr>
          <a:xfrm>
            <a:off x="6631057" y="1250000"/>
            <a:ext cx="461986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D</a:t>
            </a:r>
            <a:endParaRPr lang="zh-CN" altLang="en-US"/>
          </a:p>
        </p:txBody>
      </p:sp>
      <p:sp>
        <p:nvSpPr>
          <p:cNvPr id="5" name="文本占位符 4"/>
          <p:cNvSpPr txBox="1"/>
          <p:nvPr/>
        </p:nvSpPr>
        <p:spPr>
          <a:xfrm>
            <a:off x="5795117" y="3854052"/>
            <a:ext cx="377026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0</a:t>
            </a:r>
            <a:endParaRPr lang="zh-CN" altLang="en-US"/>
          </a:p>
        </p:txBody>
      </p:sp>
      <p:sp>
        <p:nvSpPr>
          <p:cNvPr id="6" name="文本占位符 4"/>
          <p:cNvSpPr txBox="1"/>
          <p:nvPr/>
        </p:nvSpPr>
        <p:spPr>
          <a:xfrm>
            <a:off x="7251803" y="4661732"/>
            <a:ext cx="555088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53817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+3)(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+2);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538178"/>
              </a:xfrm>
              <a:blipFill rotWithShape="1">
                <a:blip r:embed="rId1"/>
                <a:stretch>
                  <a:fillRect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1"/>
              <p:cNvSpPr txBox="1"/>
              <p:nvPr/>
            </p:nvSpPr>
            <p:spPr>
              <a:xfrm>
                <a:off x="1143000" y="2125553"/>
                <a:ext cx="10531475" cy="803618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altLang="zh-CN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(2)(5-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baseline="30000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endParaRPr lang="zh-CN" altLang="zh-CN">
                  <a:solidFill>
                    <a:srgbClr val="000000"/>
                  </a:solidFill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25553"/>
                <a:ext cx="10531475" cy="803618"/>
              </a:xfrm>
              <a:prstGeom prst="rect">
                <a:avLst/>
              </a:prstGeom>
              <a:blipFill rotWithShape="1">
                <a:blip r:embed="rId2"/>
                <a:stretch>
                  <a:fillRect t="-6979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1"/>
              <p:cNvSpPr txBox="1"/>
              <p:nvPr/>
            </p:nvSpPr>
            <p:spPr>
              <a:xfrm>
                <a:off x="1143000" y="2925352"/>
                <a:ext cx="10531475" cy="795667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altLang="zh-CN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(3)(3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)(3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a typeface="微软雅黑" panose="020B0503020204020204" charset="-122"/>
                    <a:cs typeface="Times New Roman" panose="02020603050405020304" pitchFamily="18" charset="0"/>
                  </a:rPr>
                  <a:t>);</a:t>
                </a:r>
                <a:endParaRPr lang="zh-CN" altLang="zh-CN">
                  <a:solidFill>
                    <a:srgbClr val="000000"/>
                  </a:solidFill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25352"/>
                <a:ext cx="10531475" cy="795667"/>
              </a:xfrm>
              <a:prstGeom prst="rect">
                <a:avLst/>
              </a:prstGeom>
              <a:blipFill rotWithShape="1">
                <a:blip r:embed="rId3"/>
                <a:stretch>
                  <a:fillRect t="-68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3721019"/>
                <a:ext cx="10531475" cy="7563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:(1)(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/>
                  <a:t>+3)(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/>
                  <a:t>+2)=5+2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/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/>
                  <a:t>+6=11+5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721019"/>
                <a:ext cx="10531475" cy="756361"/>
              </a:xfrm>
              <a:prstGeom prst="rect">
                <a:avLst/>
              </a:prstGeom>
              <a:blipFill rotWithShape="1">
                <a:blip r:embed="rId4"/>
                <a:stretch>
                  <a:fillRect t="-73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 txBox="1"/>
              <p:nvPr/>
            </p:nvSpPr>
            <p:spPr>
              <a:xfrm>
                <a:off x="1143000" y="4477380"/>
                <a:ext cx="10531475" cy="74994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(2)(5-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=25-10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+3=28-10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9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77380"/>
                <a:ext cx="10531475" cy="749949"/>
              </a:xfrm>
              <a:prstGeom prst="rect">
                <a:avLst/>
              </a:prstGeom>
              <a:blipFill rotWithShape="1">
                <a:blip r:embed="rId5"/>
                <a:stretch>
                  <a:fillRect t="-6688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占位符 1"/>
              <p:cNvSpPr txBox="1"/>
              <p:nvPr/>
            </p:nvSpPr>
            <p:spPr>
              <a:xfrm>
                <a:off x="1143000" y="5227329"/>
                <a:ext cx="10531475" cy="75168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(3)(3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)=(3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=18-12=6.</a:t>
                </a:r>
                <a:endParaRPr lang="zh-CN" altLang="zh-CN"/>
              </a:p>
            </p:txBody>
          </p:sp>
        </mc:Choice>
        <mc:Fallback>
          <p:sp>
            <p:nvSpPr>
              <p:cNvPr id="10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27329"/>
                <a:ext cx="10531475" cy="751681"/>
              </a:xfrm>
              <a:prstGeom prst="rect">
                <a:avLst/>
              </a:prstGeom>
              <a:blipFill rotWithShape="1">
                <a:blip r:embed="rId6"/>
                <a:stretch>
                  <a:fillRect t="-6590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09650" y="606050"/>
            <a:ext cx="10534650" cy="584775"/>
            <a:chOff x="1009650" y="489859"/>
            <a:chExt cx="10534650" cy="584775"/>
          </a:xfrm>
        </p:grpSpPr>
        <p:grpSp>
          <p:nvGrpSpPr>
            <p:cNvPr id="3" name="组合 7"/>
            <p:cNvGrpSpPr/>
            <p:nvPr/>
          </p:nvGrpSpPr>
          <p:grpSpPr>
            <a:xfrm>
              <a:off x="1009650" y="623564"/>
              <a:ext cx="456565" cy="323850"/>
              <a:chOff x="5850" y="382"/>
              <a:chExt cx="719" cy="405"/>
            </a:xfrm>
          </p:grpSpPr>
          <p:sp>
            <p:nvSpPr>
              <p:cNvPr id="5" name="燕尾形 4"/>
              <p:cNvSpPr/>
              <p:nvPr/>
            </p:nvSpPr>
            <p:spPr>
              <a:xfrm>
                <a:off x="5850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燕尾形 5"/>
              <p:cNvSpPr/>
              <p:nvPr/>
            </p:nvSpPr>
            <p:spPr>
              <a:xfrm>
                <a:off x="6164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1534881" y="489859"/>
              <a:ext cx="10009419" cy="5847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65A5AF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应用一　运算法则和运算律在二次根式运算中的应用</a:t>
              </a:r>
              <a:endPara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1193436"/>
                <a:ext cx="10531475" cy="1539396"/>
              </a:xfrm>
            </p:spPr>
            <p:txBody>
              <a:bodyPr/>
              <a:lstStyle/>
              <a:p>
                <a:r>
                  <a:rPr lang="zh-CN" altLang="zh-CN" b="1">
                    <a:solidFill>
                      <a:srgbClr val="ED7D31"/>
                    </a:solidFill>
                  </a:rPr>
                  <a:t>例</a:t>
                </a:r>
                <a:r>
                  <a:rPr lang="en-US" altLang="zh-CN" b="1">
                    <a:solidFill>
                      <a:srgbClr val="ED7D31"/>
                    </a:solidFill>
                  </a:rPr>
                  <a:t>1</a:t>
                </a:r>
                <a:r>
                  <a:rPr lang="en-US" altLang="zh-CN"/>
                  <a:t>  </a:t>
                </a:r>
                <a:r>
                  <a:rPr lang="en-US" altLang="zh-CN">
                    <a:solidFill>
                      <a:srgbClr val="595959"/>
                    </a:solidFill>
                  </a:rPr>
                  <a:t>(</a:t>
                </a:r>
                <a:r>
                  <a:rPr lang="zh-CN" altLang="zh-CN">
                    <a:solidFill>
                      <a:srgbClr val="595959"/>
                    </a:solidFill>
                  </a:rPr>
                  <a:t>教材典题</a:t>
                </a:r>
                <a:r>
                  <a:rPr lang="en-US" altLang="zh-CN">
                    <a:solidFill>
                      <a:srgbClr val="595959"/>
                    </a:solidFill>
                  </a:rPr>
                  <a:t>)</a:t>
                </a:r>
                <a:r>
                  <a:rPr lang="zh-CN" altLang="zh-CN"/>
                  <a:t>计算</a:t>
                </a:r>
                <a:r>
                  <a:rPr lang="en-US" altLang="zh-CN"/>
                  <a:t>:</a:t>
                </a:r>
                <a:endParaRPr lang="zh-CN" altLang="zh-CN"/>
              </a:p>
              <a:p>
                <a:r>
                  <a:rPr lang="en-US" altLang="zh-CN"/>
                  <a:t>(1)(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/>
                  <a:t>+1)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;</a:t>
                </a:r>
                <a:r>
                  <a:rPr lang="zh-CN" altLang="zh-CN" i="1"/>
                  <a:t>　　　</a:t>
                </a:r>
                <a:r>
                  <a:rPr lang="en-US" altLang="zh-CN" i="1"/>
                  <a:t>	</a:t>
                </a:r>
                <a:r>
                  <a:rPr lang="en-US" altLang="zh-CN"/>
                  <a:t>(2)(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altLang="zh-CN"/>
                  <a:t>+3)(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altLang="zh-CN"/>
                  <a:t>-3);</a:t>
                </a:r>
                <a:endParaRPr lang="zh-CN" altLang="zh-CN"/>
              </a:p>
            </p:txBody>
          </p:sp>
        </mc:Choice>
        <mc:Fallback>
          <p:sp>
            <p:nvSpPr>
              <p:cNvPr id="9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1193436"/>
                <a:ext cx="10531475" cy="1539396"/>
              </a:xfrm>
              <a:blipFill rotWithShape="1">
                <a:blip r:embed="rId1"/>
                <a:stretch>
                  <a:fillRect t="-1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占位符 1"/>
              <p:cNvSpPr txBox="1"/>
              <p:nvPr/>
            </p:nvSpPr>
            <p:spPr>
              <a:xfrm>
                <a:off x="1143000" y="2744214"/>
                <a:ext cx="10531475" cy="7563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+1)</a:t>
                </a:r>
                <a:r>
                  <a:rPr lang="en-US" altLang="zh-CN" baseline="30000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baseline="30000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baseline="30000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=5+2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+1=6+2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44214"/>
                <a:ext cx="10531475" cy="756361"/>
              </a:xfrm>
              <a:prstGeom prst="rect">
                <a:avLst/>
              </a:prstGeom>
              <a:blipFill rotWithShape="1">
                <a:blip r:embed="rId2"/>
                <a:stretch>
                  <a:fillRect t="-6599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占位符 1"/>
              <p:cNvSpPr txBox="1"/>
              <p:nvPr/>
            </p:nvSpPr>
            <p:spPr>
              <a:xfrm>
                <a:off x="1143000" y="3500575"/>
                <a:ext cx="10531475" cy="74994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+3)(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-3)=(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baseline="30000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baseline="30000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=13-9=4.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00575"/>
                <a:ext cx="10531475" cy="749949"/>
              </a:xfrm>
              <a:prstGeom prst="rect">
                <a:avLst/>
              </a:prstGeom>
              <a:blipFill rotWithShape="1">
                <a:blip r:embed="rId3"/>
                <a:stretch>
                  <a:fillRect t="-6665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47033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(4)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470339"/>
              </a:xfrm>
              <a:blipFill rotWithShape="1">
                <a:blip r:embed="rId1"/>
                <a:stretch>
                  <a:fillRect b="-3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1"/>
              <p:cNvSpPr txBox="1"/>
              <p:nvPr/>
            </p:nvSpPr>
            <p:spPr>
              <a:xfrm>
                <a:off x="1143000" y="2057714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:(3)(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/>
                  <a:t>)×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n-US" altLang="zh-CN"/>
                  <a:t>-1=6-1=5.</a:t>
                </a:r>
                <a:endParaRPr lang="zh-CN" altLang="zh-CN"/>
              </a:p>
            </p:txBody>
          </p:sp>
        </mc:Choice>
        <mc:Fallback>
          <p:sp>
            <p:nvSpPr>
              <p:cNvPr id="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57714"/>
                <a:ext cx="10531475" cy="1384161"/>
              </a:xfrm>
              <a:prstGeom prst="rect">
                <a:avLst/>
              </a:prstGeom>
              <a:blipFill rotWithShape="1">
                <a:blip r:embed="rId2"/>
                <a:stretch>
                  <a:fillRect t="-23" b="-3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占位符 1"/>
              <p:cNvSpPr txBox="1"/>
              <p:nvPr/>
            </p:nvSpPr>
            <p:spPr>
              <a:xfrm>
                <a:off x="1143000" y="3441875"/>
                <a:ext cx="10531475" cy="114153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zh-CN"/>
                  <a:t>=2+3=5.</a:t>
                </a:r>
                <a:endParaRPr lang="zh-CN" altLang="zh-CN"/>
              </a:p>
            </p:txBody>
          </p:sp>
        </mc:Choice>
        <mc:Fallback>
          <p:sp>
            <p:nvSpPr>
              <p:cNvPr id="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41875"/>
                <a:ext cx="10531475" cy="1141531"/>
              </a:xfrm>
              <a:prstGeom prst="rect">
                <a:avLst/>
              </a:prstGeom>
              <a:blipFill rotWithShape="1">
                <a:blip r:embed="rId3"/>
                <a:stretch>
                  <a:fillRect t="-15" b="-16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796885"/>
              </a:xfrm>
            </p:spPr>
            <p:txBody>
              <a:bodyPr/>
              <a:lstStyle/>
              <a:p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变式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</a:rPr>
                  <a:t>:(1)(2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</a:rPr>
                  <a:t>-1)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charset="-122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</a:rPr>
                  <a:t>;	(2)(2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</a:rPr>
                  <a:t>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</a:rPr>
                  <a:t>)(3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</a:rPr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</a:rPr>
                  <a:t>);</a:t>
                </a:r>
                <a:endParaRPr lang="zh-CN" altLang="en-US"/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796885"/>
              </a:xfrm>
              <a:blipFill rotWithShape="1">
                <a:blip r:embed="rId1"/>
                <a:stretch>
                  <a:fillRect t="-7012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1"/>
              <p:cNvSpPr txBox="1"/>
              <p:nvPr/>
            </p:nvSpPr>
            <p:spPr>
              <a:xfrm>
                <a:off x="1143000" y="1384260"/>
                <a:ext cx="10531475" cy="147033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altLang="zh-CN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×(3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);	(4)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50</m:t>
                            </m:r>
                          </m:e>
                        </m:rad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32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latin typeface="NEU-BZ-S92"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84260"/>
                <a:ext cx="10531475" cy="1470339"/>
              </a:xfrm>
              <a:prstGeom prst="rect">
                <a:avLst/>
              </a:prstGeom>
              <a:blipFill rotWithShape="1">
                <a:blip r:embed="rId2"/>
                <a:stretch>
                  <a:fillRect t="-40" b="-3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占位符 1"/>
              <p:cNvSpPr txBox="1"/>
              <p:nvPr/>
            </p:nvSpPr>
            <p:spPr>
              <a:xfrm>
                <a:off x="1143000" y="2854599"/>
                <a:ext cx="10531475" cy="75103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:(1)</a:t>
                </a:r>
                <a:r>
                  <a:rPr lang="zh-CN" altLang="zh-CN"/>
                  <a:t>原式</a:t>
                </a:r>
                <a:r>
                  <a:rPr lang="en-US" altLang="zh-CN"/>
                  <a:t>=(2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-2×2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×1+1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=13-4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854599"/>
                <a:ext cx="10531475" cy="751039"/>
              </a:xfrm>
              <a:prstGeom prst="rect">
                <a:avLst/>
              </a:prstGeom>
              <a:blipFill rotWithShape="1">
                <a:blip r:embed="rId3"/>
                <a:stretch>
                  <a:fillRect t="-6631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3605638"/>
                <a:ext cx="10531475" cy="75277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(2)</a:t>
                </a:r>
                <a:r>
                  <a:rPr lang="zh-CN" altLang="zh-CN"/>
                  <a:t>原式</a:t>
                </a:r>
                <a:r>
                  <a:rPr lang="en-US" altLang="zh-CN"/>
                  <a:t>=(2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-(3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=8-27=-19.</a:t>
                </a:r>
                <a:endParaRPr lang="zh-CN" altLang="zh-CN"/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605638"/>
                <a:ext cx="10531475" cy="752770"/>
              </a:xfrm>
              <a:prstGeom prst="rect">
                <a:avLst/>
              </a:prstGeom>
              <a:blipFill rotWithShape="1">
                <a:blip r:embed="rId4"/>
                <a:stretch>
                  <a:fillRect t="-6594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4358408"/>
                <a:ext cx="10531475" cy="75277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(3)</a:t>
                </a:r>
                <a:r>
                  <a:rPr lang="zh-CN" altLang="zh-CN"/>
                  <a:t>原式</a:t>
                </a:r>
                <a:r>
                  <a:rPr lang="en-US" altLang="zh-CN"/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r>
                  <a:rPr lang="en-US" altLang="zh-CN"/>
                  <a:t>=6-12=-6.</a:t>
                </a:r>
                <a:endParaRPr lang="zh-CN" altLang="zh-CN"/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58408"/>
                <a:ext cx="10531475" cy="752770"/>
              </a:xfrm>
              <a:prstGeom prst="rect">
                <a:avLst/>
              </a:prstGeom>
              <a:blipFill rotWithShape="1">
                <a:blip r:embed="rId5"/>
                <a:stretch>
                  <a:fillRect t="-5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 txBox="1"/>
              <p:nvPr/>
            </p:nvSpPr>
            <p:spPr>
              <a:xfrm>
                <a:off x="1143000" y="5111178"/>
                <a:ext cx="10531475" cy="114621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(4)</a:t>
                </a:r>
                <a:r>
                  <a:rPr lang="zh-CN" altLang="zh-CN"/>
                  <a:t>原式</a:t>
                </a:r>
                <a:r>
                  <a:rPr lang="en-US" altLang="zh-CN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9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11178"/>
                <a:ext cx="10531475" cy="1146211"/>
              </a:xfrm>
              <a:prstGeom prst="rect">
                <a:avLst/>
              </a:prstGeom>
              <a:blipFill rotWithShape="1">
                <a:blip r:embed="rId6"/>
                <a:stretch>
                  <a:fillRect t="-5" b="-1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09650" y="473530"/>
            <a:ext cx="10563225" cy="584775"/>
            <a:chOff x="1009650" y="489859"/>
            <a:chExt cx="10563225" cy="584775"/>
          </a:xfrm>
        </p:grpSpPr>
        <p:grpSp>
          <p:nvGrpSpPr>
            <p:cNvPr id="3" name="组合 7"/>
            <p:cNvGrpSpPr/>
            <p:nvPr/>
          </p:nvGrpSpPr>
          <p:grpSpPr>
            <a:xfrm>
              <a:off x="1009650" y="623564"/>
              <a:ext cx="456565" cy="323850"/>
              <a:chOff x="5850" y="382"/>
              <a:chExt cx="719" cy="405"/>
            </a:xfrm>
          </p:grpSpPr>
          <p:sp>
            <p:nvSpPr>
              <p:cNvPr id="5" name="燕尾形 4"/>
              <p:cNvSpPr/>
              <p:nvPr/>
            </p:nvSpPr>
            <p:spPr>
              <a:xfrm>
                <a:off x="5850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燕尾形 5"/>
              <p:cNvSpPr/>
              <p:nvPr/>
            </p:nvSpPr>
            <p:spPr>
              <a:xfrm>
                <a:off x="6164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1534881" y="489859"/>
              <a:ext cx="10037994" cy="5847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65A5AF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应用二　二次根式的加减运算</a:t>
              </a:r>
              <a:endPara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1060916"/>
                <a:ext cx="10531475" cy="22090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教材典题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48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　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1060916"/>
                <a:ext cx="10531475" cy="2209003"/>
              </a:xfrm>
              <a:blipFill rotWithShape="1">
                <a:blip r:embed="rId1"/>
                <a:stretch>
                  <a:fillRect t="-21" b="-2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占位符 1"/>
              <p:cNvSpPr txBox="1"/>
              <p:nvPr/>
            </p:nvSpPr>
            <p:spPr>
              <a:xfrm>
                <a:off x="1143000" y="3269919"/>
                <a:ext cx="10531475" cy="1507657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48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69919"/>
                <a:ext cx="10531475" cy="1507657"/>
              </a:xfrm>
              <a:prstGeom prst="rect">
                <a:avLst/>
              </a:prstGeom>
              <a:blipFill rotWithShape="1">
                <a:blip r:embed="rId2"/>
                <a:stretch>
                  <a:fillRect t="-20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占位符 1"/>
              <p:cNvSpPr txBox="1"/>
              <p:nvPr/>
            </p:nvSpPr>
            <p:spPr>
              <a:xfrm>
                <a:off x="1143000" y="4777576"/>
                <a:ext cx="10531475" cy="1388842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77576"/>
                <a:ext cx="10531475" cy="1388842"/>
              </a:xfrm>
              <a:prstGeom prst="rect">
                <a:avLst/>
              </a:prstGeom>
              <a:blipFill rotWithShape="1">
                <a:blip r:embed="rId3"/>
                <a:stretch>
                  <a:fillRect t="-34"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470339"/>
              </a:xfrm>
            </p:spPr>
            <p:txBody>
              <a:bodyPr/>
              <a:lstStyle/>
              <a:p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en-US"/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470339"/>
              </a:xfrm>
              <a:blipFill rotWithShape="1">
                <a:blip r:embed="rId1"/>
                <a:stretch>
                  <a:fillRect b="-3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占位符 1"/>
              <p:cNvSpPr txBox="1"/>
              <p:nvPr/>
            </p:nvSpPr>
            <p:spPr>
              <a:xfrm>
                <a:off x="1143000" y="2057714"/>
                <a:ext cx="10531475" cy="219964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解法</a:t>
                </a:r>
                <a:r>
                  <a:rPr lang="en-US" altLang="zh-CN"/>
                  <a:t>1:(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altLang="zh-CN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          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en-US" altLang="zh-CN"/>
                  <a:t>    </a:t>
                </a:r>
                <a:r>
                  <a:rPr lang="en-US" altLang="zh-CN"/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+ 3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     </a:t>
                </a:r>
                <a:r>
                  <a:rPr lang="en-US" altLang="zh-CN"/>
                  <a:t>=5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57714"/>
                <a:ext cx="10531475" cy="2199640"/>
              </a:xfrm>
              <a:prstGeom prst="rect">
                <a:avLst/>
              </a:prstGeom>
              <a:blipFill rotWithShape="1">
                <a:blip r:embed="rId2"/>
                <a:stretch>
                  <a:fillRect t="-14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4218627"/>
                <a:ext cx="10531475" cy="2160913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解法</a:t>
                </a:r>
                <a:r>
                  <a:rPr lang="en-US" altLang="zh-CN"/>
                  <a:t>2:(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/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)×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/>
                  <a:t>×3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18627"/>
                <a:ext cx="10531475" cy="2160913"/>
              </a:xfrm>
              <a:prstGeom prst="rect">
                <a:avLst/>
              </a:prstGeom>
              <a:blipFill rotWithShape="1">
                <a:blip r:embed="rId3"/>
                <a:stretch>
                  <a:fillRect t="-15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80800" y="10477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47033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变式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-4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C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470339"/>
              </a:xfrm>
              <a:blipFill rotWithShape="1">
                <a:blip r:embed="rId1"/>
                <a:stretch>
                  <a:fillRect b="-17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1"/>
              <p:cNvSpPr txBox="1"/>
              <p:nvPr/>
            </p:nvSpPr>
            <p:spPr>
              <a:xfrm>
                <a:off x="1143000" y="2057714"/>
                <a:ext cx="10531475" cy="75277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:(1)</a:t>
                </a:r>
                <a:r>
                  <a:rPr lang="zh-CN" altLang="zh-CN"/>
                  <a:t>原式</a:t>
                </a:r>
                <a:r>
                  <a:rPr lang="en-US" altLang="zh-CN"/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+4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=5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57714"/>
                <a:ext cx="10531475" cy="752770"/>
              </a:xfrm>
              <a:prstGeom prst="rect">
                <a:avLst/>
              </a:prstGeom>
              <a:blipFill rotWithShape="1">
                <a:blip r:embed="rId2"/>
                <a:stretch>
                  <a:fillRect t="-42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占位符 1"/>
              <p:cNvSpPr txBox="1"/>
              <p:nvPr/>
            </p:nvSpPr>
            <p:spPr>
              <a:xfrm>
                <a:off x="1143000" y="2704468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(2)</a:t>
                </a:r>
                <a:r>
                  <a:rPr lang="zh-CN" altLang="zh-CN"/>
                  <a:t>原式</a:t>
                </a:r>
                <a:r>
                  <a:rPr lang="en-US" altLang="zh-CN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zh-CN" altLang="zh-CN"/>
              </a:p>
            </p:txBody>
          </p:sp>
        </mc:Choice>
        <mc:Fallback>
          <p:sp>
            <p:nvSpPr>
              <p:cNvPr id="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04468"/>
                <a:ext cx="10531475" cy="1384161"/>
              </a:xfrm>
              <a:prstGeom prst="rect">
                <a:avLst/>
              </a:prstGeom>
              <a:blipFill rotWithShape="1">
                <a:blip r:embed="rId3"/>
                <a:stretch>
                  <a:fillRect b="-3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4088629"/>
                <a:ext cx="10531475" cy="75527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+5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zh-CN" altLang="zh-CN"/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088629"/>
                <a:ext cx="10531475" cy="755271"/>
              </a:xfrm>
              <a:prstGeom prst="rect">
                <a:avLst/>
              </a:prstGeom>
              <a:blipFill rotWithShape="1">
                <a:blip r:embed="rId4"/>
                <a:stretch>
                  <a:fillRect t="-66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4843900"/>
                <a:ext cx="10531475" cy="75168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-5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+25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zh-CN"/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43900"/>
                <a:ext cx="10531475" cy="751681"/>
              </a:xfrm>
              <a:prstGeom prst="rect">
                <a:avLst/>
              </a:prstGeom>
              <a:blipFill rotWithShape="1">
                <a:blip r:embed="rId5"/>
                <a:stretch>
                  <a:fillRect t="-16" b="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 txBox="1"/>
              <p:nvPr/>
            </p:nvSpPr>
            <p:spPr>
              <a:xfrm>
                <a:off x="1143000" y="5595581"/>
                <a:ext cx="10531475" cy="75168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=22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9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95581"/>
                <a:ext cx="10531475" cy="751681"/>
              </a:xfrm>
              <a:prstGeom prst="rect">
                <a:avLst/>
              </a:prstGeom>
              <a:blipFill rotWithShape="1">
                <a:blip r:embed="rId6"/>
                <a:stretch>
                  <a:fillRect t="-79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1029335"/>
                <a:ext cx="10531475" cy="154407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在二次根式的计算中</a:t>
                </a: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变形使用乘法公式</a:t>
                </a:r>
                <a:endParaRPr lang="zh-CN" altLang="zh-CN" b="1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);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1029335"/>
                <a:ext cx="10531475" cy="1544077"/>
              </a:xfrm>
              <a:blipFill rotWithShape="1">
                <a:blip r:embed="rId1"/>
                <a:stretch>
                  <a:fillRect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1"/>
              <p:cNvSpPr txBox="1"/>
              <p:nvPr/>
            </p:nvSpPr>
            <p:spPr>
              <a:xfrm>
                <a:off x="1143000" y="2573412"/>
                <a:ext cx="10531475" cy="76078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)=(2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=12-18=-6.</a:t>
                </a:r>
                <a:endParaRPr lang="zh-CN" altLang="zh-CN">
                  <a:solidFill>
                    <a:srgbClr val="000000"/>
                  </a:solidFill>
                  <a:effectLst/>
                  <a:latin typeface="NEU-BZ-S92"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573412"/>
                <a:ext cx="10531475" cy="760786"/>
              </a:xfrm>
              <a:prstGeom prst="rect">
                <a:avLst/>
              </a:prstGeom>
              <a:blipFill rotWithShape="1">
                <a:blip r:embed="rId2"/>
                <a:stretch>
                  <a:fillRect t="-6562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6314" y="458290"/>
            <a:ext cx="300663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altLang="zh-CN" sz="3200" b="1">
                <a:solidFill>
                  <a:srgbClr val="65A5A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>
                <a:solidFill>
                  <a:srgbClr val="65A5A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延伸拓展</a:t>
            </a:r>
            <a:r>
              <a:rPr lang="en-US" altLang="zh-CN" sz="3200" b="1">
                <a:solidFill>
                  <a:srgbClr val="65A5A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zh-CN" altLang="zh-CN" sz="3200" b="1">
              <a:solidFill>
                <a:srgbClr val="65A5AF"/>
              </a:solidFill>
              <a:ea typeface="方正书宋_GBK" panose="02000000000000000000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85153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   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85153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1"/>
              <p:cNvSpPr txBox="1"/>
              <p:nvPr/>
            </p:nvSpPr>
            <p:spPr>
              <a:xfrm>
                <a:off x="1143000" y="1392788"/>
                <a:ext cx="10531475" cy="80264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/>
                  <a:t>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endParaRPr lang="zh-CN" altLang="zh-CN"/>
              </a:p>
            </p:txBody>
          </p:sp>
        </mc:Choice>
        <mc:Fallback>
          <p:sp>
            <p:nvSpPr>
              <p:cNvPr id="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92788"/>
                <a:ext cx="10531475" cy="802640"/>
              </a:xfrm>
              <a:prstGeom prst="rect">
                <a:avLst/>
              </a:prstGeom>
              <a:blipFill rotWithShape="1">
                <a:blip r:embed="rId2"/>
                <a:stretch>
                  <a:fillRect t="-29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占位符 1"/>
              <p:cNvSpPr txBox="1"/>
              <p:nvPr/>
            </p:nvSpPr>
            <p:spPr>
              <a:xfrm>
                <a:off x="1143000" y="2145558"/>
                <a:ext cx="10531475" cy="75168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=[(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/>
                  <a:t>)+(3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)][(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/>
                  <a:t>)-3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]</a:t>
                </a:r>
                <a:endParaRPr lang="zh-CN" altLang="zh-CN"/>
              </a:p>
            </p:txBody>
          </p:sp>
        </mc:Choice>
        <mc:Fallback>
          <p:sp>
            <p:nvSpPr>
              <p:cNvPr id="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45558"/>
                <a:ext cx="10531475" cy="751681"/>
              </a:xfrm>
              <a:prstGeom prst="rect">
                <a:avLst/>
              </a:prstGeom>
              <a:blipFill rotWithShape="1">
                <a:blip r:embed="rId3"/>
                <a:stretch>
                  <a:fillRect t="-70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2897239"/>
                <a:ext cx="10531475" cy="75168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-(3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)</a:t>
                </a:r>
                <a:r>
                  <a:rPr lang="en-US" altLang="zh-CN" baseline="30000"/>
                  <a:t>2</a:t>
                </a:r>
                <a:endParaRPr lang="zh-CN" altLang="zh-CN"/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897239"/>
                <a:ext cx="10531475" cy="751681"/>
              </a:xfrm>
              <a:prstGeom prst="rect">
                <a:avLst/>
              </a:prstGeom>
              <a:blipFill rotWithShape="1">
                <a:blip r:embed="rId4"/>
                <a:stretch>
                  <a:fillRect t="-663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3648920"/>
                <a:ext cx="10531475" cy="75168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=3-6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+6-18</a:t>
                </a:r>
                <a:endParaRPr lang="zh-CN" altLang="zh-CN"/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648920"/>
                <a:ext cx="10531475" cy="751681"/>
              </a:xfrm>
              <a:prstGeom prst="rect">
                <a:avLst/>
              </a:prstGeom>
              <a:blipFill rotWithShape="1">
                <a:blip r:embed="rId5"/>
                <a:stretch>
                  <a:fillRect t="-28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 txBox="1"/>
              <p:nvPr/>
            </p:nvSpPr>
            <p:spPr>
              <a:xfrm>
                <a:off x="1143000" y="4400601"/>
                <a:ext cx="10531475" cy="75168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=-9-6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9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00601"/>
                <a:ext cx="10531475" cy="751681"/>
              </a:xfrm>
              <a:prstGeom prst="rect">
                <a:avLst/>
              </a:prstGeom>
              <a:blipFill rotWithShape="1">
                <a:blip r:embed="rId6"/>
                <a:stretch>
                  <a:fillRect t="-7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2EwZDU2NmIzNDJmNWNhOGYyZmQzN2JlZTAwNDIwMzYifQ==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初中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dirty="0" smtClean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演示</Application>
  <PresentationFormat/>
  <Paragraphs>104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Calibri Light</vt:lpstr>
      <vt:lpstr>微软雅黑</vt:lpstr>
      <vt:lpstr>Calibri</vt:lpstr>
      <vt:lpstr>Times New Roman</vt:lpstr>
      <vt:lpstr>Cambria Math</vt:lpstr>
      <vt:lpstr>方正书宋_GBK</vt:lpstr>
      <vt:lpstr>NEU-BZ-S92</vt:lpstr>
      <vt:lpstr>ksdb</vt:lpstr>
      <vt:lpstr>Arial Unicode MS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3</cp:revision>
  <cp:lastPrinted>2024-11-01T22:13:00Z</cp:lastPrinted>
  <dcterms:created xsi:type="dcterms:W3CDTF">2024-11-01T22:13:00Z</dcterms:created>
  <dcterms:modified xsi:type="dcterms:W3CDTF">2025-02-26T13:13:03Z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04A03F685EFF49A48CD586078AAC74BB_12</vt:lpwstr>
  </property>
  <property fmtid="{D5CDD505-2E9C-101B-9397-08002B2CF9AE}" pid="7" name="KSOProductBuildVer">
    <vt:lpwstr>2052-12.1.0.19770</vt:lpwstr>
  </property>
</Properties>
</file>