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3"/>
  </p:sldMasterIdLst>
  <p:notesMasterIdLst>
    <p:notesMasterId r:id="rId13"/>
  </p:notesMasterIdLst>
  <p:handoutMasterIdLst>
    <p:handoutMasterId r:id="rId14"/>
  </p:handoutMasterIdLst>
  <p:sldIdLst>
    <p:sldId id="256" r:id="rId4"/>
    <p:sldId id="471" r:id="rId5"/>
    <p:sldId id="370" r:id="rId6"/>
    <p:sldId id="453" r:id="rId7"/>
    <p:sldId id="515" r:id="rId8"/>
    <p:sldId id="477" r:id="rId9"/>
    <p:sldId id="489" r:id="rId10"/>
    <p:sldId id="490" r:id="rId11"/>
    <p:sldId id="46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黑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</p:embeddedFont>
  </p:embeddedFontLst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8" userDrawn="1">
          <p15:clr>
            <a:srgbClr val="A4A3A4"/>
          </p15:clr>
        </p15:guide>
        <p15:guide id="2" pos="2885" userDrawn="1">
          <p15:clr>
            <a:srgbClr val="A4A3A4"/>
          </p15:clr>
        </p15:guide>
        <p15:guide id="3" pos="182" userDrawn="1">
          <p15:clr>
            <a:srgbClr val="A4A3A4"/>
          </p15:clr>
        </p15:guide>
        <p15:guide id="4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3" autoAdjust="0"/>
    <p:restoredTop sz="98622" autoAdjust="0"/>
  </p:normalViewPr>
  <p:slideViewPr>
    <p:cSldViewPr showGuides="1">
      <p:cViewPr varScale="1">
        <p:scale>
          <a:sx n="89" d="100"/>
          <a:sy n="89" d="100"/>
        </p:scale>
        <p:origin x="-120" y="-786"/>
      </p:cViewPr>
      <p:guideLst>
        <p:guide orient="horz" pos="1658"/>
        <p:guide pos="2885"/>
        <p:guide pos="182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2844" y="-102"/>
      </p:cViewPr>
      <p:guideLst>
        <p:guide orient="horz" pos="2947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7.xml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5BEFE9-25BB-4FD2-AAA0-089B57B1998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D28EDA-B2FB-4A14-9E4F-06A828DE146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17C909-66A9-4B29-8F18-5944B60A501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484406-B6D2-413D-9559-221B9549807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 userDrawn="1"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9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荣德基课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2.&#35299;&#20108;&#20803;&#19968;&#27425;&#26041;&#31243;&#32452;&#65288;1&#65289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2771775" y="1851660"/>
            <a:ext cx="3223260" cy="93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40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kumimoji="1"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一元一次方程</a:t>
            </a:r>
            <a:endParaRPr kumimoji="1"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感悟新知</a:t>
            </a:r>
            <a:endParaRPr lang="zh-CN" altLang="en-US" sz="29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6"/>
              <p:cNvSpPr txBox="1">
                <a:spLocks noChangeArrowheads="1"/>
              </p:cNvSpPr>
              <p:nvPr/>
            </p:nvSpPr>
            <p:spPr bwMode="auto">
              <a:xfrm>
                <a:off x="467545" y="869156"/>
                <a:ext cx="8111306" cy="3661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defRPr/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3. 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移项解一元一次方程的步骤</a:t>
                </a:r>
                <a:endParaRPr kumimoji="1" lang="zh-CN" altLang="en-US" sz="2400" b="1">
                  <a:latin typeface="Times New Roman" panose="02020603050405020304" pitchFamily="18" charset="0"/>
                </a:endParaRPr>
              </a:p>
              <a:p>
                <a:pPr marL="716280" indent="-449580" eaLnBrk="1" hangingPunct="1">
                  <a:lnSpc>
                    <a:spcPct val="150000"/>
                  </a:lnSpc>
                  <a:defRPr/>
                </a:pPr>
                <a:r>
                  <a:rPr kumimoji="1" lang="en-US" altLang="zh-CN" sz="2400" b="1">
                    <a:latin typeface="Times New Roman" panose="02020603050405020304" pitchFamily="18" charset="0"/>
                  </a:rPr>
                  <a:t>(1)</a:t>
                </a:r>
                <a:r>
                  <a:rPr kumimoji="1" lang="zh-CN" altLang="en-US" sz="2400" b="1">
                    <a:solidFill>
                      <a:srgbClr val="00B0F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移项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： 把含有未知数的项移到</a:t>
                </a:r>
                <a:r>
                  <a:rPr kumimoji="1" lang="zh-CN" altLang="en-US" sz="2400" b="1" smtClean="0">
                    <a:latin typeface="Times New Roman" panose="02020603050405020304" pitchFamily="18" charset="0"/>
                  </a:rPr>
                  <a:t>等号一边，把常数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项移</a:t>
                </a:r>
                <a:r>
                  <a:rPr kumimoji="1" lang="zh-CN" altLang="en-US" sz="2400" b="1" smtClean="0">
                    <a:latin typeface="Times New Roman" panose="02020603050405020304" pitchFamily="18" charset="0"/>
                  </a:rPr>
                  <a:t>到等号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另一边；</a:t>
                </a:r>
                <a:endParaRPr kumimoji="1" lang="zh-CN" altLang="en-US" sz="2400" b="1">
                  <a:latin typeface="Times New Roman" panose="02020603050405020304" pitchFamily="18" charset="0"/>
                </a:endParaRPr>
              </a:p>
              <a:p>
                <a:pPr marL="716280" indent="-449580" eaLnBrk="1" hangingPunct="1">
                  <a:lnSpc>
                    <a:spcPct val="150000"/>
                  </a:lnSpc>
                  <a:defRPr/>
                </a:pPr>
                <a:r>
                  <a:rPr kumimoji="1" lang="en-US" altLang="zh-CN" sz="2400" b="1" smtClean="0">
                    <a:latin typeface="Times New Roman" panose="02020603050405020304" pitchFamily="18" charset="0"/>
                  </a:rPr>
                  <a:t>(2)</a:t>
                </a:r>
                <a:r>
                  <a:rPr kumimoji="1" lang="zh-CN" altLang="en-US" sz="2400" b="1" smtClean="0">
                    <a:solidFill>
                      <a:srgbClr val="00B0F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1" lang="zh-CN" alt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合并同类项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： </a:t>
                </a:r>
                <a:r>
                  <a:rPr kumimoji="1" lang="zh-CN" altLang="en-US" sz="2400" b="1" smtClean="0">
                    <a:latin typeface="Times New Roman" panose="02020603050405020304" pitchFamily="18" charset="0"/>
                  </a:rPr>
                  <a:t>把方程变形为 </a:t>
                </a:r>
                <a:r>
                  <a:rPr kumimoji="1" lang="en-US" altLang="zh-CN" sz="2400" b="1" i="1" smtClean="0">
                    <a:latin typeface="Times New Roman" panose="02020603050405020304" pitchFamily="18" charset="0"/>
                  </a:rPr>
                  <a:t>ax=b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zh-CN" sz="2400" b="1" smtClean="0">
                    <a:latin typeface="Times New Roman" panose="02020603050405020304" pitchFamily="18" charset="0"/>
                  </a:rPr>
                  <a:t>(</a:t>
                </a:r>
                <a:r>
                  <a:rPr kumimoji="1" lang="en-US" altLang="zh-CN" sz="2400" b="1" i="1" smtClean="0">
                    <a:latin typeface="Times New Roman" panose="02020603050405020304" pitchFamily="18" charset="0"/>
                  </a:rPr>
                  <a:t>a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， </a:t>
                </a:r>
                <a:r>
                  <a:rPr kumimoji="1" lang="en-US" altLang="zh-CN" sz="2400" b="1" i="1">
                    <a:latin typeface="Times New Roman" panose="02020603050405020304" pitchFamily="18" charset="0"/>
                  </a:rPr>
                  <a:t>b </a:t>
                </a:r>
                <a:r>
                  <a:rPr kumimoji="1" lang="zh-CN" altLang="en-US" sz="2400" b="1" smtClean="0">
                    <a:latin typeface="Times New Roman" panose="02020603050405020304" pitchFamily="18" charset="0"/>
                  </a:rPr>
                  <a:t>为常数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， </a:t>
                </a:r>
                <a:r>
                  <a:rPr kumimoji="1" lang="zh-CN" altLang="en-US" sz="2400" b="1" smtClean="0">
                    <a:latin typeface="Times New Roman" panose="02020603050405020304" pitchFamily="18" charset="0"/>
                  </a:rPr>
                  <a:t>且</a:t>
                </a:r>
                <a:r>
                  <a:rPr kumimoji="1" lang="en-US" altLang="zh-CN" sz="2400" b="1" i="1" smtClean="0">
                    <a:latin typeface="Times New Roman" panose="02020603050405020304" pitchFamily="18" charset="0"/>
                  </a:rPr>
                  <a:t>a</a:t>
                </a:r>
                <a:r>
                  <a:rPr kumimoji="1" lang="en-US" altLang="zh-CN" sz="2400" b="1" smtClean="0">
                    <a:latin typeface="Times New Roman" panose="02020603050405020304" pitchFamily="18" charset="0"/>
                  </a:rPr>
                  <a:t>  </a:t>
                </a:r>
                <a:r>
                  <a:rPr kumimoji="1" lang="en-US" altLang="zh-CN" sz="2400" b="1">
                    <a:latin typeface="Times New Roman" panose="02020603050405020304" pitchFamily="18" charset="0"/>
                  </a:rPr>
                  <a:t>≠ </a:t>
                </a:r>
                <a:r>
                  <a:rPr kumimoji="1" lang="en-US" altLang="zh-CN" sz="2400" b="1" smtClean="0">
                    <a:latin typeface="Times New Roman" panose="02020603050405020304" pitchFamily="18" charset="0"/>
                  </a:rPr>
                  <a:t>0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 </a:t>
                </a:r>
                <a:r>
                  <a:rPr kumimoji="1" lang="en-US" altLang="zh-CN" sz="2400" b="1">
                    <a:latin typeface="Times New Roman" panose="02020603050405020304" pitchFamily="18" charset="0"/>
                  </a:rPr>
                  <a:t>)</a:t>
                </a:r>
                <a:r>
                  <a:rPr kumimoji="1" lang="zh-CN" altLang="en-US" sz="2400" b="1" smtClean="0">
                    <a:latin typeface="Times New Roman" panose="02020603050405020304" pitchFamily="18" charset="0"/>
                  </a:rPr>
                  <a:t>的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形式；</a:t>
                </a:r>
                <a:endParaRPr kumimoji="1" lang="zh-CN" altLang="en-US" sz="2400" b="1">
                  <a:latin typeface="Times New Roman" panose="02020603050405020304" pitchFamily="18" charset="0"/>
                </a:endParaRPr>
              </a:p>
              <a:p>
                <a:pPr marL="716280" indent="-449580" eaLnBrk="1" hangingPunct="1">
                  <a:lnSpc>
                    <a:spcPct val="150000"/>
                  </a:lnSpc>
                  <a:defRPr/>
                </a:pPr>
                <a:r>
                  <a:rPr kumimoji="1" lang="en-US" altLang="zh-CN" sz="2400" b="1" smtClean="0">
                    <a:latin typeface="Times New Roman" panose="02020603050405020304" pitchFamily="18" charset="0"/>
                  </a:rPr>
                  <a:t>            (3)</a:t>
                </a:r>
                <a:r>
                  <a:rPr kumimoji="1" lang="zh-CN" alt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系数</a:t>
                </a:r>
                <a:r>
                  <a:rPr kumimoji="1"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化为 </a:t>
                </a:r>
                <a:r>
                  <a:rPr kumimoji="1"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kumimoji="1" lang="zh-CN" altLang="en-US" sz="2400" b="1">
                    <a:latin typeface="Times New Roman" panose="02020603050405020304" pitchFamily="18" charset="0"/>
                  </a:rPr>
                  <a:t>： 得到方程的解为 </a:t>
                </a:r>
                <a:r>
                  <a:rPr kumimoji="1" lang="en-US" altLang="zh-CN" sz="2400" b="1" i="1">
                    <a:latin typeface="Times New Roman" panose="02020603050405020304" pitchFamily="18" charset="0"/>
                  </a:rPr>
                  <a:t>x</a:t>
                </a:r>
                <a:r>
                  <a:rPr kumimoji="1" lang="en-US" altLang="zh-CN" sz="2400" b="1" i="1" smtClean="0">
                    <a:latin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400" b="1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kumimoji="1" lang="en-US" altLang="zh-CN" sz="2400" b="1" i="1">
                            <a:latin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kumimoji="1" lang="en-US" altLang="zh-CN" sz="2400" b="1" i="1">
                            <a:latin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kumimoji="1" lang="en-US" altLang="zh-CN" sz="2400" b="1" smtClean="0">
                    <a:latin typeface="Times New Roman" panose="02020603050405020304" pitchFamily="18" charset="0"/>
                  </a:rPr>
                  <a:t>.</a:t>
                </a:r>
                <a:endParaRPr kumimoji="1" lang="en-US" altLang="zh-CN" sz="2400" b="1" smtClean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5" y="869156"/>
                <a:ext cx="8111306" cy="3661410"/>
              </a:xfrm>
              <a:prstGeom prst="rect">
                <a:avLst/>
              </a:prstGeom>
              <a:blipFill rotWithShape="1">
                <a:blip r:embed="rId1"/>
                <a:stretch>
                  <a:fillRect l="-2" t="-13" b="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任意多边形 25"/>
          <p:cNvSpPr/>
          <p:nvPr>
            <p:custDataLst>
              <p:tags r:id="rId1"/>
            </p:custDataLst>
          </p:nvPr>
        </p:nvSpPr>
        <p:spPr bwMode="auto">
          <a:xfrm>
            <a:off x="358775" y="655955"/>
            <a:ext cx="808038" cy="434975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rgbClr val="A5CC44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7"/>
              <p:cNvSpPr txBox="1">
                <a:spLocks noChangeArrowheads="1"/>
              </p:cNvSpPr>
              <p:nvPr/>
            </p:nvSpPr>
            <p:spPr bwMode="auto">
              <a:xfrm>
                <a:off x="971347" y="483309"/>
                <a:ext cx="7362825" cy="169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541655" eaLnBrk="1" hangingPunct="1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解下列方程：</a:t>
                </a:r>
                <a:endPara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41655" eaLnBrk="1" hangingPunct="1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(1)8</a:t>
                </a:r>
                <a:r>
                  <a:rPr lang="zh-CN" altLang="en-U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+6.        (</a:t>
                </a:r>
                <a:r>
                  <a:rPr lang="fr-FR" altLang="zh-CN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fr-FR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altLang="zh-CN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zh-CN" sz="28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fr-FR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 </a:t>
                </a:r>
                <a:r>
                  <a:rPr lang="fr-FR" altLang="zh-CN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1=3</a:t>
                </a:r>
                <a:r>
                  <a:rPr lang="fr-FR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zh-CN" sz="28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347" y="483309"/>
                <a:ext cx="7362825" cy="1698625"/>
              </a:xfrm>
              <a:prstGeom prst="rect">
                <a:avLst/>
              </a:prstGeom>
              <a:blipFill rotWithShape="1">
                <a:blip r:embed="rId2"/>
                <a:stretch>
                  <a:fillRect l="-6" t="-4" r="6" b="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40263" y="2572058"/>
            <a:ext cx="6805941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16075" indent="-1616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524000" indent="-1524000" eaLnBrk="1" hangingPunct="1"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解题秘方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利用移项解一元一次方程的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步骤：</a:t>
            </a:r>
            <a:endParaRPr lang="zh-CN" alt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0" indent="-1524000" eaLnBrk="1" hangingPunct="1">
              <a:lnSpc>
                <a:spcPct val="150000"/>
              </a:lnSpc>
            </a:pP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移项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CN" alt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合并同类项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→系数化为 </a:t>
            </a:r>
            <a:r>
              <a:rPr lang="en-US" altLang="zh-CN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altLang="zh-CN" sz="24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1547495" y="1779905"/>
                <a:ext cx="6537325" cy="2423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解： 移项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，得 － 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 </a:t>
                </a:r>
                <a:r>
                  <a:rPr lang="en-US" altLang="zh-CN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 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 </a:t>
                </a:r>
                <a:r>
                  <a:rPr lang="en-US" altLang="zh-CN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合并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同类项，得 － 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 </a:t>
                </a:r>
                <a:r>
                  <a:rPr lang="en-US" altLang="zh-CN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方程两边同除以 － </a:t>
                </a:r>
                <a:r>
                  <a:rPr lang="en-US" altLang="zh-CN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，得 </a:t>
                </a:r>
                <a:r>
                  <a:rPr lang="en-US" altLang="zh-CN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zh-CN" altLang="fr-FR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altLang="zh-CN" sz="32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32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495" y="1779905"/>
                <a:ext cx="6537325" cy="2423795"/>
              </a:xfrm>
              <a:prstGeom prst="rect">
                <a:avLst/>
              </a:prstGeom>
              <a:blipFill rotWithShape="1">
                <a:blip r:embed="rId1"/>
                <a:stretch>
                  <a:fillRect b="-50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7"/>
          <p:cNvSpPr txBox="1">
            <a:spLocks noChangeArrowheads="1"/>
          </p:cNvSpPr>
          <p:nvPr/>
        </p:nvSpPr>
        <p:spPr bwMode="auto">
          <a:xfrm>
            <a:off x="890067" y="123899"/>
            <a:ext cx="7362825" cy="167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541655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解方程：</a:t>
            </a:r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655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(1)8</a:t>
            </a:r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6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6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+6.       </a:t>
            </a:r>
            <a:endParaRPr lang="en-US" altLang="zh-CN" sz="36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任意多边形 25"/>
          <p:cNvSpPr/>
          <p:nvPr>
            <p:custDataLst>
              <p:tags r:id="rId2"/>
            </p:custDataLst>
          </p:nvPr>
        </p:nvSpPr>
        <p:spPr bwMode="auto">
          <a:xfrm>
            <a:off x="358775" y="339090"/>
            <a:ext cx="808038" cy="434975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rgbClr val="A5CC44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1763592" y="1563752"/>
                <a:ext cx="6395814" cy="261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en-US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移项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，得 </a:t>
                </a:r>
                <a:r>
                  <a:rPr lang="zh-CN" altLang="fr-FR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altLang="zh-CN" sz="32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altLang="zh-CN" sz="32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 </a:t>
                </a:r>
                <a:r>
                  <a:rPr lang="zh-CN" altLang="fr-FR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altLang="zh-CN" sz="32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32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3+1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32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合并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同类项，得 － </a:t>
                </a:r>
                <a:r>
                  <a:rPr lang="en-US" altLang="zh-CN" sz="32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方程两边同除以 － </a:t>
                </a:r>
                <a:r>
                  <a:rPr lang="en-US" altLang="zh-CN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，得 </a:t>
                </a:r>
                <a:r>
                  <a:rPr lang="en-US" altLang="zh-CN" sz="32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 </a:t>
                </a:r>
                <a:r>
                  <a:rPr lang="en-US" altLang="zh-CN" sz="32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592" y="1563752"/>
                <a:ext cx="6395814" cy="2619375"/>
              </a:xfrm>
              <a:prstGeom prst="rect">
                <a:avLst/>
              </a:prstGeom>
              <a:blipFill rotWithShape="1">
                <a:blip r:embed="rId1"/>
                <a:stretch>
                  <a:fillRect l="-3" t="-15" r="5" b="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7"/>
              <p:cNvSpPr txBox="1">
                <a:spLocks noChangeArrowheads="1"/>
              </p:cNvSpPr>
              <p:nvPr/>
            </p:nvSpPr>
            <p:spPr bwMode="auto">
              <a:xfrm>
                <a:off x="395402" y="123899"/>
                <a:ext cx="7362825" cy="160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541655" eaLnBrk="1" hangingPunct="1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41655" eaLnBrk="1" hangingPunct="1">
                  <a:lnSpc>
                    <a:spcPct val="10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fr-FR" altLang="zh-CN" sz="36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6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fr-FR" sz="36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altLang="zh-CN" sz="36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altLang="zh-CN" sz="36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altLang="zh-CN" sz="36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altLang="zh-CN" sz="3600" b="1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fr-FR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 </a:t>
                </a:r>
                <a:r>
                  <a:rPr lang="fr-FR" altLang="zh-CN" sz="36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1=3</a:t>
                </a:r>
                <a:r>
                  <a:rPr lang="fr-FR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b="1" i="1">
                            <a:solidFill>
                              <a:srgbClr val="00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altLang="zh-CN" sz="36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altLang="zh-CN" sz="36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altLang="zh-CN" sz="3600" b="1" i="1">
                        <a:solidFill>
                          <a:srgbClr val="000000"/>
                        </a:solidFill>
                        <a:latin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altLang="zh-CN" sz="3600" b="1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altLang="zh-CN" sz="3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sz="36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36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402" y="123899"/>
                <a:ext cx="7362825" cy="1609725"/>
              </a:xfrm>
              <a:prstGeom prst="rect">
                <a:avLst/>
              </a:prstGeom>
              <a:blipFill rotWithShape="1">
                <a:blip r:embed="rId2"/>
                <a:stretch>
                  <a:fillRect l="-6" t="-5" r="6" b="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任意多边形 25"/>
          <p:cNvSpPr/>
          <p:nvPr>
            <p:custDataLst>
              <p:tags r:id="rId3"/>
            </p:custDataLst>
          </p:nvPr>
        </p:nvSpPr>
        <p:spPr bwMode="auto">
          <a:xfrm>
            <a:off x="251460" y="1059180"/>
            <a:ext cx="808038" cy="434975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rgbClr val="A5CC44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1619522" y="1779404"/>
                <a:ext cx="6517709" cy="2545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：去括号，得 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2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移项，得 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3+6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合并同类项，得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5.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系数化为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 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zh-CN" altLang="fr-FR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522" y="1779404"/>
                <a:ext cx="6517709" cy="2545080"/>
              </a:xfrm>
              <a:prstGeom prst="rect">
                <a:avLst/>
              </a:prstGeom>
              <a:blipFill rotWithShape="1">
                <a:blip r:embed="rId1"/>
                <a:stretch>
                  <a:fillRect l="-4" t="-5" r="5" b="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0" name="内容占位符 7"/>
          <p:cNvSpPr txBox="1">
            <a:spLocks noChangeArrowheads="1"/>
          </p:cNvSpPr>
          <p:nvPr/>
        </p:nvSpPr>
        <p:spPr bwMode="auto">
          <a:xfrm>
            <a:off x="683569" y="862013"/>
            <a:ext cx="756032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4958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解方程：</a:t>
            </a:r>
            <a:r>
              <a:rPr lang="en-US" alt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+2(4</a:t>
            </a:r>
            <a:r>
              <a:rPr lang="en-US" altLang="zh-CN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altLang="zh-CN" sz="32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任意多边形 25"/>
          <p:cNvSpPr/>
          <p:nvPr>
            <p:custDataLst>
              <p:tags r:id="rId2"/>
            </p:custDataLst>
          </p:nvPr>
        </p:nvSpPr>
        <p:spPr bwMode="auto">
          <a:xfrm>
            <a:off x="358775" y="655955"/>
            <a:ext cx="808038" cy="434975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rgbClr val="A5CC44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内容占位符 7"/>
              <p:cNvSpPr txBox="1">
                <a:spLocks noChangeArrowheads="1"/>
              </p:cNvSpPr>
              <p:nvPr/>
            </p:nvSpPr>
            <p:spPr bwMode="auto">
              <a:xfrm>
                <a:off x="1096963" y="843558"/>
                <a:ext cx="7362825" cy="980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541655" eaLnBrk="1" hangingPunct="1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解方程：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4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+4= </a:t>
                </a:r>
                <a:r>
                  <a:rPr lang="zh-CN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zh-CN" altLang="en-US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341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6963" y="843558"/>
                <a:ext cx="7362825" cy="980974"/>
              </a:xfrm>
              <a:prstGeom prst="rect">
                <a:avLst/>
              </a:prstGeom>
              <a:blipFill rotWithShape="1">
                <a:blip r:embed="rId1"/>
                <a:stretch>
                  <a:fillRect l="-4" t="-28" r="4" b="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任意多边形 25"/>
          <p:cNvSpPr/>
          <p:nvPr>
            <p:custDataLst>
              <p:tags r:id="rId2"/>
            </p:custDataLst>
          </p:nvPr>
        </p:nvSpPr>
        <p:spPr bwMode="auto">
          <a:xfrm>
            <a:off x="288925" y="987425"/>
            <a:ext cx="808038" cy="434975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rgbClr val="A5CC44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61271" y="2130371"/>
            <a:ext cx="68059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16075" indent="-1616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524000" indent="-1524000" eaLnBrk="1" hangingPunct="1"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解题秘方</a:t>
            </a:r>
            <a:r>
              <a:rPr lang="zh-CN" altLang="en-US" sz="2400" b="1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按“去分母→去括号→移项→合并同类项→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系数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化为 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”的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步骤解方程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1763445" y="1419016"/>
                <a:ext cx="7464452" cy="3190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：去分母，得 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+5)</a:t>
                </a:r>
                <a:r>
                  <a:rPr lang="zh-CN" alt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24=3(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+3)</a:t>
                </a:r>
                <a:r>
                  <a:rPr lang="zh-CN" alt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去括号，得 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+10+24=3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+9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移项，得 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</a:t>
                </a:r>
                <a:r>
                  <a:rPr lang="en-US" altLang="zh-CN" sz="2400" b="1" i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=9+2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合并同类项，得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系数化为 </a:t>
                </a: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，得 </a:t>
                </a: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4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445" y="1419016"/>
                <a:ext cx="7464452" cy="3190682"/>
              </a:xfrm>
              <a:prstGeom prst="rect">
                <a:avLst/>
              </a:prstGeom>
              <a:blipFill rotWithShape="1">
                <a:blip r:embed="rId1"/>
                <a:stretch>
                  <a:fillRect l="-1" t="-13" r="1" b="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内容占位符 7"/>
              <p:cNvSpPr txBox="1">
                <a:spLocks noChangeArrowheads="1"/>
              </p:cNvSpPr>
              <p:nvPr/>
            </p:nvSpPr>
            <p:spPr bwMode="auto">
              <a:xfrm>
                <a:off x="971233" y="265708"/>
                <a:ext cx="7362825" cy="1153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541655" eaLnBrk="1" hangingPunct="1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解方程：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solidFill>
                              <a:srgbClr val="00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32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+4= </a:t>
                </a:r>
                <a:r>
                  <a:rPr lang="zh-CN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>
                            <a:solidFill>
                              <a:srgbClr val="00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>
                            <a:solidFill>
                              <a:srgbClr val="000000"/>
                            </a:solidFill>
                            <a:latin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3200" b="1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zh-CN" altLang="en-US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－</m:t>
                        </m:r>
                        <m:r>
                          <a:rPr lang="en-US" altLang="zh-CN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32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3200" b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341" name="内容占位符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233" y="265708"/>
                <a:ext cx="7362825" cy="1153795"/>
              </a:xfrm>
              <a:prstGeom prst="rect">
                <a:avLst/>
              </a:prstGeom>
              <a:blipFill rotWithShape="1">
                <a:blip r:embed="rId2"/>
                <a:stretch>
                  <a:fillRect l="-4" t="-24" r="4" b="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任意多边形 25"/>
          <p:cNvSpPr/>
          <p:nvPr>
            <p:custDataLst>
              <p:tags r:id="rId3"/>
            </p:custDataLst>
          </p:nvPr>
        </p:nvSpPr>
        <p:spPr bwMode="auto">
          <a:xfrm>
            <a:off x="395605" y="771525"/>
            <a:ext cx="808038" cy="434975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rgbClr val="A5CC44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对角圆角矩形 36"/>
          <p:cNvSpPr/>
          <p:nvPr/>
        </p:nvSpPr>
        <p:spPr>
          <a:xfrm>
            <a:off x="611505" y="1203325"/>
            <a:ext cx="7848600" cy="2794635"/>
          </a:xfrm>
          <a:prstGeom prst="round2DiagRect">
            <a:avLst/>
          </a:prstGeom>
          <a:noFill/>
          <a:ln w="2222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556000" y="628650"/>
            <a:ext cx="2016125" cy="43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spc="30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求解一元一次方程</a:t>
            </a:r>
            <a:endParaRPr lang="zh-CN" altLang="en-US" sz="2400" b="1" spc="30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0" name="直线连接符 4"/>
          <p:cNvCxnSpPr/>
          <p:nvPr/>
        </p:nvCxnSpPr>
        <p:spPr>
          <a:xfrm>
            <a:off x="5724525" y="844550"/>
            <a:ext cx="79216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24"/>
          <p:cNvCxnSpPr/>
          <p:nvPr/>
        </p:nvCxnSpPr>
        <p:spPr>
          <a:xfrm>
            <a:off x="2555875" y="844550"/>
            <a:ext cx="792163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 bwMode="auto">
          <a:xfrm>
            <a:off x="1980120" y="2511602"/>
            <a:ext cx="1123918" cy="4198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1991233" y="2470328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去括号</a:t>
            </a:r>
            <a:endParaRPr lang="zh-CN" altLang="en-US" sz="2400" b="1"/>
          </a:p>
        </p:txBody>
      </p:sp>
      <p:sp>
        <p:nvSpPr>
          <p:cNvPr id="44" name="圆角矩形 43"/>
          <p:cNvSpPr/>
          <p:nvPr/>
        </p:nvSpPr>
        <p:spPr bwMode="auto">
          <a:xfrm>
            <a:off x="5794460" y="2626688"/>
            <a:ext cx="1729868" cy="4203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5803985" y="2585413"/>
            <a:ext cx="1720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x=a</a:t>
            </a:r>
            <a:r>
              <a:rPr lang="en-US" altLang="zh-CN" sz="2400" b="1"/>
              <a:t> </a:t>
            </a:r>
            <a:r>
              <a:rPr lang="zh-CN" altLang="en-US" sz="2400" b="1"/>
              <a:t>的形式</a:t>
            </a:r>
            <a:endParaRPr lang="zh-CN" altLang="en-US" sz="2400" b="1"/>
          </a:p>
        </p:txBody>
      </p:sp>
      <p:cxnSp>
        <p:nvCxnSpPr>
          <p:cNvPr id="50" name="直接箭头连接符 49"/>
          <p:cNvCxnSpPr/>
          <p:nvPr/>
        </p:nvCxnSpPr>
        <p:spPr>
          <a:xfrm>
            <a:off x="5178300" y="2914881"/>
            <a:ext cx="432433" cy="23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 bwMode="auto">
          <a:xfrm>
            <a:off x="3510189" y="2338817"/>
            <a:ext cx="1656011" cy="93610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3628135" y="2359962"/>
            <a:ext cx="1440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解一元一 </a:t>
            </a:r>
            <a:r>
              <a:rPr lang="zh-CN" altLang="en-US" sz="2400" b="1" smtClean="0"/>
              <a:t>次</a:t>
            </a:r>
            <a:r>
              <a:rPr lang="zh-CN" altLang="en-US" sz="2400" b="1"/>
              <a:t>方程</a:t>
            </a:r>
            <a:endParaRPr lang="zh-CN" altLang="en-US" sz="2400" b="1"/>
          </a:p>
        </p:txBody>
      </p:sp>
      <p:sp>
        <p:nvSpPr>
          <p:cNvPr id="31" name="右大括号 30"/>
          <p:cNvSpPr/>
          <p:nvPr/>
        </p:nvSpPr>
        <p:spPr bwMode="auto">
          <a:xfrm rot="10800000" flipH="1">
            <a:off x="3143104" y="2138190"/>
            <a:ext cx="251892" cy="135878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圆角矩形 32"/>
          <p:cNvSpPr/>
          <p:nvPr/>
        </p:nvSpPr>
        <p:spPr bwMode="auto">
          <a:xfrm>
            <a:off x="2306937" y="1922959"/>
            <a:ext cx="825150" cy="3603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2317645" y="1881560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移项</a:t>
            </a:r>
            <a:endParaRPr lang="zh-CN" altLang="en-US" sz="2400" b="1"/>
          </a:p>
        </p:txBody>
      </p:sp>
      <p:sp>
        <p:nvSpPr>
          <p:cNvPr id="35" name="圆角矩形 34"/>
          <p:cNvSpPr/>
          <p:nvPr/>
        </p:nvSpPr>
        <p:spPr bwMode="auto">
          <a:xfrm>
            <a:off x="2023919" y="3199506"/>
            <a:ext cx="1119186" cy="4430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2030300" y="3190205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去分母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4067810" y="4371975"/>
            <a:ext cx="4599940" cy="460375"/>
          </a:xfrm>
          <a:prstGeom prst="rect">
            <a:avLst/>
          </a:prstGeom>
          <a:noFill/>
          <a:ln>
            <a:solidFill>
              <a:srgbClr val="F5813B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>
                <a:ln>
                  <a:solidFill>
                    <a:schemeClr val="tx1"/>
                  </a:solidFill>
                  <a:prstDash val="sysDot"/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hlinkClick r:id="rId1" tooltip="" action="ppaction://hlinkfile"/>
              </a:rPr>
              <a:t>下面继续学习《二元一次方程组》</a:t>
            </a:r>
            <a:endParaRPr lang="zh-CN" altLang="en-US" sz="2400">
              <a:ln>
                <a:solidFill>
                  <a:schemeClr val="tx1"/>
                </a:solidFill>
                <a:prstDash val="sysDot"/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4" grpId="0" animBg="1"/>
      <p:bldP spid="45" grpId="0"/>
      <p:bldP spid="29" grpId="0" animBg="1"/>
      <p:bldP spid="30" grpId="0"/>
      <p:bldP spid="31" grpId="0" animBg="1"/>
      <p:bldP spid="33" grpId="0" animBg="1"/>
      <p:bldP spid="34" grpId="0"/>
      <p:bldP spid="35" grpId="0" animBg="1"/>
      <p:bldP spid="4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43"/>
  <p:tag name="KSO_WM_UNIT_CLEAR" val="1"/>
  <p:tag name="KSO_WM_UNIT_FILL_FORE_SCHEMECOLOR_INDEX" val="8"/>
  <p:tag name="KSO_WM_UNIT_FILL_TYPE" val="1"/>
  <p:tag name="KSO_WM_UNIT_ID" val="258*m_i*1_4"/>
  <p:tag name="KSO_WM_UNIT_INDEX" val="1_4"/>
  <p:tag name="KSO_WM_UNIT_LAYERLEVEL" val="1_1"/>
  <p:tag name="KSO_WM_UNIT_TEXT_FILL_FORE_SCHEMECOLOR_INDEX" val="14"/>
  <p:tag name="KSO_WM_UNIT_TEXT_FILL_TYPE" val="1"/>
  <p:tag name="KSO_WM_UNIT_TYPE" val="m_i"/>
  <p:tag name="KSO_WM_DIAGRAM_VIRTUALLY_FRAME" val="{&quot;height&quot;:34.25,&quot;left&quot;:28.25,&quot;top&quot;:51.65,&quot;width&quot;:63.62503937007874}"/>
</p:tagLst>
</file>

<file path=ppt/tags/tag2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443"/>
  <p:tag name="KSO_WM_UNIT_CLEAR" val="1"/>
  <p:tag name="KSO_WM_UNIT_FILL_FORE_SCHEMECOLOR_INDEX" val="8"/>
  <p:tag name="KSO_WM_UNIT_FILL_TYPE" val="1"/>
  <p:tag name="KSO_WM_UNIT_ID" val="258*m_i*1_4"/>
  <p:tag name="KSO_WM_UNIT_INDEX" val="1_4"/>
  <p:tag name="KSO_WM_UNIT_LAYERLEVEL" val="1_1"/>
  <p:tag name="KSO_WM_UNIT_TEXT_FILL_FORE_SCHEMECOLOR_INDEX" val="14"/>
  <p:tag name="KSO_WM_UNIT_TEXT_FILL_TYPE" val="1"/>
  <p:tag name="KSO_WM_UNIT_TYPE" val="m_i"/>
  <p:tag name="KSO_WM_DIAGRAM_VIRTUALLY_FRAME" val="{&quot;height&quot;:34.25,&quot;left&quot;:28.25,&quot;top&quot;:51.65,&quot;width&quot;:63.62503937007874}"/>
</p:tagLst>
</file>

<file path=ppt/tags/tag3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443"/>
  <p:tag name="KSO_WM_UNIT_CLEAR" val="1"/>
  <p:tag name="KSO_WM_UNIT_FILL_FORE_SCHEMECOLOR_INDEX" val="8"/>
  <p:tag name="KSO_WM_UNIT_FILL_TYPE" val="1"/>
  <p:tag name="KSO_WM_UNIT_ID" val="258*m_i*1_4"/>
  <p:tag name="KSO_WM_UNIT_INDEX" val="1_4"/>
  <p:tag name="KSO_WM_UNIT_LAYERLEVEL" val="1_1"/>
  <p:tag name="KSO_WM_UNIT_TEXT_FILL_FORE_SCHEMECOLOR_INDEX" val="14"/>
  <p:tag name="KSO_WM_UNIT_TEXT_FILL_TYPE" val="1"/>
  <p:tag name="KSO_WM_UNIT_TYPE" val="m_i"/>
  <p:tag name="KSO_WM_DIAGRAM_VIRTUALLY_FRAME" val="{&quot;height&quot;:34.25,&quot;left&quot;:28.25,&quot;top&quot;:51.65,&quot;width&quot;:63.62503937007874}"/>
</p:tagLst>
</file>

<file path=ppt/tags/tag4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443"/>
  <p:tag name="KSO_WM_UNIT_CLEAR" val="1"/>
  <p:tag name="KSO_WM_UNIT_FILL_FORE_SCHEMECOLOR_INDEX" val="8"/>
  <p:tag name="KSO_WM_UNIT_FILL_TYPE" val="1"/>
  <p:tag name="KSO_WM_UNIT_ID" val="258*m_i*1_4"/>
  <p:tag name="KSO_WM_UNIT_INDEX" val="1_4"/>
  <p:tag name="KSO_WM_UNIT_LAYERLEVEL" val="1_1"/>
  <p:tag name="KSO_WM_UNIT_TEXT_FILL_FORE_SCHEMECOLOR_INDEX" val="14"/>
  <p:tag name="KSO_WM_UNIT_TEXT_FILL_TYPE" val="1"/>
  <p:tag name="KSO_WM_UNIT_TYPE" val="m_i"/>
  <p:tag name="KSO_WM_DIAGRAM_VIRTUALLY_FRAME" val="{&quot;height&quot;:34.25,&quot;left&quot;:28.25,&quot;top&quot;:51.65,&quot;width&quot;:63.62503937007874}"/>
</p:tagLst>
</file>

<file path=ppt/tags/tag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43"/>
  <p:tag name="KSO_WM_UNIT_CLEAR" val="1"/>
  <p:tag name="KSO_WM_UNIT_FILL_FORE_SCHEMECOLOR_INDEX" val="8"/>
  <p:tag name="KSO_WM_UNIT_FILL_TYPE" val="1"/>
  <p:tag name="KSO_WM_UNIT_ID" val="258*m_i*1_4"/>
  <p:tag name="KSO_WM_UNIT_INDEX" val="1_4"/>
  <p:tag name="KSO_WM_UNIT_LAYERLEVEL" val="1_1"/>
  <p:tag name="KSO_WM_UNIT_TEXT_FILL_FORE_SCHEMECOLOR_INDEX" val="14"/>
  <p:tag name="KSO_WM_UNIT_TEXT_FILL_TYPE" val="1"/>
  <p:tag name="KSO_WM_UNIT_TYPE" val="m_i"/>
  <p:tag name="KSO_WM_DIAGRAM_VIRTUALLY_FRAME" val="{&quot;height&quot;:34.25,&quot;left&quot;:22.75,&quot;top&quot;:77.75,&quot;width&quot;:63.62503937007874}"/>
</p:tagLst>
</file>

<file path=ppt/tags/tag6.xml><?xml version="1.0" encoding="utf-8"?>
<p:tagLst xmlns:p="http://schemas.openxmlformats.org/presentationml/2006/main">
  <p:tag name="KSO_WM_DIAGRAM_GROUP_CODE" val="m1-1"/>
  <p:tag name="KSO_WM_TAG_VERSION" val="1.0"/>
  <p:tag name="KSO_WM_TEMPLATE_CATEGORY" val="diagram"/>
  <p:tag name="KSO_WM_TEMPLATE_INDEX" val="160443"/>
  <p:tag name="KSO_WM_UNIT_CLEAR" val="1"/>
  <p:tag name="KSO_WM_UNIT_FILL_FORE_SCHEMECOLOR_INDEX" val="8"/>
  <p:tag name="KSO_WM_UNIT_FILL_TYPE" val="1"/>
  <p:tag name="KSO_WM_UNIT_ID" val="258*m_i*1_4"/>
  <p:tag name="KSO_WM_UNIT_INDEX" val="1_4"/>
  <p:tag name="KSO_WM_UNIT_LAYERLEVEL" val="1_1"/>
  <p:tag name="KSO_WM_UNIT_TEXT_FILL_FORE_SCHEMECOLOR_INDEX" val="14"/>
  <p:tag name="KSO_WM_UNIT_TEXT_FILL_TYPE" val="1"/>
  <p:tag name="KSO_WM_UNIT_TYPE" val="m_i"/>
  <p:tag name="KSO_WM_DIAGRAM_VIRTUALLY_FRAME" val="{&quot;height&quot;:34.25,&quot;left&quot;:22.75,&quot;top&quot;:77.75,&quot;width&quot;:63.62503937007874}"/>
</p:tagLst>
</file>

<file path=ppt/tags/tag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Dc3YTMwNTcwYjRhN2YxYmQ3ZjgwNzU1MDljNjUxZjUifQ=="/>
  <p:tag name="KSO_WPP_MARK_KEY" val="8972f1b6-902c-46a3-bc2a-8bea029bff30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WPS 演示</Application>
  <PresentationFormat>On-screen Show (16:9)</PresentationFormat>
  <Paragraphs>73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黑体</vt:lpstr>
      <vt:lpstr>Times New Roman</vt:lpstr>
      <vt:lpstr>Cambria Math</vt:lpstr>
      <vt:lpstr>微软雅黑</vt:lpstr>
      <vt:lpstr>Arial Unicode MS</vt:lpstr>
      <vt:lpstr>Cambria Math</vt:lpstr>
      <vt:lpstr>2_自定义设计方案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7</cp:revision>
  <cp:lastPrinted>2024-07-06T14:33:00Z</cp:lastPrinted>
  <dcterms:created xsi:type="dcterms:W3CDTF">2024-07-06T14:33:00Z</dcterms:created>
  <dcterms:modified xsi:type="dcterms:W3CDTF">2025-02-28T04:47:59Z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ADB029FB51A24A4EBFCB849312083BA9_12</vt:lpwstr>
  </property>
  <property fmtid="{D5CDD505-2E9C-101B-9397-08002B2CF9AE}" pid="7" name="KSOProductBuildVer">
    <vt:lpwstr>2052-12.1.0.19770</vt:lpwstr>
  </property>
</Properties>
</file>