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66" r:id="rId3"/>
    <p:sldId id="357" r:id="rId4"/>
    <p:sldId id="359" r:id="rId5"/>
    <p:sldId id="324" r:id="rId6"/>
    <p:sldId id="356" r:id="rId7"/>
    <p:sldId id="354" r:id="rId8"/>
    <p:sldId id="326" r:id="rId9"/>
    <p:sldId id="328" r:id="rId11"/>
    <p:sldId id="367" r:id="rId12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99"/>
    <a:srgbClr val="9900CC"/>
    <a:srgbClr val="8BBC00"/>
    <a:srgbClr val="0000FF"/>
    <a:srgbClr val="008000"/>
    <a:srgbClr val="7C4726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/>
    <p:restoredTop sz="91729"/>
  </p:normalViewPr>
  <p:slideViewPr>
    <p:cSldViewPr showGuides="1">
      <p:cViewPr varScale="1">
        <p:scale>
          <a:sx n="81" d="100"/>
          <a:sy n="81" d="100"/>
        </p:scale>
        <p:origin x="-1656" y="-96"/>
      </p:cViewPr>
      <p:guideLst>
        <p:guide orient="horz" pos="240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11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148" name="Rectangle 4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en-US" altLang="zh-CN" sz="1200" strike="noStrike" noProof="1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638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zh-CN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indent="0" algn="r"/>
            <a:fld id="{9A0DB2DC-4C9A-4742-B13C-FB6460FD3503}" type="slidenum"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5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945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r>
              <a:rPr lang="en-US" altLang="zh-CN" dirty="0">
                <a:latin typeface="Arial" panose="020B0604020202020204" pitchFamily="34" charset="0"/>
              </a:rPr>
              <a:t>www.12999.com</a:t>
            </a:r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en-US" strike="noStrike" noProof="1"/>
          </a:p>
        </p:txBody>
      </p:sp>
      <p:sp>
        <p:nvSpPr>
          <p:cNvPr id="14" name="日期占位符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 fontAlgn="base"/>
            <a:fld id="{9A0DB2DC-4C9A-4742-B13C-FB6460FD3503}" type="slidenum">
              <a:rPr lang="en-US" altLang="zh-CN" strike="noStrike" noProof="1" dirty="0">
                <a:solidFill>
                  <a:srgbClr val="D1EAE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lIns="0" tIns="0" rIns="0" bIns="0" anchor="b"/>
          <a:p>
            <a:pPr algn="r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40713" cy="58801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 fontAlgn="base"/>
            <a:fld id="{9A0DB2DC-4C9A-4742-B13C-FB6460FD3503}" type="slidenum">
              <a:rPr lang="en-US" altLang="zh-CN" strike="noStrike" noProof="1" dirty="0">
                <a:solidFill>
                  <a:srgbClr val="D1EAEE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单圆角矩形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直角三角形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任意多边形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任意多边形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" name="页脚占位符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/>
      <p:sp>
        <p:nvSpPr>
          <p:cNvPr id="7" name="任意多边形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8" name="标题占位符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 anchorCtr="0"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029" name="文本占位符 29"/>
          <p:cNvSpPr>
            <a:spLocks noGrp="1"/>
          </p:cNvSpPr>
          <p:nvPr>
            <p:ph type="body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-27305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46380"/>
            <a:r>
              <a:rPr lang="zh-CN" altLang="en-US" dirty="0"/>
              <a:t>第二级</a:t>
            </a:r>
            <a:endParaRPr lang="zh-CN" altLang="en-US" dirty="0"/>
          </a:p>
          <a:p>
            <a:pPr lvl="2" indent="-245745"/>
            <a:r>
              <a:rPr lang="zh-CN" altLang="en-US" dirty="0"/>
              <a:t>第三级</a:t>
            </a:r>
            <a:endParaRPr lang="zh-CN" altLang="en-US" dirty="0"/>
          </a:p>
          <a:p>
            <a:pPr lvl="3" indent="-209550"/>
            <a:r>
              <a:rPr lang="zh-CN" altLang="en-US" dirty="0"/>
              <a:t>第四级</a:t>
            </a:r>
            <a:endParaRPr lang="zh-CN" altLang="en-US" dirty="0"/>
          </a:p>
          <a:p>
            <a:pPr lvl="4" indent="-209550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  <p:grpSp>
        <p:nvGrpSpPr>
          <p:cNvPr id="6153" name="组合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itchFamily="1" charset="-122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3.wav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GIF"/><Relationship Id="rId8" Type="http://schemas.openxmlformats.org/officeDocument/2006/relationships/image" Target="../media/image16.GIF"/><Relationship Id="rId7" Type="http://schemas.openxmlformats.org/officeDocument/2006/relationships/image" Target="../media/image15.GIF"/><Relationship Id="rId6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2.wmf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2.jpeg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18.wmf"/><Relationship Id="rId1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hyperlink" Target="5.&#29992;&#20844;&#24335;&#27861;&#35299;&#19968;&#20803;&#20108;&#27425;&#26041;&#31243;PPT&#35838;&#20214;1.pptx" TargetMode="External"/><Relationship Id="rId2" Type="http://schemas.openxmlformats.org/officeDocument/2006/relationships/image" Target="../media/image17.GIF"/><Relationship Id="rId1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87" name="Rectangle 1055"/>
          <p:cNvSpPr>
            <a:spLocks noGrp="1"/>
          </p:cNvSpPr>
          <p:nvPr/>
        </p:nvSpPr>
        <p:spPr>
          <a:xfrm>
            <a:off x="323850" y="1916113"/>
            <a:ext cx="8610600" cy="1728787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eaLnBrk="0" hangingPunct="0">
              <a:buClr>
                <a:schemeClr val="tx2"/>
              </a:buClr>
              <a:buSzPct val="100000"/>
              <a:buFont typeface="Wingdings" panose="05000000000000000000" pitchFamily="2" charset="2"/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只含有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　　　　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　　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，并且都可以化为　　　　　　　　　　　　　　　　　          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buClr>
                <a:schemeClr val="tx2"/>
              </a:buClr>
              <a:buSzPct val="100000"/>
              <a:buFont typeface="Wingdings" panose="05000000000000000000" pitchFamily="2" charset="2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buClr>
                <a:schemeClr val="tx2"/>
              </a:buClr>
              <a:buSzPct val="100000"/>
              <a:buFont typeface="Wingdings" panose="05000000000000000000" pitchFamily="2" charset="2"/>
            </a:pP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buClr>
                <a:schemeClr val="tx2"/>
              </a:buClr>
              <a:buSzPct val="100000"/>
              <a:buFont typeface="Wingdings" panose="05000000000000000000" pitchFamily="2" charset="2"/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的形式，这样的方程叫做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一元二次方程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218" name="Rectangle 1029"/>
          <p:cNvSpPr>
            <a:spLocks noGrp="1"/>
          </p:cNvSpPr>
          <p:nvPr>
            <p:ph type="title"/>
          </p:nvPr>
        </p:nvSpPr>
        <p:spPr>
          <a:xfrm>
            <a:off x="1835785" y="612140"/>
            <a:ext cx="5832475" cy="1026160"/>
          </a:xfrm>
        </p:spPr>
        <p:txBody>
          <a:bodyPr vert="horz" wrap="square" lIns="0" tIns="45720" rIns="0" bIns="0" anchor="b" anchorCtr="0"/>
          <a:p>
            <a:pPr eaLnBrk="1" hangingPunct="1"/>
            <a:br>
              <a:rPr lang="en-US" altLang="zh-CN" dirty="0">
                <a:solidFill>
                  <a:schemeClr val="tx1"/>
                </a:solidFill>
              </a:rPr>
            </a:br>
            <a:br>
              <a:rPr lang="en-US" altLang="zh-CN" dirty="0">
                <a:solidFill>
                  <a:schemeClr val="tx1"/>
                </a:solidFill>
              </a:rPr>
            </a:br>
            <a:r>
              <a:rPr lang="zh-CN" altLang="en-US" sz="4800" dirty="0">
                <a:solidFill>
                  <a:schemeClr val="tx1"/>
                </a:solidFill>
              </a:rPr>
              <a:t>一元二次方程的概念</a:t>
            </a: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45063" name="Rectangle 1031"/>
          <p:cNvSpPr>
            <a:spLocks noGrp="1"/>
          </p:cNvSpPr>
          <p:nvPr/>
        </p:nvSpPr>
        <p:spPr>
          <a:xfrm>
            <a:off x="251143" y="3773170"/>
            <a:ext cx="8359775" cy="2047875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把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ax</a:t>
            </a:r>
            <a:r>
              <a:rPr lang="zh-C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２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＝０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为常数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en-US" altLang="zh-CN" sz="2800" b="1" i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≠</a:t>
            </a:r>
            <a:r>
              <a:rPr lang="zh-CN" altLang="en-US" sz="28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０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称为</a:t>
            </a:r>
            <a:r>
              <a:rPr lang="zh-CN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一元二次方程的一般形式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，其中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ax</a:t>
            </a:r>
            <a:r>
              <a:rPr lang="zh-CN" alt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２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， 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bx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 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分别称为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二次项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一次项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常数项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分别称为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二次项系数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一次项系数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．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5081" name="Text Box 1049"/>
          <p:cNvSpPr txBox="1"/>
          <p:nvPr/>
        </p:nvSpPr>
        <p:spPr>
          <a:xfrm>
            <a:off x="1258888" y="1916113"/>
            <a:ext cx="19812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一个未知数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5082" name="Text Box 1050"/>
          <p:cNvSpPr txBox="1"/>
          <p:nvPr/>
        </p:nvSpPr>
        <p:spPr>
          <a:xfrm>
            <a:off x="3348038" y="1916113"/>
            <a:ext cx="22098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整式方程</a:t>
            </a:r>
            <a:endParaRPr lang="zh-CN" altLang="en-US" sz="2400" b="1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5083" name="Text Box 1051"/>
          <p:cNvSpPr txBox="1"/>
          <p:nvPr/>
        </p:nvSpPr>
        <p:spPr>
          <a:xfrm>
            <a:off x="468313" y="2276475"/>
            <a:ext cx="7162800" cy="519113"/>
          </a:xfrm>
          <a:prstGeom prst="rect">
            <a:avLst/>
          </a:prstGeom>
          <a:noFill/>
          <a:ln w="12700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ax</a:t>
            </a:r>
            <a:r>
              <a:rPr lang="zh-C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２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＝０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为常数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  <a:r>
              <a:rPr lang="en-US" altLang="zh-CN" sz="2800" b="1" i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≠</a:t>
            </a:r>
            <a:r>
              <a:rPr lang="zh-CN" altLang="en-US" sz="28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０</a:t>
            </a:r>
            <a:r>
              <a:rPr lang="en-US" altLang="zh-CN" sz="24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400" b="1" dirty="0">
              <a:solidFill>
                <a:srgbClr val="FF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" name="Rectangle 1039"/>
          <p:cNvSpPr>
            <a:spLocks noGrp="1"/>
          </p:cNvSpPr>
          <p:nvPr/>
        </p:nvSpPr>
        <p:spPr>
          <a:xfrm>
            <a:off x="898843" y="5495925"/>
            <a:ext cx="5329237" cy="3810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lang="zh-CN" altLang="en-US" sz="3200" b="1" dirty="0">
                <a:solidFill>
                  <a:srgbClr val="33CC33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如何解方程 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" name="Text Box 13"/>
          <p:cNvSpPr txBox="1"/>
          <p:nvPr/>
        </p:nvSpPr>
        <p:spPr>
          <a:xfrm>
            <a:off x="3131503" y="5445125"/>
            <a:ext cx="4643437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30000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+6x</a:t>
            </a:r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r>
              <a:rPr lang="zh-CN" altLang="en-US" sz="3600" b="1" dirty="0">
                <a:solidFill>
                  <a:srgbClr val="33CC33"/>
                </a:solidFill>
                <a:latin typeface="Times New Roman" panose="02020603050405020304" pitchFamily="18" charset="0"/>
                <a:sym typeface="+mn-ea"/>
              </a:rPr>
              <a:t>呢？</a:t>
            </a:r>
            <a:endParaRPr lang="zh-CN" altLang="en-US" sz="3600" b="1" dirty="0">
              <a:solidFill>
                <a:srgbClr val="33CC33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7" grpId="0"/>
      <p:bldP spid="45063" grpId="0"/>
      <p:bldP spid="45081" grpId="0"/>
      <p:bldP spid="45082" grpId="0"/>
      <p:bldP spid="45083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1" name="图片 34817" descr="BJ_0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3810000"/>
            <a:ext cx="457200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2" name="Text Box 4"/>
          <p:cNvSpPr txBox="1"/>
          <p:nvPr/>
        </p:nvSpPr>
        <p:spPr>
          <a:xfrm>
            <a:off x="1258888" y="2218690"/>
            <a:ext cx="7386637" cy="10779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平方根的意义：如果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x</a:t>
            </a:r>
            <a:r>
              <a:rPr lang="en-US" altLang="zh-CN" sz="3200" baseline="300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a≥0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那么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x=</a:t>
            </a:r>
            <a:r>
              <a:rPr lang="en-US" altLang="zh-CN" sz="3200" u="sng" dirty="0">
                <a:latin typeface="黑体" panose="02010609060101010101" charset="-122"/>
                <a:ea typeface="黑体" panose="02010609060101010101" charset="-122"/>
              </a:rPr>
              <a:t>    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；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243" name="Text Box 5"/>
          <p:cNvSpPr txBox="1"/>
          <p:nvPr/>
        </p:nvSpPr>
        <p:spPr>
          <a:xfrm>
            <a:off x="1258888" y="3572828"/>
            <a:ext cx="6324600" cy="13223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用字母表示完全平方公式：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a</a:t>
            </a:r>
            <a:r>
              <a:rPr lang="en-US" altLang="zh-CN" sz="3200" baseline="30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±2ab+b</a:t>
            </a:r>
            <a:r>
              <a:rPr lang="en-US" altLang="zh-CN" sz="3200" baseline="30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en-US" altLang="zh-CN" sz="32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 =</a:t>
            </a:r>
            <a:r>
              <a:rPr lang="en-US" altLang="zh-CN" sz="3200" u="sng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        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244" name="Text Box 6"/>
          <p:cNvSpPr txBox="1"/>
          <p:nvPr/>
        </p:nvSpPr>
        <p:spPr>
          <a:xfrm>
            <a:off x="1259205" y="1412875"/>
            <a:ext cx="55626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如果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x</a:t>
            </a:r>
            <a:r>
              <a:rPr lang="en-US" altLang="zh-CN" sz="3200" baseline="300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=5,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那么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x=</a:t>
            </a:r>
            <a:r>
              <a:rPr lang="en-US" altLang="zh-CN" sz="3200" u="sng" dirty="0">
                <a:latin typeface="黑体" panose="02010609060101010101" charset="-122"/>
                <a:ea typeface="黑体" panose="02010609060101010101" charset="-122"/>
              </a:rPr>
              <a:t>    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；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36872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650" y="1268730"/>
            <a:ext cx="895350" cy="647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6873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308" y="2637155"/>
            <a:ext cx="895350" cy="647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6875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348" y="4221163"/>
            <a:ext cx="1657350" cy="6191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8" name="Group 59"/>
          <p:cNvGrpSpPr/>
          <p:nvPr/>
        </p:nvGrpSpPr>
        <p:grpSpPr>
          <a:xfrm>
            <a:off x="539750" y="205105"/>
            <a:ext cx="3848100" cy="723900"/>
            <a:chOff x="768" y="240"/>
            <a:chExt cx="2424" cy="456"/>
          </a:xfrm>
        </p:grpSpPr>
        <p:grpSp>
          <p:nvGrpSpPr>
            <p:cNvPr id="10249" name="Group 60"/>
            <p:cNvGrpSpPr/>
            <p:nvPr/>
          </p:nvGrpSpPr>
          <p:grpSpPr>
            <a:xfrm>
              <a:off x="768" y="348"/>
              <a:ext cx="1614" cy="348"/>
              <a:chOff x="1920" y="45"/>
              <a:chExt cx="2291" cy="249"/>
            </a:xfrm>
          </p:grpSpPr>
          <p:sp>
            <p:nvSpPr>
              <p:cNvPr id="10250" name="Rectangle 61"/>
              <p:cNvSpPr/>
              <p:nvPr/>
            </p:nvSpPr>
            <p:spPr>
              <a:xfrm>
                <a:off x="1920" y="58"/>
                <a:ext cx="2291" cy="236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38100" cap="flat" cmpd="sng">
                <a:solidFill>
                  <a:srgbClr val="CC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solidFill>
                      <a:srgbClr val="FF0000"/>
                    </a:solidFill>
                    <a:latin typeface="Arial" panose="020B0604020202020204" pitchFamily="34" charset="0"/>
                    <a:ea typeface="隶书" pitchFamily="1" charset="-122"/>
                  </a:rPr>
                  <a:t>   </a:t>
                </a:r>
                <a:r>
                  <a:rPr lang="zh-CN" altLang="en-US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隶书" pitchFamily="1" charset="-122"/>
                  </a:rPr>
                  <a:t>回顾与复习</a:t>
                </a:r>
                <a:endParaRPr lang="zh-CN" altLang="en-US" sz="2800" b="1" baseline="-25000" dirty="0">
                  <a:solidFill>
                    <a:srgbClr val="FF0000"/>
                  </a:solidFill>
                  <a:latin typeface="Arial" panose="020B0604020202020204" pitchFamily="34" charset="0"/>
                  <a:ea typeface="隶书" pitchFamily="1" charset="-122"/>
                </a:endParaRPr>
              </a:p>
            </p:txBody>
          </p:sp>
          <p:sp>
            <p:nvSpPr>
              <p:cNvPr id="20" name="Rectangle 62" descr="D:\剪贴画\PE03255_.WMF"/>
              <p:cNvSpPr>
                <a:spLocks noChangeArrowheads="1"/>
              </p:cNvSpPr>
              <p:nvPr/>
            </p:nvSpPr>
            <p:spPr bwMode="auto">
              <a:xfrm>
                <a:off x="3601" y="45"/>
                <a:ext cx="429" cy="234"/>
              </a:xfrm>
              <a:prstGeom prst="rect">
                <a:avLst/>
              </a:prstGeom>
              <a:noFill/>
              <a:ln w="381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panose="020B0604020202020204" pitchFamily="34" charset="0"/>
                    <a:ea typeface="BatangChe" pitchFamily="49" charset="-127"/>
                    <a:cs typeface="+mn-cs"/>
                  </a:rPr>
                  <a:t>   </a:t>
                </a:r>
                <a:endPara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BatangChe" pitchFamily="49" charset="-127"/>
                  <a:cs typeface="+mn-cs"/>
                </a:endParaRPr>
              </a:p>
            </p:txBody>
          </p:sp>
        </p:grpSp>
        <p:pic>
          <p:nvPicPr>
            <p:cNvPr id="10252" name="Picture 63" descr="C:\678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24" y="240"/>
              <a:ext cx="768" cy="43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3" name="Picture 64" descr="C:\WINDOWS\Profiles\rwy\Application Data\Microsoft\Media Catalog\gif003[1].gif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8" y="354"/>
              <a:ext cx="336" cy="33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254" name="Rectangle 2"/>
          <p:cNvSpPr txBox="1"/>
          <p:nvPr/>
        </p:nvSpPr>
        <p:spPr>
          <a:xfrm>
            <a:off x="3996055" y="271463"/>
            <a:ext cx="5334000" cy="685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 defTabSz="914400" eaLnBrk="0" hangingPunct="0"/>
            <a:r>
              <a:rPr lang="zh-CN" altLang="en-US" sz="3600">
                <a:latin typeface="Calibri" panose="020F0502020204030204" pitchFamily="34" charset="0"/>
                <a:ea typeface="隶书" pitchFamily="1" charset="-122"/>
              </a:rPr>
              <a:t>你还认识</a:t>
            </a:r>
            <a:r>
              <a:rPr lang="zh-CN" altLang="en-US" sz="3600">
                <a:solidFill>
                  <a:srgbClr val="FF0000"/>
                </a:solidFill>
                <a:latin typeface="Calibri" panose="020F0502020204030204" pitchFamily="34" charset="0"/>
                <a:ea typeface="隶书" pitchFamily="1" charset="-122"/>
              </a:rPr>
              <a:t>“老朋友”</a:t>
            </a:r>
            <a:r>
              <a:rPr lang="zh-CN" altLang="en-US" sz="3600">
                <a:latin typeface="Calibri" panose="020F0502020204030204" pitchFamily="34" charset="0"/>
                <a:ea typeface="隶书" pitchFamily="1" charset="-122"/>
              </a:rPr>
              <a:t>吗</a:t>
            </a:r>
            <a:endParaRPr lang="zh-CN" altLang="en-US" sz="3600" dirty="0">
              <a:solidFill>
                <a:srgbClr val="FF0000"/>
              </a:solidFill>
              <a:latin typeface="Calibri" panose="020F0502020204030204" pitchFamily="34" charset="0"/>
              <a:ea typeface="隶书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05" name="New shape"/>
          <p:cNvSpPr/>
          <p:nvPr/>
        </p:nvSpPr>
        <p:spPr>
          <a:xfrm>
            <a:off x="2195513" y="1341438"/>
            <a:ext cx="635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婚庆公司开业庆典主持词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尊敬的各位领导,各位来宾,现场的各位“的歌的姐”,朋友们:大家上午好!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非常感谢各位能够在百忙当中抽出时间来到我们“西安xx婚庆公司“开业庆典”现场!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大家都知道,咱们西安不光是一个充满文化气息的历史古都,更是一个走上国际的现代化大都市!而,在这个大都市里有这样一群人----“xx的姐!”他们,[]不管是寒冬还是腊月,为我们古都人们的出行,带来了很大的方便。我自己就是一名“xx”,知道在咱们队伍中有很多的年轻人,而他们在给我们提供方便的同时,放弃了回家过节,过年;甚至没有时间,没有一个好的条件和自己的男女朋友约会,结婚。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然而这个问题,目前也是越来越引起我们领导和支持“的歌的姐”各界人士的重视!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不过,今天我要告诉大家一个好消息,咱们“xx的姐”再也不用为自己结婚的事情发愁了,因为我们自己的公司----“西安xx婚庆公司“今天即将开业了!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“西安xx婚庆公司”成立于XX年,在经过一年多的筹划和准备。目前公司具备国内一流的中高端婚庆设备。硬件设备齐全,不管是摄像,音响,各类现场的布置器材,以及后期制作,都可以独立完成。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咱们“公司”不光有很好的硬件设备,而且拥有一</a:t>
            </a:r>
            <a:endParaRPr kumimoji="0" sz="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6" name="Text Box 3"/>
          <p:cNvSpPr txBox="1"/>
          <p:nvPr/>
        </p:nvSpPr>
        <p:spPr>
          <a:xfrm>
            <a:off x="250825" y="1341438"/>
            <a:ext cx="8748713" cy="2043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（１）方程　　　　的根是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（２）方程　　　　　的根是　　      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 （</a:t>
            </a: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） 方程       　　　　的根是</a:t>
            </a:r>
            <a:r>
              <a:rPr lang="zh-CN" altLang="en-US" sz="3200" b="1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267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39975" y="1341438"/>
            <a:ext cx="1657350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75" y="2133600"/>
            <a:ext cx="1584325" cy="4810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9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975" y="2852738"/>
            <a:ext cx="2284413" cy="576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1" name="Text Box 9"/>
          <p:cNvSpPr txBox="1"/>
          <p:nvPr/>
        </p:nvSpPr>
        <p:spPr>
          <a:xfrm>
            <a:off x="5292725" y="1268413"/>
            <a:ext cx="29479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=0.5,  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0.5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1" name="Text Box 10"/>
          <p:cNvSpPr txBox="1"/>
          <p:nvPr/>
        </p:nvSpPr>
        <p:spPr>
          <a:xfrm>
            <a:off x="6711950" y="3651250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3" name="Text Box 11"/>
          <p:cNvSpPr txBox="1"/>
          <p:nvPr/>
        </p:nvSpPr>
        <p:spPr>
          <a:xfrm>
            <a:off x="5651500" y="2133600"/>
            <a:ext cx="3024188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 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—3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4" name="Text Box 12"/>
          <p:cNvSpPr txBox="1"/>
          <p:nvPr/>
        </p:nvSpPr>
        <p:spPr>
          <a:xfrm>
            <a:off x="6156325" y="2852738"/>
            <a:ext cx="28130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 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-25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＝－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5" name="Text Box 3"/>
          <p:cNvSpPr txBox="1"/>
          <p:nvPr/>
        </p:nvSpPr>
        <p:spPr>
          <a:xfrm>
            <a:off x="2408238" y="332423"/>
            <a:ext cx="5832475" cy="646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2060"/>
                </a:solidFill>
                <a:latin typeface="Arial" panose="020B0604020202020204" pitchFamily="34" charset="0"/>
                <a:ea typeface="隶书" pitchFamily="1" charset="-122"/>
              </a:rPr>
              <a:t>你会解下列方程吗</a:t>
            </a:r>
            <a:endParaRPr lang="zh-CN" altLang="en-US" sz="3600" b="1" dirty="0">
              <a:solidFill>
                <a:srgbClr val="002060"/>
              </a:solidFill>
              <a:latin typeface="Arial" panose="020B0604020202020204" pitchFamily="34" charset="0"/>
              <a:ea typeface="隶书" pitchFamily="1" charset="-122"/>
            </a:endParaRPr>
          </a:p>
        </p:txBody>
      </p:sp>
      <p:grpSp>
        <p:nvGrpSpPr>
          <p:cNvPr id="11276" name="Group 3"/>
          <p:cNvGrpSpPr/>
          <p:nvPr/>
        </p:nvGrpSpPr>
        <p:grpSpPr>
          <a:xfrm>
            <a:off x="6084888" y="4724400"/>
            <a:ext cx="2590800" cy="1844675"/>
            <a:chOff x="3651" y="3203"/>
            <a:chExt cx="1542" cy="980"/>
          </a:xfrm>
        </p:grpSpPr>
        <p:pic>
          <p:nvPicPr>
            <p:cNvPr id="11277" name="Picture 4" descr="PE02604_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51" y="3203"/>
              <a:ext cx="1161" cy="81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78" name="Text Box 5"/>
            <p:cNvSpPr txBox="1"/>
            <p:nvPr/>
          </p:nvSpPr>
          <p:spPr>
            <a:xfrm>
              <a:off x="4558" y="3203"/>
              <a:ext cx="635" cy="9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r>
                <a:rPr lang="zh-CN" altLang="zh-CN" sz="9600" b="1" dirty="0">
                  <a:solidFill>
                    <a:srgbClr val="FF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?</a:t>
              </a:r>
              <a:endParaRPr lang="en-US" altLang="zh-CN" sz="96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11279" name="图片 34817" descr="BJ_0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644900"/>
            <a:ext cx="4572000" cy="304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3" grpId="0"/>
      <p:bldP spid="82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Rectangle 3"/>
          <p:cNvSpPr/>
          <p:nvPr/>
        </p:nvSpPr>
        <p:spPr>
          <a:xfrm>
            <a:off x="0" y="620713"/>
            <a:ext cx="91440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/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charset="-122"/>
              </a:rPr>
              <a:t>做一做：填上适当的数，使下列等式成立</a:t>
            </a:r>
            <a:endParaRPr lang="zh-CN" altLang="en-US" sz="3600" b="1" dirty="0">
              <a:solidFill>
                <a:srgbClr val="0000FF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12290" name="Text Box 4"/>
          <p:cNvSpPr txBox="1"/>
          <p:nvPr/>
        </p:nvSpPr>
        <p:spPr>
          <a:xfrm>
            <a:off x="457200" y="1143000"/>
            <a:ext cx="7010400" cy="18161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+12x+</a:t>
            </a:r>
            <a:r>
              <a:rPr lang="en-US" altLang="zh-CN" sz="2800" b="1" u="sng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=(x+6)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800" b="1" baseline="30000" dirty="0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 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-6x+</a:t>
            </a:r>
            <a:r>
              <a:rPr lang="en-US" altLang="zh-CN" sz="2800" b="1" u="sng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=(x-3)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800" b="1" baseline="30000" dirty="0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+8x+</a:t>
            </a:r>
            <a:r>
              <a:rPr lang="en-US" altLang="zh-CN" sz="2800" b="1" u="sng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=(x + </a:t>
            </a:r>
            <a:r>
              <a:rPr lang="en-US" altLang="zh-CN" sz="2800" b="1" u="sng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)</a:t>
            </a:r>
            <a:r>
              <a:rPr lang="en-US" altLang="zh-CN" sz="2800" b="1" baseline="30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800" b="1" baseline="30000" dirty="0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72" name="Rectangle 5"/>
          <p:cNvSpPr/>
          <p:nvPr/>
        </p:nvSpPr>
        <p:spPr>
          <a:xfrm>
            <a:off x="0" y="3810000"/>
            <a:ext cx="8675688" cy="9540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FF3399"/>
                </a:solidFill>
                <a:latin typeface="华文行楷" pitchFamily="2" charset="-122"/>
                <a:ea typeface="华文行楷" pitchFamily="2" charset="-122"/>
              </a:rPr>
              <a:t>思考：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上面等式的左边</a:t>
            </a:r>
            <a:r>
              <a:rPr lang="en-US" altLang="zh-CN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,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当二次项系数是</a:t>
            </a:r>
            <a:r>
              <a:rPr lang="en-US" altLang="zh-CN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时</a:t>
            </a:r>
            <a:r>
              <a:rPr lang="en-US" altLang="zh-CN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,</a:t>
            </a:r>
            <a:endParaRPr lang="en-US" altLang="zh-CN" sz="2800" b="1" dirty="0">
              <a:solidFill>
                <a:srgbClr val="0000FF"/>
              </a:solidFill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           常数项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和 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一次项系数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有什么关系？</a:t>
            </a:r>
            <a:endParaRPr lang="zh-CN" altLang="en-US" sz="2800" b="1" dirty="0">
              <a:solidFill>
                <a:srgbClr val="0000FF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173" name="Text Box 6"/>
          <p:cNvSpPr txBox="1"/>
          <p:nvPr/>
        </p:nvSpPr>
        <p:spPr>
          <a:xfrm>
            <a:off x="2514600" y="1066800"/>
            <a:ext cx="914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en-US" altLang="zh-CN" sz="3200" b="1" baseline="300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3200" b="1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74" name="Text Box 7"/>
          <p:cNvSpPr txBox="1"/>
          <p:nvPr/>
        </p:nvSpPr>
        <p:spPr>
          <a:xfrm>
            <a:off x="2590800" y="1752600"/>
            <a:ext cx="914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sz="3200" b="1" baseline="300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3200" b="1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77" name="Text Box 10"/>
          <p:cNvSpPr txBox="1"/>
          <p:nvPr/>
        </p:nvSpPr>
        <p:spPr>
          <a:xfrm>
            <a:off x="2500313" y="2357438"/>
            <a:ext cx="914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en-US" altLang="zh-CN" sz="3200" b="1" baseline="30000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3200" b="1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78" name="Text Box 11"/>
          <p:cNvSpPr txBox="1"/>
          <p:nvPr/>
        </p:nvSpPr>
        <p:spPr>
          <a:xfrm>
            <a:off x="4929188" y="2286000"/>
            <a:ext cx="914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3200" b="1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AutoShape 39"/>
          <p:cNvSpPr>
            <a:spLocks noChangeArrowheads="1"/>
          </p:cNvSpPr>
          <p:nvPr/>
        </p:nvSpPr>
        <p:spPr bwMode="auto">
          <a:xfrm rot="1206405">
            <a:off x="5868143" y="1196751"/>
            <a:ext cx="2915816" cy="1944216"/>
          </a:xfrm>
          <a:prstGeom prst="cloudCallout">
            <a:avLst>
              <a:gd name="adj1" fmla="val -34801"/>
              <a:gd name="adj2" fmla="val 8304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0" cap="none" spc="0" normalizeH="0" baseline="0" noProof="0" dirty="0">
                <a:ln w="9525" cap="rnd">
                  <a:solidFill>
                    <a:srgbClr val="FF0000"/>
                  </a:solidFill>
                  <a:prstDash val="sysDot"/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自 主</a:t>
            </a:r>
            <a:endParaRPr kumimoji="0" lang="en-US" altLang="zh-CN" sz="4800" b="1" i="0" u="none" strike="noStrike" kern="10" cap="none" spc="0" normalizeH="0" baseline="0" noProof="0" dirty="0">
              <a:ln w="9525" cap="rnd">
                <a:solidFill>
                  <a:srgbClr val="FF0000"/>
                </a:solidFill>
                <a:prstDash val="sysDot"/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0" cap="none" spc="0" normalizeH="0" baseline="0" noProof="0" dirty="0">
                <a:ln w="9525" cap="rnd">
                  <a:solidFill>
                    <a:srgbClr val="FF0000"/>
                  </a:solidFill>
                  <a:prstDash val="sysDot"/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学 习</a:t>
            </a:r>
            <a:endParaRPr kumimoji="0" lang="zh-CN" altLang="en-US" sz="4800" b="1" i="0" u="none" strike="noStrike" kern="10" cap="none" spc="0" normalizeH="0" baseline="0" noProof="0" dirty="0">
              <a:ln w="9525" cap="rnd">
                <a:solidFill>
                  <a:srgbClr val="FF0000"/>
                </a:solidFill>
                <a:prstDash val="sysDot"/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Text Box 38"/>
          <p:cNvSpPr txBox="1"/>
          <p:nvPr/>
        </p:nvSpPr>
        <p:spPr>
          <a:xfrm>
            <a:off x="684213" y="5084763"/>
            <a:ext cx="7635875" cy="1190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规律：当二次项系数是</a:t>
            </a:r>
            <a:r>
              <a:rPr lang="en-US" altLang="zh-CN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1</a:t>
            </a:r>
            <a:r>
              <a:rPr lang="zh-CN" altLang="en-US" sz="36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时，常数项是一次项系数绝对值一半的平方。</a:t>
            </a:r>
            <a:endParaRPr lang="zh-CN" altLang="en-US" sz="3600" b="1" baseline="30000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2298" name="WordArt 11"/>
          <p:cNvSpPr/>
          <p:nvPr/>
        </p:nvSpPr>
        <p:spPr>
          <a:xfrm>
            <a:off x="45720" y="0"/>
            <a:ext cx="2575560" cy="5575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2665" b="1">
                <a:ln w="12700" cap="flat" cmpd="sng">
                  <a:solidFill>
                    <a:srgbClr val="EAEAEA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8998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探索规律：</a:t>
            </a:r>
            <a:endParaRPr lang="zh-CN" altLang="en-US" sz="2665" b="1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8998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7" grpId="0"/>
      <p:bldP spid="717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2768" name="OLE substitute image" descr="image33"/>
          <p:cNvGraphicFramePr>
            <a:graphicFrameLocks noGrp="1"/>
          </p:cNvGraphicFramePr>
          <p:nvPr>
            <p:ph idx="4294967295"/>
          </p:nvPr>
        </p:nvGraphicFramePr>
        <p:xfrm>
          <a:off x="1387158" y="2030889"/>
          <a:ext cx="5937885" cy="2219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790700" imgH="711200" progId="Equations">
                  <p:embed/>
                </p:oleObj>
              </mc:Choice>
              <mc:Fallback>
                <p:oleObj name="" r:id="rId1" imgW="1790700" imgH="711200" progId="Equations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87158" y="2030889"/>
                        <a:ext cx="5937885" cy="221996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9" name="Object 3" descr="image34"/>
          <p:cNvGraphicFramePr/>
          <p:nvPr/>
        </p:nvGraphicFramePr>
        <p:xfrm>
          <a:off x="4355465" y="1772603"/>
          <a:ext cx="4841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3962400" imgH="6400800" progId="Equations">
                  <p:embed/>
                </p:oleObj>
              </mc:Choice>
              <mc:Fallback>
                <p:oleObj name="" r:id="rId3" imgW="3962400" imgH="6400800" progId="Equations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55465" y="1772603"/>
                        <a:ext cx="484188" cy="781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6371908" y="1855153"/>
            <a:ext cx="357188" cy="7699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r>
              <a:rPr lang="en-US" altLang="zh-CN" sz="4400" b="1" noProof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Poor Richard"/>
                <a:ea typeface="宋体" panose="02010600030101010101" pitchFamily="2" charset="-122"/>
                <a:cs typeface="+mn-cs"/>
              </a:rPr>
              <a:t>1</a:t>
            </a:r>
            <a:endParaRPr lang="en-US" altLang="zh-CN" sz="4400" b="1" noProof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Poor Richard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32770" name="Object 4" descr="image35"/>
          <p:cNvGraphicFramePr/>
          <p:nvPr/>
        </p:nvGraphicFramePr>
        <p:xfrm>
          <a:off x="4214813" y="2708910"/>
          <a:ext cx="65087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4876800" imgH="6400800" progId="Equations">
                  <p:embed/>
                </p:oleObj>
              </mc:Choice>
              <mc:Fallback>
                <p:oleObj name="" r:id="rId5" imgW="4876800" imgH="6400800" progId="Equations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4813" y="2708910"/>
                        <a:ext cx="650875" cy="854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443663" y="2780983"/>
            <a:ext cx="493713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r>
              <a:rPr lang="zh-CN" altLang="en-US" sz="4400" b="1" noProof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</a:t>
            </a:r>
            <a:endParaRPr lang="zh-CN" altLang="en-US" sz="4400" b="1" noProof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318" name="WordArt 11"/>
          <p:cNvSpPr/>
          <p:nvPr/>
        </p:nvSpPr>
        <p:spPr>
          <a:xfrm>
            <a:off x="468313" y="333375"/>
            <a:ext cx="25908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12700" cap="flat" cmpd="sng">
                  <a:solidFill>
                    <a:srgbClr val="EAEAEA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8998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练一练：</a:t>
            </a:r>
            <a:endParaRPr lang="zh-CN" altLang="en-US" sz="3600" b="1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8998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3319" name="Group 29"/>
          <p:cNvGrpSpPr/>
          <p:nvPr/>
        </p:nvGrpSpPr>
        <p:grpSpPr>
          <a:xfrm>
            <a:off x="4167823" y="248285"/>
            <a:ext cx="4067175" cy="935038"/>
            <a:chOff x="1920" y="2350"/>
            <a:chExt cx="2832" cy="932"/>
          </a:xfrm>
        </p:grpSpPr>
        <p:grpSp>
          <p:nvGrpSpPr>
            <p:cNvPr id="13320" name="Group 30"/>
            <p:cNvGrpSpPr/>
            <p:nvPr/>
          </p:nvGrpSpPr>
          <p:grpSpPr>
            <a:xfrm>
              <a:off x="1920" y="2350"/>
              <a:ext cx="2784" cy="932"/>
              <a:chOff x="672" y="3442"/>
              <a:chExt cx="4176" cy="590"/>
            </a:xfrm>
          </p:grpSpPr>
          <p:sp>
            <p:nvSpPr>
              <p:cNvPr id="13321" name="AutoShape 31"/>
              <p:cNvSpPr/>
              <p:nvPr/>
            </p:nvSpPr>
            <p:spPr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4" name="Text Box 32"/>
              <p:cNvSpPr txBox="1">
                <a:spLocks noChangeArrowheads="1"/>
              </p:cNvSpPr>
              <p:nvPr/>
            </p:nvSpPr>
            <p:spPr bwMode="auto">
              <a:xfrm>
                <a:off x="718" y="3442"/>
                <a:ext cx="4130" cy="366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marR="0" algn="ctr" defTabSz="914400" eaLnBrk="0" hangingPunct="0">
                  <a:buClrTx/>
                  <a:buSzTx/>
                  <a:buFontTx/>
                  <a:buNone/>
                  <a:defRPr/>
                </a:pPr>
                <a:endParaRPr kumimoji="0" lang="zh-CN" altLang="zh-CN" sz="3200" kern="1200" cap="none" spc="0" normalizeH="0" baseline="0" noProof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幼圆" pitchFamily="49" charset="-122"/>
                  <a:cs typeface="+mn-cs"/>
                </a:endParaRPr>
              </a:p>
            </p:txBody>
          </p:sp>
        </p:grpSp>
        <p:pic>
          <p:nvPicPr>
            <p:cNvPr id="13323" name="Picture 33" descr="慢跑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88" y="2592"/>
              <a:ext cx="720" cy="54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4" name="Picture 34" descr="跳动的心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736" y="2736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25" name="Text Box 35"/>
            <p:cNvSpPr txBox="1"/>
            <p:nvPr/>
          </p:nvSpPr>
          <p:spPr>
            <a:xfrm>
              <a:off x="2016" y="2668"/>
              <a:ext cx="2736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zh-CN" altLang="en-US" sz="3200" dirty="0">
                  <a:solidFill>
                    <a:srgbClr val="FF0000"/>
                  </a:solidFill>
                  <a:latin typeface="Arial" panose="020B0604020202020204" pitchFamily="34" charset="0"/>
                  <a:ea typeface="隶书" pitchFamily="1" charset="-122"/>
                </a:rPr>
                <a:t>心动     不如行动</a:t>
              </a:r>
              <a:endPara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ea typeface="隶书" pitchFamily="1" charset="-122"/>
              </a:endParaRPr>
            </a:p>
          </p:txBody>
        </p:sp>
      </p:grpSp>
      <p:grpSp>
        <p:nvGrpSpPr>
          <p:cNvPr id="4" name="组合 60451"/>
          <p:cNvGrpSpPr/>
          <p:nvPr/>
        </p:nvGrpSpPr>
        <p:grpSpPr>
          <a:xfrm>
            <a:off x="6300788" y="4005263"/>
            <a:ext cx="2376487" cy="2671762"/>
            <a:chOff x="4150" y="2478"/>
            <a:chExt cx="1452" cy="1683"/>
          </a:xfrm>
        </p:grpSpPr>
        <p:pic>
          <p:nvPicPr>
            <p:cNvPr id="13327" name="图片 60452" descr="米老鼠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604" y="3113"/>
              <a:ext cx="945" cy="104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28" name="圆角矩形标注 60453"/>
            <p:cNvSpPr/>
            <p:nvPr/>
          </p:nvSpPr>
          <p:spPr>
            <a:xfrm>
              <a:off x="4150" y="2478"/>
              <a:ext cx="1452" cy="272"/>
            </a:xfrm>
            <a:prstGeom prst="wedgeRoundRectCallout">
              <a:avLst>
                <a:gd name="adj1" fmla="val 8815"/>
                <a:gd name="adj2" fmla="val 244486"/>
                <a:gd name="adj3" fmla="val 16667"/>
              </a:avLst>
            </a:prstGeom>
            <a:solidFill>
              <a:srgbClr val="CEFEC6"/>
            </a:solidFill>
            <a:ln w="9525" cap="flat" cmpd="sng">
              <a:solidFill>
                <a:srgbClr val="20C60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rgbClr val="9933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你学会了吗</a:t>
              </a:r>
              <a:r>
                <a:rPr lang="en-US" altLang="zh-CN" sz="2400" b="1" dirty="0">
                  <a:solidFill>
                    <a:srgbClr val="9933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?</a:t>
              </a:r>
              <a:endParaRPr lang="en-US" altLang="zh-CN" sz="2400" b="1" dirty="0">
                <a:solidFill>
                  <a:srgbClr val="9933FF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13329" name="图片 34817" descr="BJ_04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3810000"/>
            <a:ext cx="6300788" cy="304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7" name="图片 34817" descr="BJ_0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3810000"/>
            <a:ext cx="457200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42913" y="103188"/>
            <a:ext cx="6486525" cy="1314450"/>
          </a:xfrm>
        </p:spPr>
        <p:txBody>
          <a:bodyPr vert="horz" wrap="square" lIns="0" tIns="45720" rIns="0" bIns="0" anchor="b" anchorCtr="0"/>
          <a:p>
            <a:pPr eaLnBrk="1" hangingPunct="1"/>
            <a:r>
              <a:rPr lang="en-US" altLang="zh-CN" dirty="0"/>
              <a:t>  </a:t>
            </a:r>
            <a:endParaRPr lang="en-US" altLang="zh-CN" dirty="0"/>
          </a:p>
        </p:txBody>
      </p:sp>
      <p:sp>
        <p:nvSpPr>
          <p:cNvPr id="14339" name="Rectangle 3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 vert="horz" wrap="square" lIns="91440" tIns="45720" rIns="91440" bIns="45720" anchor="t" anchorCtr="0"/>
          <a:p>
            <a:pPr eaLnBrk="1" hangingPunct="1">
              <a:buClr>
                <a:srgbClr val="0BD0D9"/>
              </a:buClr>
              <a:buSzPct val="95000"/>
              <a:buFont typeface="Wingdings 2"/>
              <a:buNone/>
            </a:pPr>
            <a:r>
              <a:rPr lang="en-US" altLang="zh-CN" sz="2800" dirty="0"/>
              <a:t>  </a:t>
            </a:r>
            <a:endParaRPr lang="en-US" altLang="zh-CN" sz="2800" dirty="0"/>
          </a:p>
        </p:txBody>
      </p:sp>
      <p:sp>
        <p:nvSpPr>
          <p:cNvPr id="10249" name="AutoShape 9"/>
          <p:cNvSpPr/>
          <p:nvPr/>
        </p:nvSpPr>
        <p:spPr>
          <a:xfrm>
            <a:off x="4787900" y="3429000"/>
            <a:ext cx="3013075" cy="1574800"/>
          </a:xfrm>
          <a:prstGeom prst="wedgeEllipseCallout">
            <a:avLst>
              <a:gd name="adj1" fmla="val -110588"/>
              <a:gd name="adj2" fmla="val -90019"/>
            </a:avLst>
          </a:prstGeom>
          <a:solidFill>
            <a:srgbClr val="CCECFF"/>
          </a:solidFill>
          <a:ln w="9525" cap="flat" cmpd="sng">
            <a:solidFill>
              <a:srgbClr val="0033CC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r>
              <a:rPr lang="zh-CN" altLang="en-US" sz="3200" b="1" dirty="0">
                <a:solidFill>
                  <a:srgbClr val="99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这个方程怎样解？</a:t>
            </a:r>
            <a:endParaRPr lang="zh-CN" altLang="en-US" sz="3200" b="1" dirty="0">
              <a:solidFill>
                <a:srgbClr val="99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50" name="AutoShape 10"/>
          <p:cNvSpPr/>
          <p:nvPr/>
        </p:nvSpPr>
        <p:spPr>
          <a:xfrm>
            <a:off x="500063" y="2500313"/>
            <a:ext cx="2808287" cy="25130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ECFF"/>
          </a:solidFill>
          <a:ln w="9525" cap="flat" cmpd="sng">
            <a:solidFill>
              <a:srgbClr val="0033CC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 anchorCtr="0"/>
          <a:p>
            <a:r>
              <a:rPr lang="zh-CN" altLang="en-US" sz="3600" b="1" dirty="0">
                <a:solidFill>
                  <a:srgbClr val="CC0066"/>
                </a:solidFill>
                <a:latin typeface="Arial" panose="020B0604020202020204" pitchFamily="34" charset="0"/>
                <a:ea typeface="隶书" pitchFamily="1" charset="-122"/>
              </a:rPr>
              <a:t>变形为</a:t>
            </a:r>
            <a:endParaRPr lang="zh-CN" altLang="en-US" sz="3600" b="1" dirty="0">
              <a:solidFill>
                <a:srgbClr val="CC0066"/>
              </a:solidFill>
              <a:latin typeface="Arial" panose="020B0604020202020204" pitchFamily="34" charset="0"/>
              <a:ea typeface="隶书" pitchFamily="1" charset="-122"/>
            </a:endParaRPr>
          </a:p>
        </p:txBody>
      </p:sp>
      <p:sp>
        <p:nvSpPr>
          <p:cNvPr id="10252" name="AutoShape 12"/>
          <p:cNvSpPr/>
          <p:nvPr/>
        </p:nvSpPr>
        <p:spPr>
          <a:xfrm>
            <a:off x="3500438" y="1428750"/>
            <a:ext cx="1863725" cy="1150938"/>
          </a:xfrm>
          <a:prstGeom prst="rightArrow">
            <a:avLst>
              <a:gd name="adj1" fmla="val 50000"/>
              <a:gd name="adj2" fmla="val 32850"/>
            </a:avLst>
          </a:prstGeom>
          <a:solidFill>
            <a:srgbClr val="CCECFF"/>
          </a:solidFill>
          <a:ln w="9525" cap="flat" cmpd="sng">
            <a:solidFill>
              <a:srgbClr val="0033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lang="zh-CN" altLang="en-US" sz="2800" b="1" dirty="0">
                <a:solidFill>
                  <a:srgbClr val="CC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变形为</a:t>
            </a:r>
            <a:endParaRPr lang="zh-CN" altLang="en-US" sz="2800" b="1" dirty="0">
              <a:solidFill>
                <a:srgbClr val="CC0066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53" name="Text Box 13"/>
          <p:cNvSpPr txBox="1"/>
          <p:nvPr/>
        </p:nvSpPr>
        <p:spPr>
          <a:xfrm>
            <a:off x="285750" y="1571625"/>
            <a:ext cx="3455988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30000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+6x</a:t>
            </a:r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endParaRPr lang="en-US" altLang="zh-CN" sz="3600" b="1" dirty="0">
              <a:solidFill>
                <a:srgbClr val="0033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54" name="Text Box 14"/>
          <p:cNvSpPr txBox="1"/>
          <p:nvPr/>
        </p:nvSpPr>
        <p:spPr>
          <a:xfrm>
            <a:off x="5357813" y="2857500"/>
            <a:ext cx="3124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x+?</a:t>
            </a:r>
            <a:r>
              <a:rPr lang="zh-CN" altLang="en-US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r>
              <a:rPr lang="en-US" altLang="zh-CN" sz="3600" b="1" baseline="30000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solidFill>
                  <a:srgbClr val="00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=?</a:t>
            </a:r>
            <a:endParaRPr lang="en-US" altLang="zh-CN" sz="3600" b="1" dirty="0">
              <a:solidFill>
                <a:srgbClr val="0033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4" name="WordArt 15"/>
          <p:cNvSpPr>
            <a:spLocks noTextEdit="1"/>
          </p:cNvSpPr>
          <p:nvPr/>
        </p:nvSpPr>
        <p:spPr>
          <a:xfrm>
            <a:off x="304800" y="0"/>
            <a:ext cx="3695700" cy="1108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l"/>
            <a:r>
              <a:rPr lang="zh-CN" altLang="en-US" sz="3600">
                <a:ln w="9525" cap="flat" cmpd="sng">
                  <a:solidFill>
                    <a:srgbClr val="CC99F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合作探究</a:t>
            </a:r>
            <a:endParaRPr lang="zh-CN" altLang="en-US" sz="3600">
              <a:ln w="9525" cap="flat" cmpd="sng">
                <a:solidFill>
                  <a:srgbClr val="CC99FF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56" name="Text Box 16"/>
          <p:cNvSpPr txBox="1"/>
          <p:nvPr/>
        </p:nvSpPr>
        <p:spPr>
          <a:xfrm>
            <a:off x="5580063" y="1557338"/>
            <a:ext cx="32004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3366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30000" dirty="0">
                <a:solidFill>
                  <a:srgbClr val="3366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solidFill>
                  <a:srgbClr val="3366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+6x+?=?</a:t>
            </a:r>
            <a:endParaRPr lang="en-US" altLang="zh-CN" sz="3600" b="1" baseline="30000" dirty="0">
              <a:solidFill>
                <a:srgbClr val="3366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57" name="Text Box 17"/>
          <p:cNvSpPr txBox="1"/>
          <p:nvPr/>
        </p:nvSpPr>
        <p:spPr>
          <a:xfrm>
            <a:off x="250825" y="5013325"/>
            <a:ext cx="4678363" cy="7699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4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(x + m)</a:t>
            </a:r>
            <a:r>
              <a:rPr lang="en-US" altLang="zh-CN" sz="4400" baseline="30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 </a:t>
            </a:r>
            <a:r>
              <a:rPr lang="en-US" altLang="zh-CN" sz="4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=n</a:t>
            </a:r>
            <a:r>
              <a:rPr lang="zh-CN" altLang="en-US" sz="4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4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n≥0</a:t>
            </a:r>
            <a:r>
              <a:rPr lang="zh-CN" altLang="en-US" sz="4400" dirty="0">
                <a:solidFill>
                  <a:srgbClr val="CC66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4400" dirty="0">
              <a:solidFill>
                <a:srgbClr val="CC66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  <p:bldP spid="10252" grpId="0" animBg="1"/>
      <p:bldP spid="10253" grpId="0"/>
      <p:bldP spid="10254" grpId="0"/>
      <p:bldP spid="10256" grpId="0"/>
      <p:bldP spid="102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2"/>
          <p:cNvSpPr/>
          <p:nvPr/>
        </p:nvSpPr>
        <p:spPr>
          <a:xfrm>
            <a:off x="1692275" y="260350"/>
            <a:ext cx="2519363" cy="503238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+6x-16=0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3" name="Rectangle 3"/>
          <p:cNvSpPr/>
          <p:nvPr/>
        </p:nvSpPr>
        <p:spPr>
          <a:xfrm>
            <a:off x="1763713" y="1196975"/>
            <a:ext cx="2417762" cy="431800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+6</a:t>
            </a:r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=16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4" name="Rectangle 4"/>
          <p:cNvSpPr/>
          <p:nvPr/>
        </p:nvSpPr>
        <p:spPr>
          <a:xfrm>
            <a:off x="1042988" y="2349500"/>
            <a:ext cx="3529012" cy="604838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+6</a:t>
            </a:r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9=16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5" name="Rectangle 5"/>
          <p:cNvSpPr/>
          <p:nvPr/>
        </p:nvSpPr>
        <p:spPr>
          <a:xfrm>
            <a:off x="1619250" y="3500438"/>
            <a:ext cx="2232025" cy="431800"/>
          </a:xfrm>
          <a:prstGeom prst="rect">
            <a:avLst/>
          </a:prstGeom>
          <a:gradFill rotWithShape="1">
            <a:gsLst>
              <a:gs pos="0">
                <a:srgbClr val="FF33CC"/>
              </a:gs>
              <a:gs pos="50000">
                <a:srgbClr val="76185E"/>
              </a:gs>
              <a:gs pos="100000">
                <a:srgbClr val="FF33CC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 </a:t>
            </a:r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+ 3 )</a:t>
            </a:r>
            <a:r>
              <a:rPr lang="en-US" altLang="zh-CN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=25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6" name="Rectangle 6"/>
          <p:cNvSpPr/>
          <p:nvPr/>
        </p:nvSpPr>
        <p:spPr>
          <a:xfrm>
            <a:off x="1619250" y="4437063"/>
            <a:ext cx="1873250" cy="431800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+3=±5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7" name="Rectangle 7"/>
          <p:cNvSpPr/>
          <p:nvPr/>
        </p:nvSpPr>
        <p:spPr>
          <a:xfrm>
            <a:off x="1116013" y="5229225"/>
            <a:ext cx="3600450" cy="501650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3=5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3=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－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8" name="Rectangle 8"/>
          <p:cNvSpPr/>
          <p:nvPr/>
        </p:nvSpPr>
        <p:spPr>
          <a:xfrm>
            <a:off x="1116013" y="6165850"/>
            <a:ext cx="3024187" cy="431800"/>
          </a:xfrm>
          <a:prstGeom prst="rect">
            <a:avLst/>
          </a:prstGeom>
          <a:gradFill rotWithShape="1">
            <a:gsLst>
              <a:gs pos="0">
                <a:srgbClr val="76185E"/>
              </a:gs>
              <a:gs pos="50000">
                <a:srgbClr val="FF33CC"/>
              </a:gs>
              <a:gs pos="100000">
                <a:srgbClr val="76185E"/>
              </a:gs>
            </a:gsLst>
            <a:lin ang="5400000" scaled="1"/>
            <a:tileRect/>
          </a:gradFill>
          <a:ln w="38100" cap="flat" cmpd="dbl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=2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－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68" name="Text Box 9"/>
          <p:cNvSpPr txBox="1"/>
          <p:nvPr/>
        </p:nvSpPr>
        <p:spPr>
          <a:xfrm>
            <a:off x="5076825" y="7173913"/>
            <a:ext cx="3671888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endParaRPr lang="zh-CN" altLang="zh-CN" sz="32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5369" name="Text Box 10"/>
          <p:cNvSpPr txBox="1"/>
          <p:nvPr/>
        </p:nvSpPr>
        <p:spPr>
          <a:xfrm>
            <a:off x="179388" y="1052513"/>
            <a:ext cx="458787" cy="4537075"/>
          </a:xfrm>
          <a:prstGeom prst="rect">
            <a:avLst/>
          </a:prstGeom>
          <a:noFill/>
          <a:ln w="9525">
            <a:noFill/>
          </a:ln>
        </p:spPr>
        <p:txBody>
          <a:bodyPr vert="eaVert" anchor="t" anchorCtr="0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851" name="Text Box 11"/>
          <p:cNvSpPr txBox="1"/>
          <p:nvPr/>
        </p:nvSpPr>
        <p:spPr>
          <a:xfrm>
            <a:off x="173038" y="1125538"/>
            <a:ext cx="677862" cy="424815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vert="eaVert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配方求解的思路流程</a:t>
            </a:r>
            <a:endParaRPr lang="zh-CN" altLang="en-US" sz="32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5852" name="AutoShape 12"/>
          <p:cNvSpPr/>
          <p:nvPr/>
        </p:nvSpPr>
        <p:spPr>
          <a:xfrm>
            <a:off x="5508625" y="333375"/>
            <a:ext cx="1079500" cy="609600"/>
          </a:xfrm>
          <a:prstGeom prst="wedgeRoundRectCallout">
            <a:avLst>
              <a:gd name="adj1" fmla="val -167648"/>
              <a:gd name="adj2" fmla="val 95833"/>
              <a:gd name="adj3" fmla="val 16667"/>
            </a:avLst>
          </a:prstGeom>
          <a:solidFill>
            <a:srgbClr val="9900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移项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4211638" y="1268413"/>
            <a:ext cx="4752975" cy="1439863"/>
          </a:xfrm>
          <a:prstGeom prst="wedgeRoundRectCallout">
            <a:avLst>
              <a:gd name="adj1" fmla="val -43722"/>
              <a:gd name="adj2" fmla="val 64000"/>
              <a:gd name="adj3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4572000" y="3429000"/>
            <a:ext cx="3455988" cy="649288"/>
          </a:xfrm>
          <a:prstGeom prst="wedgeRoundRectCallout">
            <a:avLst>
              <a:gd name="adj1" fmla="val -73472"/>
              <a:gd name="adj2" fmla="val 7213"/>
              <a:gd name="adj3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+mn-cs"/>
              </a:rPr>
              <a:t>左边写成平方形式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5435600" y="4292600"/>
            <a:ext cx="3527425" cy="609600"/>
          </a:xfrm>
          <a:prstGeom prst="wedgeRoundRectCallout">
            <a:avLst>
              <a:gd name="adj1" fmla="val -84565"/>
              <a:gd name="adj2" fmla="val 22398"/>
              <a:gd name="adj3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+mn-cs"/>
              </a:rPr>
              <a:t>直接开平方降次</a:t>
            </a: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+mn-cs"/>
            </a:endParaRPr>
          </a:p>
        </p:txBody>
      </p:sp>
      <p:sp>
        <p:nvSpPr>
          <p:cNvPr id="35856" name="Rectangle 16"/>
          <p:cNvSpPr/>
          <p:nvPr/>
        </p:nvSpPr>
        <p:spPr>
          <a:xfrm>
            <a:off x="4932363" y="1412875"/>
            <a:ext cx="2376487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两边加</a:t>
            </a:r>
            <a:r>
              <a: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9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（即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35857" name="Object 17"/>
          <p:cNvGraphicFramePr>
            <a:graphicFrameLocks noGrp="1"/>
          </p:cNvGraphicFramePr>
          <p:nvPr>
            <p:ph/>
          </p:nvPr>
        </p:nvGraphicFramePr>
        <p:xfrm>
          <a:off x="7218363" y="1273175"/>
          <a:ext cx="4857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342900" imgH="469900" progId="Equation.DSMT4">
                  <p:embed/>
                </p:oleObj>
              </mc:Choice>
              <mc:Fallback>
                <p:oleObj name="" r:id="rId1" imgW="342900" imgH="4699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18363" y="1273175"/>
                        <a:ext cx="485775" cy="666750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8" name="Rectangle 18"/>
          <p:cNvSpPr/>
          <p:nvPr/>
        </p:nvSpPr>
        <p:spPr>
          <a:xfrm>
            <a:off x="7740650" y="1412875"/>
            <a:ext cx="541338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）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5859" name="Rectangle 19"/>
          <p:cNvSpPr/>
          <p:nvPr/>
        </p:nvSpPr>
        <p:spPr>
          <a:xfrm>
            <a:off x="4643438" y="1844675"/>
            <a:ext cx="4500562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左边配成 </a:t>
            </a:r>
            <a:r>
              <a:rPr lang="en-US" altLang="zh-CN" sz="2800" b="1" i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r>
              <a: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800" b="1" i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bx</a:t>
            </a:r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r>
              <a:rPr lang="en-US" altLang="zh-CN" sz="2800" b="1" i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r>
              <a:rPr lang="en-US" altLang="zh-CN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2800" b="1" baseline="300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5364163" y="5949950"/>
            <a:ext cx="2305050" cy="720725"/>
          </a:xfrm>
          <a:prstGeom prst="wedgeRoundRectCallout">
            <a:avLst>
              <a:gd name="adj1" fmla="val -75829"/>
              <a:gd name="adj2" fmla="val -91630"/>
              <a:gd name="adj3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解一次方程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5861" name="Line 21"/>
          <p:cNvSpPr/>
          <p:nvPr/>
        </p:nvSpPr>
        <p:spPr>
          <a:xfrm>
            <a:off x="2987675" y="765175"/>
            <a:ext cx="0" cy="360363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62" name="Line 22"/>
          <p:cNvSpPr/>
          <p:nvPr/>
        </p:nvSpPr>
        <p:spPr>
          <a:xfrm>
            <a:off x="2987675" y="4941888"/>
            <a:ext cx="0" cy="287337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63" name="Line 23"/>
          <p:cNvSpPr/>
          <p:nvPr/>
        </p:nvSpPr>
        <p:spPr>
          <a:xfrm>
            <a:off x="2987675" y="5805488"/>
            <a:ext cx="0" cy="360362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68" name="Line 28"/>
          <p:cNvSpPr/>
          <p:nvPr/>
        </p:nvSpPr>
        <p:spPr>
          <a:xfrm>
            <a:off x="2987675" y="1628775"/>
            <a:ext cx="0" cy="720725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69" name="Line 29"/>
          <p:cNvSpPr/>
          <p:nvPr/>
        </p:nvSpPr>
        <p:spPr>
          <a:xfrm>
            <a:off x="2987675" y="2997200"/>
            <a:ext cx="0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70" name="Line 30"/>
          <p:cNvSpPr/>
          <p:nvPr/>
        </p:nvSpPr>
        <p:spPr>
          <a:xfrm>
            <a:off x="2987675" y="3933825"/>
            <a:ext cx="0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/>
      <p:bldP spid="35843" grpId="0" animBg="1"/>
      <p:bldP spid="35844" grpId="0" animBg="1"/>
      <p:bldP spid="35845" grpId="0" animBg="1"/>
      <p:bldP spid="35846" grpId="0" animBg="1"/>
      <p:bldP spid="35847" grpId="0" animBg="1"/>
      <p:bldP spid="35848" grpId="0" animBg="1"/>
      <p:bldP spid="35851" grpId="0" animBg="1"/>
      <p:bldP spid="35852" grpId="0" animBg="1"/>
      <p:bldP spid="35853" grpId="0" animBg="1"/>
      <p:bldP spid="35854" grpId="0" animBg="1"/>
      <p:bldP spid="35855" grpId="0" animBg="1"/>
      <p:bldP spid="35856" grpId="0"/>
      <p:bldP spid="35858" grpId="0"/>
      <p:bldP spid="35859" grpId="0"/>
      <p:bldP spid="358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3" name="图片 34817" descr="BJ_0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038" y="876300"/>
            <a:ext cx="8970962" cy="5981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0" tIns="45720" rIns="0" bIns="0" anchor="b" anchorCtr="0"/>
          <a:p>
            <a:pPr eaLnBrk="1" hangingPunct="1"/>
            <a:r>
              <a:rPr lang="en-US" altLang="zh-CN" dirty="0"/>
              <a:t>  </a:t>
            </a:r>
            <a:endParaRPr lang="en-US" altLang="zh-CN" dirty="0"/>
          </a:p>
        </p:txBody>
      </p:sp>
      <p:sp>
        <p:nvSpPr>
          <p:cNvPr id="18435" name="文本占位符 5"/>
          <p:cNvSpPr>
            <a:spLocks noGrp="1"/>
          </p:cNvSpPr>
          <p:nvPr>
            <p:ph type="body" sz="half" idx="1"/>
          </p:nvPr>
        </p:nvSpPr>
        <p:spPr>
          <a:xfrm>
            <a:off x="468313" y="1125538"/>
            <a:ext cx="4038600" cy="1252537"/>
          </a:xfrm>
        </p:spPr>
        <p:txBody>
          <a:bodyPr vert="horz" wrap="square" lIns="91440" tIns="45720" rIns="91440" bIns="45720" anchor="t" anchorCtr="0"/>
          <a:p>
            <a:pPr eaLnBrk="1" hangingPunct="1">
              <a:buClr>
                <a:srgbClr val="0BD0D9"/>
              </a:buClr>
              <a:buSzPct val="95000"/>
              <a:buFont typeface="Wingdings 2"/>
            </a:pPr>
            <a:r>
              <a:rPr lang="zh-CN" altLang="en-US" sz="4800" dirty="0">
                <a:solidFill>
                  <a:srgbClr val="FF0000"/>
                </a:solidFill>
              </a:rPr>
              <a:t>配方法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18436" name="Text Box 5"/>
          <p:cNvSpPr txBox="1"/>
          <p:nvPr/>
        </p:nvSpPr>
        <p:spPr>
          <a:xfrm>
            <a:off x="539750" y="1628775"/>
            <a:ext cx="8528050" cy="646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endParaRPr lang="en-US" altLang="zh-CN" sz="3600" b="1" dirty="0">
              <a:solidFill>
                <a:srgbClr val="CC3300"/>
              </a:solidFill>
              <a:latin typeface="Arial" panose="020B0604020202020204" pitchFamily="34" charset="0"/>
              <a:ea typeface="隶书" pitchFamily="1" charset="-122"/>
            </a:endParaRPr>
          </a:p>
        </p:txBody>
      </p:sp>
      <p:sp>
        <p:nvSpPr>
          <p:cNvPr id="14374" name="Text Box 38"/>
          <p:cNvSpPr txBox="1"/>
          <p:nvPr/>
        </p:nvSpPr>
        <p:spPr>
          <a:xfrm>
            <a:off x="323850" y="2565400"/>
            <a:ext cx="8496300" cy="2085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600" b="1" dirty="0">
                <a:latin typeface="隶书" pitchFamily="1" charset="-122"/>
                <a:ea typeface="隶书" pitchFamily="1" charset="-122"/>
              </a:rPr>
              <a:t> </a:t>
            </a:r>
            <a:r>
              <a:rPr lang="zh-CN" altLang="en-US" sz="3600" b="1" dirty="0">
                <a:latin typeface="隶书" pitchFamily="1" charset="-122"/>
                <a:ea typeface="隶书" pitchFamily="1" charset="-122"/>
              </a:rPr>
              <a:t>我们通过</a:t>
            </a:r>
            <a:r>
              <a:rPr lang="zh-CN" altLang="en-US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配成完全平方式</a:t>
            </a:r>
            <a:r>
              <a:rPr lang="zh-CN" altLang="en-US" sz="3600" b="1" dirty="0">
                <a:solidFill>
                  <a:srgbClr val="0000FF"/>
                </a:solidFill>
                <a:latin typeface="隶书" pitchFamily="1" charset="-122"/>
                <a:ea typeface="隶书" pitchFamily="1" charset="-122"/>
              </a:rPr>
              <a:t>的方法得到了一元二次方程的</a:t>
            </a:r>
            <a:r>
              <a:rPr lang="zh-CN" altLang="en-US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根</a:t>
            </a:r>
            <a:r>
              <a:rPr lang="en-US" altLang="zh-CN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,</a:t>
            </a:r>
            <a:r>
              <a:rPr lang="zh-CN" altLang="en-US" sz="3600" b="1" dirty="0">
                <a:solidFill>
                  <a:srgbClr val="000000"/>
                </a:solidFill>
                <a:latin typeface="隶书" pitchFamily="1" charset="-122"/>
                <a:ea typeface="隶书" pitchFamily="1" charset="-122"/>
              </a:rPr>
              <a:t>这种解一元二次方程的方法称为</a:t>
            </a:r>
            <a:r>
              <a:rPr lang="zh-CN" altLang="en-US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配方法</a:t>
            </a:r>
            <a:r>
              <a:rPr lang="en-US" altLang="zh-CN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.</a:t>
            </a:r>
            <a:endParaRPr lang="en-US" altLang="zh-CN" sz="3600" b="1" dirty="0">
              <a:solidFill>
                <a:srgbClr val="FF0000"/>
              </a:solidFill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18438" name="WordArt 5"/>
          <p:cNvSpPr>
            <a:spLocks noTextEdit="1"/>
          </p:cNvSpPr>
          <p:nvPr/>
        </p:nvSpPr>
        <p:spPr>
          <a:xfrm rot="623840">
            <a:off x="379413" y="265113"/>
            <a:ext cx="3057525" cy="895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74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获得新知</a:t>
            </a:r>
            <a:endParaRPr lang="zh-CN" altLang="en-US" sz="3600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74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矩形 7179"/>
          <p:cNvSpPr/>
          <p:nvPr/>
        </p:nvSpPr>
        <p:spPr>
          <a:xfrm>
            <a:off x="718820" y="1700848"/>
            <a:ext cx="8424863" cy="1568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用配方法解一元二次方程</a:t>
            </a:r>
            <a:r>
              <a:rPr lang="en-US" altLang="zh-CN" sz="2400" i="1" dirty="0"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en-US" altLang="zh-CN" sz="2400" baseline="30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r>
              <a:rPr lang="en-US" altLang="zh-CN" sz="2400" i="1" dirty="0"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＝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，下列变形正确的</a:t>
            </a:r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是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lang="zh-CN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　　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)</a:t>
            </a:r>
            <a:endParaRPr lang="en-US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A.(x-6)</a:t>
            </a:r>
            <a:r>
              <a:rPr lang="en-US" altLang="zh-CN" sz="2400" baseline="30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=-4+36          B. (x-6)</a:t>
            </a:r>
            <a:r>
              <a:rPr lang="en-US" altLang="zh-CN" sz="2400" baseline="30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=4+36 </a:t>
            </a:r>
            <a:endParaRPr lang="en-US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C.(x-3)</a:t>
            </a:r>
            <a:r>
              <a:rPr lang="en-US" altLang="zh-CN" sz="2400" baseline="30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=-4+9           D. (x-3)</a:t>
            </a:r>
            <a:r>
              <a:rPr lang="en-US" altLang="zh-CN" sz="2400" baseline="30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=4+9</a:t>
            </a:r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217" name="矩形 7216"/>
          <p:cNvSpPr/>
          <p:nvPr/>
        </p:nvSpPr>
        <p:spPr>
          <a:xfrm>
            <a:off x="1332230" y="2132965"/>
            <a:ext cx="385763" cy="431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endParaRPr lang="en-US" altLang="zh-CN" sz="2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67585" y="548640"/>
            <a:ext cx="4135120" cy="835025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心动不如行动</a:t>
            </a:r>
            <a:endParaRPr kumimoji="0" lang="zh-CN" altLang="en-US" sz="4000" b="1" i="0" u="none" strike="noStrike" kern="1200" cap="none" spc="0" normalizeH="0" baseline="0" noProof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0484" name="图片 22532" descr="花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760913"/>
            <a:ext cx="1619250" cy="20970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60451"/>
          <p:cNvGrpSpPr/>
          <p:nvPr/>
        </p:nvGrpSpPr>
        <p:grpSpPr>
          <a:xfrm>
            <a:off x="5795963" y="3213100"/>
            <a:ext cx="2879725" cy="2959100"/>
            <a:chOff x="4150" y="2478"/>
            <a:chExt cx="1452" cy="1683"/>
          </a:xfrm>
        </p:grpSpPr>
        <p:pic>
          <p:nvPicPr>
            <p:cNvPr id="20486" name="图片 60452" descr="米老鼠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04" y="3113"/>
              <a:ext cx="945" cy="104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487" name="圆角矩形标注 60453"/>
            <p:cNvSpPr/>
            <p:nvPr/>
          </p:nvSpPr>
          <p:spPr>
            <a:xfrm>
              <a:off x="4150" y="2478"/>
              <a:ext cx="1452" cy="272"/>
            </a:xfrm>
            <a:prstGeom prst="wedgeRoundRectCallout">
              <a:avLst>
                <a:gd name="adj1" fmla="val 8815"/>
                <a:gd name="adj2" fmla="val 244486"/>
                <a:gd name="adj3" fmla="val 16667"/>
              </a:avLst>
            </a:prstGeom>
            <a:solidFill>
              <a:srgbClr val="CEFEC6"/>
            </a:solidFill>
            <a:ln w="9525" cap="flat" cmpd="sng">
              <a:solidFill>
                <a:srgbClr val="20C60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rgbClr val="9933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你学会了吗</a:t>
              </a:r>
              <a:r>
                <a:rPr lang="en-US" altLang="zh-CN" sz="2400" b="1" dirty="0">
                  <a:solidFill>
                    <a:srgbClr val="9933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?</a:t>
              </a:r>
              <a:endParaRPr lang="en-US" altLang="zh-CN" sz="2400" b="1" dirty="0">
                <a:solidFill>
                  <a:srgbClr val="9933FF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412365" y="5877560"/>
            <a:ext cx="4352925" cy="460375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3" tooltip="" action="ppaction://hlinkfile"/>
              </a:rPr>
              <a:t>下面继续学习《公式法解方程》</a:t>
            </a:r>
            <a:endParaRPr lang="zh-CN" altLang="en-US" sz="24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1542</Words>
  <Application>WPS 演示</Application>
  <PresentationFormat>全屏显示(4:3)</PresentationFormat>
  <Paragraphs>161</Paragraphs>
  <Slides>9</Slides>
  <Notes>8</Notes>
  <HiddenSlides>0</HiddenSlides>
  <MMClips>1</MMClips>
  <ScaleCrop>false</ScaleCrop>
  <HeadingPairs>
    <vt:vector size="8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9</vt:i4>
      </vt:variant>
    </vt:vector>
  </HeadingPairs>
  <TitlesOfParts>
    <vt:vector size="36" baseType="lpstr">
      <vt:lpstr>Arial</vt:lpstr>
      <vt:lpstr>宋体</vt:lpstr>
      <vt:lpstr>Wingdings</vt:lpstr>
      <vt:lpstr>Calibri</vt:lpstr>
      <vt:lpstr>隶书</vt:lpstr>
      <vt:lpstr>微软雅黑</vt:lpstr>
      <vt:lpstr>Wingdings 2</vt:lpstr>
      <vt:lpstr>Wingdings</vt:lpstr>
      <vt:lpstr>Times New Roman</vt:lpstr>
      <vt:lpstr>方正兰亭超细黑简体</vt:lpstr>
      <vt:lpstr>黑体</vt:lpstr>
      <vt:lpstr>BatangChe</vt:lpstr>
      <vt:lpstr>华文行楷</vt:lpstr>
      <vt:lpstr>楷体_GB2312</vt:lpstr>
      <vt:lpstr>Poor Richard</vt:lpstr>
      <vt:lpstr>ksdb</vt:lpstr>
      <vt:lpstr>幼圆</vt:lpstr>
      <vt:lpstr>Constantia</vt:lpstr>
      <vt:lpstr>Arial Unicode MS</vt:lpstr>
      <vt:lpstr>Malgun Gothic</vt:lpstr>
      <vt:lpstr>新宋体</vt:lpstr>
      <vt:lpstr>隶书</vt:lpstr>
      <vt:lpstr>流畅</vt:lpstr>
      <vt:lpstr>Equations</vt:lpstr>
      <vt:lpstr>Equations</vt:lpstr>
      <vt:lpstr>Equations</vt:lpstr>
      <vt:lpstr>Equation.DSMT4</vt:lpstr>
      <vt:lpstr>  一元二次方程的概念</vt:lpstr>
      <vt:lpstr>PowerPoint 演示文稿</vt:lpstr>
      <vt:lpstr>PowerPoint 演示文稿</vt:lpstr>
      <vt:lpstr>PowerPoint 演示文稿</vt:lpstr>
      <vt:lpstr>PowerPoint 演示文稿</vt:lpstr>
      <vt:lpstr>  </vt:lpstr>
      <vt:lpstr>PowerPoint 演示文稿</vt:lpstr>
      <vt:lpstr>  </vt:lpstr>
      <vt:lpstr>PowerPoint 演示文稿</vt:lpstr>
    </vt:vector>
  </TitlesOfParts>
  <Company>浙江省瑞安市安阳实验中学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§2.8.2有理数乘法运算律</dc:title>
  <dc:creator>马建胜</dc:creator>
  <cp:lastModifiedBy>刘光辉</cp:lastModifiedBy>
  <cp:revision>491</cp:revision>
  <dcterms:created xsi:type="dcterms:W3CDTF">2000-09-12T05:10:00Z</dcterms:created>
  <dcterms:modified xsi:type="dcterms:W3CDTF">2025-02-28T04:47:53Z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685F6F42307B4E19B8A5F0274B4C867A_12</vt:lpwstr>
  </property>
</Properties>
</file>