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84" r:id="rId3"/>
    <p:sldId id="271" r:id="rId4"/>
    <p:sldId id="272" r:id="rId5"/>
    <p:sldId id="273" r:id="rId6"/>
    <p:sldId id="258" r:id="rId7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FF00"/>
    <a:srgbClr val="FFFFCC"/>
    <a:srgbClr val="FFF7FF"/>
    <a:srgbClr val="FFCCFF"/>
    <a:srgbClr val="33CC33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66"/>
    <p:restoredTop sz="94736"/>
  </p:normalViewPr>
  <p:slideViewPr>
    <p:cSldViewPr showGuides="1">
      <p:cViewPr>
        <p:scale>
          <a:sx n="50" d="100"/>
          <a:sy n="50" d="100"/>
        </p:scale>
        <p:origin x="-1080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2" name="Rectangle 4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kumimoji="1"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en-US" altLang="zh-CN" sz="1200" strike="noStrike" noProof="1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emf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audio" Target="../media/audio2.wav"/><Relationship Id="rId8" Type="http://schemas.openxmlformats.org/officeDocument/2006/relationships/audio" Target="../media/audio1.wav"/><Relationship Id="rId7" Type="http://schemas.openxmlformats.org/officeDocument/2006/relationships/image" Target="../media/image8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0" Type="http://schemas.openxmlformats.org/officeDocument/2006/relationships/slideLayout" Target="../slideLayouts/slideLayout4.xml"/><Relationship Id="rId1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audio" Target="../media/audio2.wav"/><Relationship Id="rId3" Type="http://schemas.openxmlformats.org/officeDocument/2006/relationships/audio" Target="../media/audio1.wav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7" Type="http://schemas.openxmlformats.org/officeDocument/2006/relationships/audio" Target="../media/audio2.wav"/><Relationship Id="rId6" Type="http://schemas.openxmlformats.org/officeDocument/2006/relationships/audio" Target="../media/audio1.wav"/><Relationship Id="rId5" Type="http://schemas.openxmlformats.org/officeDocument/2006/relationships/image" Target="../media/image15.GIF"/><Relationship Id="rId4" Type="http://schemas.openxmlformats.org/officeDocument/2006/relationships/image" Target="../media/image14.emf"/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hyperlink" Target="6.&#22240;&#24335;&#20998;&#35299;&#27861;&#35299;&#19968;&#20803;&#20108;&#27425;&#26041;&#31243;&#35838;&#20214;.pptx" TargetMode="Externa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355" name="WordArt 3"/>
          <p:cNvSpPr>
            <a:spLocks noChangeArrowheads="1" noChangeShapeType="1" noTextEdit="1"/>
          </p:cNvSpPr>
          <p:nvPr/>
        </p:nvSpPr>
        <p:spPr bwMode="auto">
          <a:xfrm>
            <a:off x="539750" y="2060575"/>
            <a:ext cx="8353425" cy="2630488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0" cap="none" spc="0" normalizeH="0" baseline="0" noProof="0" smtClean="0">
                <a:ln w="12700">
                  <a:solidFill>
                    <a:srgbClr val="FF6600"/>
                  </a:solidFill>
                  <a:miter lim="800000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用公式法</a:t>
            </a:r>
            <a:endParaRPr kumimoji="0" lang="zh-CN" altLang="en-US" sz="3200" b="1" i="0" u="none" strike="noStrike" kern="10" cap="none" spc="0" normalizeH="0" baseline="0" noProof="0" smtClean="0">
              <a:ln w="12700">
                <a:solidFill>
                  <a:srgbClr val="FF6600"/>
                </a:solidFill>
                <a:miter lim="800000"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0" cap="none" spc="0" normalizeH="0" baseline="0" noProof="0" smtClean="0">
                <a:ln w="12700">
                  <a:solidFill>
                    <a:srgbClr val="FF6600"/>
                  </a:solidFill>
                  <a:miter lim="800000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</a:t>
            </a:r>
            <a:r>
              <a:rPr kumimoji="0" lang="en-US" altLang="zh-CN" sz="3200" b="1" i="0" u="none" strike="noStrike" kern="10" cap="none" spc="0" normalizeH="0" baseline="0" noProof="0" smtClean="0">
                <a:ln w="12700">
                  <a:solidFill>
                    <a:srgbClr val="FF6600"/>
                  </a:solidFill>
                  <a:miter lim="800000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3200" b="1" i="0" u="none" strike="noStrike" kern="10" cap="none" spc="0" normalizeH="0" baseline="0" noProof="0" smtClean="0">
                <a:ln w="12700">
                  <a:solidFill>
                    <a:srgbClr val="FF6600"/>
                  </a:solidFill>
                  <a:miter lim="800000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解一元二次方程 </a:t>
            </a:r>
            <a:r>
              <a:rPr kumimoji="0" lang="zh-CN" altLang="en-US" sz="4000" b="1" i="0" u="none" strike="noStrike" kern="10" cap="none" spc="0" normalizeH="0" baseline="0" noProof="0" smtClean="0">
                <a:ln w="12700">
                  <a:solidFill>
                    <a:srgbClr val="FF6600"/>
                  </a:solidFill>
                  <a:miter lim="800000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</a:t>
            </a:r>
            <a:endParaRPr kumimoji="0" lang="zh-CN" altLang="en-US" sz="4000" b="1" i="0" u="none" strike="noStrike" kern="10" cap="none" spc="0" normalizeH="0" baseline="0" noProof="0" smtClean="0">
              <a:ln w="12700">
                <a:solidFill>
                  <a:srgbClr val="FF6600"/>
                </a:solidFill>
                <a:miter lim="800000"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Rectangle 2"/>
          <p:cNvSpPr>
            <a:spLocks noGrp="1"/>
          </p:cNvSpPr>
          <p:nvPr>
            <p:ph type="title"/>
          </p:nvPr>
        </p:nvSpPr>
        <p:spPr>
          <a:xfrm>
            <a:off x="2195830" y="116840"/>
            <a:ext cx="5029200" cy="392113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4000" dirty="0">
                <a:ea typeface="隶书" pitchFamily="1" charset="-122"/>
              </a:rPr>
              <a:t>公式法是这样</a:t>
            </a:r>
            <a:r>
              <a:rPr lang="zh-CN" altLang="en-US" sz="4000" dirty="0">
                <a:solidFill>
                  <a:srgbClr val="FF0000"/>
                </a:solidFill>
                <a:ea typeface="隶书" pitchFamily="1" charset="-122"/>
              </a:rPr>
              <a:t>生产</a:t>
            </a:r>
            <a:r>
              <a:rPr lang="zh-CN" altLang="en-US" sz="4000" dirty="0">
                <a:ea typeface="隶书" pitchFamily="1" charset="-122"/>
              </a:rPr>
              <a:t>的</a:t>
            </a:r>
            <a:endParaRPr lang="zh-CN" altLang="en-US" sz="4000" dirty="0">
              <a:ea typeface="隶书" pitchFamily="1" charset="-122"/>
            </a:endParaRPr>
          </a:p>
        </p:txBody>
      </p:sp>
      <p:sp>
        <p:nvSpPr>
          <p:cNvPr id="77827" name="Rectangle 3"/>
          <p:cNvSpPr>
            <a:spLocks noGrp="1"/>
          </p:cNvSpPr>
          <p:nvPr/>
        </p:nvSpPr>
        <p:spPr>
          <a:xfrm>
            <a:off x="107950" y="692150"/>
            <a:ext cx="9036050" cy="5334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GB" sz="2400" b="1" dirty="0">
                <a:latin typeface="隶书" pitchFamily="1" charset="-122"/>
                <a:ea typeface="隶书" pitchFamily="1" charset="-122"/>
              </a:rPr>
              <a:t>你能用配方法解方程  </a:t>
            </a:r>
            <a:r>
              <a:rPr lang="en-US" altLang="zh-CN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ax</a:t>
            </a:r>
            <a:r>
              <a:rPr lang="en-US" altLang="zh-CN" sz="2400" b="1" baseline="300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2</a:t>
            </a:r>
            <a:r>
              <a:rPr lang="en-US" altLang="zh-CN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+bx+c=0(a≠0)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吗</a:t>
            </a:r>
            <a:r>
              <a:rPr lang="en-US" altLang="zh-CN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? </a:t>
            </a:r>
            <a:endParaRPr lang="zh-CN" altLang="en-GB" sz="2400" b="1" dirty="0">
              <a:solidFill>
                <a:srgbClr val="FF0000"/>
              </a:solidFill>
              <a:latin typeface="隶书" pitchFamily="1" charset="-122"/>
              <a:ea typeface="隶书" pitchFamily="1" charset="-122"/>
            </a:endParaRPr>
          </a:p>
        </p:txBody>
      </p:sp>
      <p:pic>
        <p:nvPicPr>
          <p:cNvPr id="77838" name="Picture 14"/>
          <p:cNvPicPr>
            <a:picLocks noChangeAspect="1"/>
          </p:cNvPicPr>
          <p:nvPr/>
        </p:nvPicPr>
        <p:blipFill>
          <a:blip r:embed="rId1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15378" y="1125855"/>
            <a:ext cx="2565400" cy="85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39" name="Picture 1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816610" y="5181600"/>
            <a:ext cx="2590165" cy="8750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40" name="Picture 16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681355" y="2730500"/>
            <a:ext cx="3663950" cy="9569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41" name="Picture 17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81100" y="3728720"/>
            <a:ext cx="2499995" cy="9010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42" name="Picture 18"/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611505" y="6005195"/>
            <a:ext cx="4043045" cy="8458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843" name="Picture 19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331278" y="1998345"/>
            <a:ext cx="1897062" cy="8366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7844" name="Rectangle 20"/>
          <p:cNvSpPr>
            <a:spLocks noGrp="1"/>
          </p:cNvSpPr>
          <p:nvPr/>
        </p:nvSpPr>
        <p:spPr>
          <a:xfrm>
            <a:off x="4644390" y="1428750"/>
            <a:ext cx="4373880" cy="5334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1.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化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1: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把二次项系数化为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1;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7845" name="Rectangle 21"/>
          <p:cNvSpPr>
            <a:spLocks noGrp="1"/>
          </p:cNvSpPr>
          <p:nvPr/>
        </p:nvSpPr>
        <p:spPr>
          <a:xfrm>
            <a:off x="4572000" y="3083560"/>
            <a:ext cx="4572000" cy="6858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3.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配方</a:t>
            </a:r>
            <a:r>
              <a:rPr lang="en-US" altLang="zh-CN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方程两边都加上一次项系数</a:t>
            </a:r>
            <a:r>
              <a:rPr lang="zh-CN" altLang="en-US" sz="2400" dirty="0">
                <a:solidFill>
                  <a:srgbClr val="0033CC"/>
                </a:solidFill>
                <a:latin typeface="隶书" pitchFamily="1" charset="-122"/>
                <a:ea typeface="隶书" pitchFamily="1" charset="-122"/>
              </a:rPr>
              <a:t>绝对值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一半的平方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7846" name="Rectangle 22"/>
          <p:cNvSpPr>
            <a:spLocks noGrp="1"/>
          </p:cNvSpPr>
          <p:nvPr/>
        </p:nvSpPr>
        <p:spPr>
          <a:xfrm>
            <a:off x="4716145" y="4048125"/>
            <a:ext cx="3733800" cy="6096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4.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变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形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方程左分解因式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,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右边合并同类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7847" name="Rectangle 23"/>
          <p:cNvSpPr>
            <a:spLocks noGrp="1"/>
          </p:cNvSpPr>
          <p:nvPr/>
        </p:nvSpPr>
        <p:spPr>
          <a:xfrm>
            <a:off x="4716145" y="4936490"/>
            <a:ext cx="3733800" cy="6858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5.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开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方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根据平方根意义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,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方程两边开平方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dirty="0"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77848" name="Rectangle 24"/>
          <p:cNvSpPr>
            <a:spLocks noGrp="1"/>
          </p:cNvSpPr>
          <p:nvPr/>
        </p:nvSpPr>
        <p:spPr>
          <a:xfrm>
            <a:off x="4787900" y="5739765"/>
            <a:ext cx="3657600" cy="3810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6.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求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解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解一元一次方程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dirty="0"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77849" name="Rectangle 25"/>
          <p:cNvSpPr>
            <a:spLocks noGrp="1"/>
          </p:cNvSpPr>
          <p:nvPr/>
        </p:nvSpPr>
        <p:spPr>
          <a:xfrm>
            <a:off x="4859973" y="6237923"/>
            <a:ext cx="36576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7.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定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解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写出原方程的解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.</a:t>
            </a:r>
            <a:endParaRPr lang="en-US" altLang="zh-CN" sz="2400" dirty="0"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77850" name="Rectangle 26"/>
          <p:cNvSpPr>
            <a:spLocks noGrp="1"/>
          </p:cNvSpPr>
          <p:nvPr/>
        </p:nvSpPr>
        <p:spPr>
          <a:xfrm>
            <a:off x="4343400" y="2204720"/>
            <a:ext cx="4800600" cy="5334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2.</a:t>
            </a:r>
            <a:r>
              <a:rPr lang="zh-CN" altLang="en-US" sz="24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移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项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dirty="0">
                <a:latin typeface="隶书" pitchFamily="1" charset="-122"/>
                <a:ea typeface="隶书" pitchFamily="1" charset="-122"/>
              </a:rPr>
              <a:t>把常数项移到方程的右边</a:t>
            </a:r>
            <a:r>
              <a:rPr lang="en-US" altLang="zh-CN" sz="2400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77851" name="Picture 27"/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22045" y="4724400"/>
            <a:ext cx="2043430" cy="4495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44" grpId="0"/>
      <p:bldP spid="77845" grpId="0"/>
      <p:bldP spid="77846" grpId="0"/>
      <p:bldP spid="77847" grpId="0"/>
      <p:bldP spid="77848" grpId="0"/>
      <p:bldP spid="77849" grpId="0"/>
      <p:bldP spid="778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1" name="Rectangle 3"/>
          <p:cNvSpPr>
            <a:spLocks noGrp="1"/>
          </p:cNvSpPr>
          <p:nvPr/>
        </p:nvSpPr>
        <p:spPr>
          <a:xfrm>
            <a:off x="107315" y="476885"/>
            <a:ext cx="8086090" cy="1218565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 algn="ctr"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GB" sz="3600" b="1" dirty="0">
                <a:latin typeface="隶书" pitchFamily="1" charset="-122"/>
                <a:ea typeface="隶书" pitchFamily="1" charset="-122"/>
              </a:rPr>
              <a:t>一般地,对于一元二次方程  </a:t>
            </a:r>
            <a:r>
              <a:rPr lang="en-US" altLang="zh-CN" sz="3600" b="1" dirty="0">
                <a:latin typeface="隶书" pitchFamily="1" charset="-122"/>
                <a:ea typeface="隶书" pitchFamily="1" charset="-122"/>
              </a:rPr>
              <a:t>  </a:t>
            </a:r>
            <a:r>
              <a:rPr lang="en-US" altLang="zh-CN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ax</a:t>
            </a:r>
            <a:r>
              <a:rPr lang="en-US" altLang="zh-CN" sz="3600" b="1" baseline="300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2</a:t>
            </a:r>
            <a:r>
              <a:rPr lang="en-US" altLang="zh-CN" sz="36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+bx+c=0(a≠0)</a:t>
            </a:r>
            <a:r>
              <a:rPr lang="en-US" altLang="zh-CN" sz="3200" b="1" dirty="0">
                <a:latin typeface="隶书" pitchFamily="1" charset="-122"/>
                <a:ea typeface="隶书" pitchFamily="1" charset="-122"/>
              </a:rPr>
              <a:t> </a:t>
            </a:r>
            <a:endParaRPr lang="zh-CN" altLang="en-GB" sz="3200" b="1" dirty="0">
              <a:solidFill>
                <a:srgbClr val="FF0000"/>
              </a:solidFill>
              <a:latin typeface="隶书" pitchFamily="1" charset="-122"/>
              <a:ea typeface="隶书" pitchFamily="1" charset="-122"/>
            </a:endParaRPr>
          </a:p>
        </p:txBody>
      </p:sp>
      <p:pic>
        <p:nvPicPr>
          <p:cNvPr id="78862" name="Picture 14"/>
          <p:cNvPicPr>
            <a:picLocks noChangeAspect="1"/>
          </p:cNvPicPr>
          <p:nvPr/>
        </p:nvPicPr>
        <p:blipFill>
          <a:blip r:embed="rId1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87450" y="2492693"/>
            <a:ext cx="5688013" cy="1076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8863" name="Rectangle 15"/>
          <p:cNvSpPr>
            <a:spLocks noGrp="1"/>
          </p:cNvSpPr>
          <p:nvPr/>
        </p:nvSpPr>
        <p:spPr>
          <a:xfrm>
            <a:off x="468313" y="3933825"/>
            <a:ext cx="8424862" cy="1871663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3200" dirty="0">
                <a:latin typeface="隶书" pitchFamily="1" charset="-122"/>
                <a:ea typeface="隶书" pitchFamily="1" charset="-122"/>
              </a:rPr>
              <a:t>上面这个式子称为一元二次方程的求根公式</a:t>
            </a:r>
            <a:r>
              <a:rPr lang="en-US" altLang="zh-CN" sz="3200" dirty="0">
                <a:latin typeface="隶书" pitchFamily="1" charset="-122"/>
                <a:ea typeface="隶书" pitchFamily="1" charset="-122"/>
              </a:rPr>
              <a:t>.</a:t>
            </a:r>
            <a:endParaRPr lang="en-US" altLang="zh-CN" sz="3200" dirty="0">
              <a:latin typeface="隶书" pitchFamily="1" charset="-122"/>
              <a:ea typeface="隶书" pitchFamily="1" charset="-122"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endParaRPr lang="en-US" altLang="zh-CN" sz="3200" dirty="0">
              <a:latin typeface="隶书" pitchFamily="1" charset="-122"/>
              <a:ea typeface="隶书" pitchFamily="1" charset="-122"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3200" dirty="0">
                <a:latin typeface="隶书" pitchFamily="1" charset="-122"/>
                <a:ea typeface="隶书" pitchFamily="1" charset="-122"/>
              </a:rPr>
              <a:t>用求根公式解一元二次方程的方法称为</a:t>
            </a:r>
            <a:r>
              <a:rPr lang="zh-CN" altLang="en-US" sz="3200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公式法</a:t>
            </a:r>
            <a:endParaRPr lang="zh-CN" altLang="en-US" sz="3200" dirty="0">
              <a:latin typeface="隶书" pitchFamily="1" charset="-122"/>
              <a:ea typeface="隶书" pitchFamily="1" charset="-122"/>
            </a:endParaRPr>
          </a:p>
        </p:txBody>
      </p:sp>
      <p:pic>
        <p:nvPicPr>
          <p:cNvPr id="78864" name="Picture 16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87133" y="1770380"/>
            <a:ext cx="4868862" cy="584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1" name="Text Box 23"/>
          <p:cNvSpPr txBox="1"/>
          <p:nvPr/>
        </p:nvSpPr>
        <p:spPr>
          <a:xfrm>
            <a:off x="2627313" y="6092825"/>
            <a:ext cx="360045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/>
      <p:bldP spid="788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Rectangle 2"/>
          <p:cNvSpPr>
            <a:spLocks noGrp="1"/>
          </p:cNvSpPr>
          <p:nvPr>
            <p:ph type="title"/>
          </p:nvPr>
        </p:nvSpPr>
        <p:spPr>
          <a:xfrm>
            <a:off x="5795963" y="228600"/>
            <a:ext cx="2952750" cy="67945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4000" dirty="0">
                <a:ea typeface="隶书" pitchFamily="1" charset="-122"/>
              </a:rPr>
              <a:t>公式法</a:t>
            </a:r>
            <a:endParaRPr lang="zh-CN" altLang="en-US" sz="4000" dirty="0">
              <a:ea typeface="隶书" pitchFamily="1" charset="-122"/>
            </a:endParaRPr>
          </a:p>
        </p:txBody>
      </p:sp>
      <p:sp>
        <p:nvSpPr>
          <p:cNvPr id="79875" name="Rectangle 3"/>
          <p:cNvSpPr>
            <a:spLocks noGrp="1"/>
          </p:cNvSpPr>
          <p:nvPr/>
        </p:nvSpPr>
        <p:spPr>
          <a:xfrm>
            <a:off x="0" y="1052513"/>
            <a:ext cx="8686800" cy="6477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GB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GB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en-GB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GB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用公式法解方程</a:t>
            </a:r>
            <a:r>
              <a:rPr lang="zh-CN" altLang="en-GB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5x</a:t>
            </a:r>
            <a:r>
              <a:rPr lang="en-US" altLang="zh-CN" sz="3200" b="1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-4x-12=0</a:t>
            </a:r>
            <a:endParaRPr lang="zh-CN" altLang="en-GB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9879" name="Picture 7"/>
          <p:cNvPicPr>
            <a:picLocks noChangeAspect="1"/>
          </p:cNvPicPr>
          <p:nvPr/>
        </p:nvPicPr>
        <p:blipFill>
          <a:blip r:embed="rId1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379413" y="1700213"/>
            <a:ext cx="4519612" cy="417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9880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115378" y="2887028"/>
            <a:ext cx="3840162" cy="27257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9881" name="Rectangle 9"/>
          <p:cNvSpPr>
            <a:spLocks noGrp="1"/>
          </p:cNvSpPr>
          <p:nvPr/>
        </p:nvSpPr>
        <p:spPr>
          <a:xfrm>
            <a:off x="5580380" y="1556703"/>
            <a:ext cx="3349625" cy="820737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1.</a:t>
            </a:r>
            <a:r>
              <a:rPr lang="zh-CN" altLang="en-US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变形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化已知方程为一般形式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9882" name="Rectangle 10"/>
          <p:cNvSpPr>
            <a:spLocks noGrp="1"/>
          </p:cNvSpPr>
          <p:nvPr/>
        </p:nvSpPr>
        <p:spPr>
          <a:xfrm>
            <a:off x="5580063" y="3716338"/>
            <a:ext cx="2916237" cy="6858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3.</a:t>
            </a:r>
            <a:r>
              <a:rPr lang="zh-CN" altLang="en-US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计算</a:t>
            </a:r>
            <a:r>
              <a:rPr lang="en-US" altLang="zh-CN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: 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b</a:t>
            </a:r>
            <a:r>
              <a:rPr lang="en-US" altLang="zh-CN" sz="2400" b="1" baseline="30000" dirty="0">
                <a:latin typeface="隶书" pitchFamily="1" charset="-122"/>
                <a:ea typeface="隶书" pitchFamily="1" charset="-122"/>
              </a:rPr>
              <a:t>2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-4ac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的值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b="1" dirty="0"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79883" name="Rectangle 11"/>
          <p:cNvSpPr>
            <a:spLocks noGrp="1"/>
          </p:cNvSpPr>
          <p:nvPr/>
        </p:nvSpPr>
        <p:spPr>
          <a:xfrm>
            <a:off x="5580063" y="4653280"/>
            <a:ext cx="2916237" cy="7620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4.</a:t>
            </a:r>
            <a:r>
              <a:rPr lang="zh-CN" altLang="en-US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代入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把有关数值代入公式计算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9884" name="Rectangle 12"/>
          <p:cNvSpPr>
            <a:spLocks noGrp="1"/>
          </p:cNvSpPr>
          <p:nvPr/>
        </p:nvSpPr>
        <p:spPr>
          <a:xfrm>
            <a:off x="5580380" y="5612765"/>
            <a:ext cx="2816225" cy="720725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5.</a:t>
            </a:r>
            <a:r>
              <a:rPr lang="zh-CN" altLang="en-US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定根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写出原方程的根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.</a:t>
            </a:r>
            <a:endParaRPr lang="en-US" altLang="zh-CN" sz="2400" b="1" dirty="0">
              <a:latin typeface="隶书" pitchFamily="1" charset="-122"/>
              <a:ea typeface="隶书" pitchFamily="1" charset="-122"/>
            </a:endParaRPr>
          </a:p>
        </p:txBody>
      </p:sp>
      <p:sp>
        <p:nvSpPr>
          <p:cNvPr id="79885" name="Rectangle 13"/>
          <p:cNvSpPr>
            <a:spLocks noGrp="1"/>
          </p:cNvSpPr>
          <p:nvPr/>
        </p:nvSpPr>
        <p:spPr>
          <a:xfrm>
            <a:off x="5580063" y="2780665"/>
            <a:ext cx="3059112" cy="1150938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2.</a:t>
            </a:r>
            <a:r>
              <a:rPr lang="zh-CN" altLang="en-US" sz="2400" b="1" dirty="0">
                <a:solidFill>
                  <a:srgbClr val="FF0000"/>
                </a:solidFill>
                <a:latin typeface="隶书" pitchFamily="1" charset="-122"/>
                <a:ea typeface="隶书" pitchFamily="1" charset="-122"/>
              </a:rPr>
              <a:t>确定系数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: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用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a,b,c</a:t>
            </a:r>
            <a:r>
              <a:rPr lang="zh-CN" altLang="en-US" sz="2400" b="1" dirty="0">
                <a:latin typeface="隶书" pitchFamily="1" charset="-122"/>
                <a:ea typeface="隶书" pitchFamily="1" charset="-122"/>
              </a:rPr>
              <a:t>写出各项系数</a:t>
            </a:r>
            <a:r>
              <a:rPr lang="en-US" altLang="zh-CN" sz="2400" b="1" dirty="0">
                <a:latin typeface="隶书" pitchFamily="1" charset="-122"/>
                <a:ea typeface="隶书" pitchFamily="1" charset="-122"/>
              </a:rPr>
              <a:t>;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79886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611188" y="2276475"/>
            <a:ext cx="5689600" cy="549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9887" name="Picture 15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FF0000"/>
              </a:clrTo>
            </a:clrChange>
          </a:blip>
          <a:stretch>
            <a:fillRect/>
          </a:stretch>
        </p:blipFill>
        <p:spPr>
          <a:xfrm>
            <a:off x="1043623" y="5373370"/>
            <a:ext cx="3127375" cy="10382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228" name="Group 16"/>
          <p:cNvGrpSpPr/>
          <p:nvPr/>
        </p:nvGrpSpPr>
        <p:grpSpPr>
          <a:xfrm>
            <a:off x="0" y="0"/>
            <a:ext cx="4800600" cy="1035050"/>
            <a:chOff x="0" y="1614"/>
            <a:chExt cx="3024" cy="652"/>
          </a:xfrm>
        </p:grpSpPr>
        <p:grpSp>
          <p:nvGrpSpPr>
            <p:cNvPr id="9229" name="Group 17"/>
            <p:cNvGrpSpPr/>
            <p:nvPr/>
          </p:nvGrpSpPr>
          <p:grpSpPr>
            <a:xfrm>
              <a:off x="0" y="1614"/>
              <a:ext cx="3024" cy="652"/>
              <a:chOff x="672" y="3465"/>
              <a:chExt cx="4176" cy="567"/>
            </a:xfrm>
          </p:grpSpPr>
          <p:sp>
            <p:nvSpPr>
              <p:cNvPr id="9230" name="AutoShape 18"/>
              <p:cNvSpPr/>
              <p:nvPr/>
            </p:nvSpPr>
            <p:spPr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9891" name="Text Box 19"/>
              <p:cNvSpPr txBox="1">
                <a:spLocks noChangeArrowheads="1"/>
              </p:cNvSpPr>
              <p:nvPr/>
            </p:nvSpPr>
            <p:spPr bwMode="auto">
              <a:xfrm>
                <a:off x="720" y="3465"/>
                <a:ext cx="4128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marR="0" algn="ctr" defTabSz="914400" eaLnBrk="0" hangingPunct="0">
                  <a:buClrTx/>
                  <a:buSzTx/>
                  <a:buFontTx/>
                  <a:defRPr/>
                </a:pPr>
                <a:endParaRPr kumimoji="0" lang="zh-CN" altLang="zh-CN" sz="3200" b="1" kern="1200" cap="none" spc="0" normalizeH="0" baseline="0" noProof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  <a:cs typeface="+mn-cs"/>
                </a:endParaRPr>
              </a:p>
            </p:txBody>
          </p:sp>
        </p:grpSp>
        <p:pic>
          <p:nvPicPr>
            <p:cNvPr id="9232" name="Picture 20" descr="打开书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72" y="1776"/>
              <a:ext cx="360" cy="3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3" name="Text Box 21"/>
            <p:cNvSpPr txBox="1"/>
            <p:nvPr/>
          </p:nvSpPr>
          <p:spPr>
            <a:xfrm>
              <a:off x="48" y="1776"/>
              <a:ext cx="249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zh-CN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隶书" pitchFamily="1" charset="-122"/>
                </a:rPr>
                <a:t>学习是件很愉快的事</a:t>
              </a:r>
              <a:endPara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81" grpId="0"/>
      <p:bldP spid="79882" grpId="0"/>
      <p:bldP spid="79883" grpId="0"/>
      <p:bldP spid="79884" grpId="0"/>
      <p:bldP spid="798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827405" y="1988820"/>
            <a:ext cx="7304405" cy="228981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150000"/>
              </a:lnSpc>
              <a:buNone/>
            </a:pPr>
            <a:r>
              <a:rPr lang="zh-CN" altLang="en-US" b="1" dirty="0"/>
              <a:t>例</a:t>
            </a:r>
            <a:r>
              <a:rPr lang="en-US" altLang="zh-CN" b="1" dirty="0"/>
              <a:t>2.</a:t>
            </a:r>
            <a:r>
              <a:rPr lang="zh-CN" altLang="en-US" b="1" dirty="0"/>
              <a:t>用公式法解方程</a:t>
            </a:r>
            <a:r>
              <a:rPr lang="en-US" altLang="zh-CN" b="1" dirty="0"/>
              <a:t>2x</a:t>
            </a:r>
            <a:r>
              <a:rPr lang="en-US" altLang="zh-CN" b="1" baseline="30000" dirty="0"/>
              <a:t>2</a:t>
            </a:r>
            <a:r>
              <a:rPr lang="en-US" altLang="zh-CN" b="1" dirty="0"/>
              <a:t>+5x-3=0</a:t>
            </a:r>
            <a:endParaRPr lang="en-US" altLang="zh-CN" b="1" dirty="0"/>
          </a:p>
          <a:p>
            <a:pPr eaLnBrk="1" hangingPunct="1">
              <a:lnSpc>
                <a:spcPct val="150000"/>
              </a:lnSpc>
              <a:buNone/>
            </a:pPr>
            <a:r>
              <a:rPr lang="zh-CN" altLang="en-US" b="1" dirty="0"/>
              <a:t>解</a:t>
            </a:r>
            <a:r>
              <a:rPr lang="en-US" altLang="zh-CN" b="1" dirty="0"/>
              <a:t>:  a=2      b=5    c= -3</a:t>
            </a:r>
            <a:endParaRPr lang="en-US" altLang="zh-CN" b="1" dirty="0"/>
          </a:p>
          <a:p>
            <a:pPr eaLnBrk="1" hangingPunct="1">
              <a:buNone/>
            </a:pPr>
            <a:r>
              <a:rPr lang="en-US" altLang="zh-CN" b="1" dirty="0"/>
              <a:t>  ∴ b</a:t>
            </a:r>
            <a:r>
              <a:rPr lang="en-US" altLang="zh-CN" b="1" baseline="30000" dirty="0"/>
              <a:t>2</a:t>
            </a:r>
            <a:r>
              <a:rPr lang="en-US" altLang="zh-CN" b="1" dirty="0"/>
              <a:t>-4ac=5</a:t>
            </a:r>
            <a:r>
              <a:rPr lang="en-US" altLang="zh-CN" b="1" baseline="30000" dirty="0"/>
              <a:t>2</a:t>
            </a:r>
            <a:r>
              <a:rPr lang="en-US" altLang="zh-CN" b="1" dirty="0"/>
              <a:t>-4×2×(-3)=49</a:t>
            </a:r>
            <a:endParaRPr lang="en-US" altLang="zh-CN" b="1" dirty="0"/>
          </a:p>
        </p:txBody>
      </p:sp>
      <p:pic>
        <p:nvPicPr>
          <p:cNvPr id="4107" name="Picture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5875" y="4508500"/>
            <a:ext cx="2433638" cy="10302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8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725" y="4437063"/>
            <a:ext cx="1655763" cy="954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9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613" y="5538788"/>
            <a:ext cx="865187" cy="6778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13" name="Rectangle 17"/>
          <p:cNvSpPr/>
          <p:nvPr/>
        </p:nvSpPr>
        <p:spPr>
          <a:xfrm>
            <a:off x="1611313" y="4221163"/>
            <a:ext cx="559752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200000"/>
              </a:lnSpc>
            </a:pP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 =                        = 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4" name="Rectangle 18"/>
          <p:cNvSpPr/>
          <p:nvPr/>
        </p:nvSpPr>
        <p:spPr>
          <a:xfrm>
            <a:off x="546735" y="6216650"/>
            <a:ext cx="57765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即   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 - 3     x</a:t>
            </a:r>
            <a:r>
              <a:rPr lang="en-US" altLang="zh-CN" sz="36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546100" y="325438"/>
            <a:ext cx="4889500" cy="954087"/>
            <a:chOff x="1632" y="3716"/>
            <a:chExt cx="2784" cy="604"/>
          </a:xfrm>
        </p:grpSpPr>
        <p:pic>
          <p:nvPicPr>
            <p:cNvPr id="10248" name="Picture 2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24" y="3716"/>
              <a:ext cx="1392" cy="60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9" name="Rectangle 23"/>
            <p:cNvSpPr/>
            <p:nvPr/>
          </p:nvSpPr>
          <p:spPr>
            <a:xfrm>
              <a:off x="1632" y="3888"/>
              <a:ext cx="1440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zh-CN" altLang="en-US" sz="2400" b="1" dirty="0">
                  <a:solidFill>
                    <a:schemeClr val="accent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求根公式 </a:t>
              </a:r>
              <a:r>
                <a:rPr lang="en-US" altLang="zh-CN" sz="2400" b="1" dirty="0">
                  <a:solidFill>
                    <a:schemeClr val="accent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:</a:t>
              </a:r>
              <a:r>
                <a:rPr lang="en-US" altLang="zh-CN" sz="2400" b="1" dirty="0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  </a:t>
              </a:r>
              <a:r>
                <a:rPr lang="en-US" altLang="zh-CN" sz="2400" b="1" dirty="0">
                  <a:solidFill>
                    <a:srgbClr val="CC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X=</a:t>
              </a:r>
              <a:endPara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4123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1038" y="5792788"/>
            <a:ext cx="384175" cy="10652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24" name="Rectangle 28"/>
          <p:cNvSpPr/>
          <p:nvPr/>
        </p:nvSpPr>
        <p:spPr>
          <a:xfrm>
            <a:off x="1279525" y="1279525"/>
            <a:ext cx="4662488" cy="10160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altLang="zh-CN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a≠0,</a:t>
            </a:r>
            <a:r>
              <a:rPr lang="en-US" altLang="zh-CN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altLang="zh-CN" sz="4000" b="1" baseline="30000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-4ac≥0</a:t>
            </a:r>
            <a:r>
              <a:rPr lang="en-US" altLang="zh-CN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40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63845" y="5949315"/>
            <a:ext cx="3319780" cy="829945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6" tooltip="" action="ppaction://hlinkfile"/>
              </a:rPr>
              <a:t>        </a:t>
            </a:r>
            <a:r>
              <a:rPr lang="zh-CN" altLang="en-US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6" tooltip="" action="ppaction://hlinkfile"/>
              </a:rPr>
              <a:t>下面继续学习</a:t>
            </a:r>
            <a:endParaRPr lang="zh-CN" altLang="en-US" sz="24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  <a:hlinkClick r:id="rId6" tooltip="" action="ppaction://hlinkfile"/>
            </a:endParaRPr>
          </a:p>
          <a:p>
            <a:r>
              <a:rPr lang="zh-CN" altLang="en-US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6" tooltip="" action="ppaction://hlinkfile"/>
              </a:rPr>
              <a:t>《因式分解法解方程》</a:t>
            </a:r>
            <a:endParaRPr lang="zh-CN" altLang="en-US" sz="24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  <p:bldP spid="4113" grpId="0"/>
      <p:bldP spid="4114" grpId="0"/>
      <p:bldP spid="4124" grpId="0"/>
      <p:bldP spid="4099" grpId="1" build="p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WPS 演示</Application>
  <PresentationFormat/>
  <Paragraphs>60</Paragraphs>
  <Slides>5</Slides>
  <Notes>2</Notes>
  <HiddenSlides>0</HiddenSlides>
  <MMClips>2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华文楷体</vt:lpstr>
      <vt:lpstr>微软雅黑</vt:lpstr>
      <vt:lpstr>隶书</vt:lpstr>
      <vt:lpstr>BatangChe</vt:lpstr>
      <vt:lpstr>Malgun Gothic</vt:lpstr>
      <vt:lpstr>幼圆</vt:lpstr>
      <vt:lpstr>黑体</vt:lpstr>
      <vt:lpstr>汉鼎简长宋</vt:lpstr>
      <vt:lpstr>华康简魏碑</vt:lpstr>
      <vt:lpstr>汉鼎简舒体</vt:lpstr>
      <vt:lpstr>文鼎新艺体简</vt:lpstr>
      <vt:lpstr>Arial Unicode MS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www.zk5u.com</dc:creator>
  <cp:keywords> </cp:keywords>
  <dc:description>www.zk5u.com</dc:description>
  <dc:subject> </dc:subject>
  <cp:lastModifiedBy>刘光辉</cp:lastModifiedBy>
  <cp:revision>19</cp:revision>
  <dcterms:created xsi:type="dcterms:W3CDTF">2000-11-11T05:54:38Z</dcterms:created>
  <dcterms:modified xsi:type="dcterms:W3CDTF">2025-02-28T04:47:44Z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0008002c0a000000000001024120</vt:lpwstr>
  </property>
  <property fmtid="{D5CDD505-2E9C-101B-9397-08002B2CF9AE}" pid="3" name="KSOProductBuildVer">
    <vt:lpwstr>2052-12.1.0.19770</vt:lpwstr>
  </property>
  <property fmtid="{D5CDD505-2E9C-101B-9397-08002B2CF9AE}" pid="4" name="ICV">
    <vt:lpwstr>1440CB6D4C5849C89B2FB5BE98CE7FD1_13</vt:lpwstr>
  </property>
</Properties>
</file>