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av" ContentType="audio/x-wav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8" r:id="rId3"/>
    <p:sldId id="261" r:id="rId4"/>
    <p:sldId id="263" r:id="rId5"/>
    <p:sldId id="264" r:id="rId6"/>
    <p:sldId id="265" r:id="rId7"/>
    <p:sldId id="269" r:id="rId8"/>
    <p:sldId id="271" r:id="rId9"/>
    <p:sldId id="272" r:id="rId10"/>
    <p:sldId id="304" r:id="rId11"/>
  </p:sldIdLst>
  <p:sldSz cx="12192000" cy="6858000"/>
  <p:notesSz cx="6858000" cy="9144000"/>
  <p:custDataLst>
    <p:tags r:id="rId17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 Black" panose="020B0A040201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 Black" panose="020B0A040201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 Black" panose="020B0A040201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 Black" panose="020B0A040201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 Black" panose="020B0A040201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 Black" panose="020B0A040201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 Black" panose="020B0A040201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 Black" panose="020B0A040201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 Black" panose="020B0A040201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 userDrawn="1">
          <p15:clr>
            <a:srgbClr val="A4A3A4"/>
          </p15:clr>
        </p15:guide>
        <p15:guide id="2" pos="383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1446" y="66"/>
      </p:cViewPr>
      <p:guideLst>
        <p:guide orient="horz" pos="2304"/>
        <p:guide pos="383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4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base"/>
            <a:r>
              <a:rPr lang="zh-CN" altLang="en-US" strike="noStrike" noProof="1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8A23C61-9F10-44B5-B920-C71337FF398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/>
              <a:t>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8A23C61-9F10-44B5-B920-C71337FF398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274638"/>
            <a:ext cx="802640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8A23C61-9F10-44B5-B920-C71337FF398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/>
              <a:t>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8A23C61-9F10-44B5-B920-C71337FF398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zh-CN" altLang="en-US" strike="noStrike" noProof="1"/>
              <a:t>编辑母版文本样式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8A23C61-9F10-44B5-B920-C71337FF398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609600" y="1600200"/>
            <a:ext cx="5384800" cy="4525963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97600" y="1600200"/>
            <a:ext cx="5384800" cy="4525963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8A23C61-9F10-44B5-B920-C71337FF398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/>
              <a:t>编辑母版文本样式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/>
              <a:t>编辑母版文本样式</a:t>
            </a:r>
            <a:endParaRPr lang="zh-CN" altLang="en-US" strike="noStrike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8A23C61-9F10-44B5-B920-C71337FF398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8A23C61-9F10-44B5-B920-C71337FF398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8A23C61-9F10-44B5-B920-C71337FF398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/>
              <a:t>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zh-CN" altLang="en-US" strike="noStrike" noProof="1"/>
              <a:t>编辑母版文本样式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8A23C61-9F10-44B5-B920-C71337FF398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zh-CN" altLang="en-US" strike="noStrike" noProof="1"/>
              <a:t>编辑母版文本样式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8A23C61-9F10-44B5-B920-C71337FF398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file:///D:\qq&#25991;&#20214;\712321467\Image\C2C\Image2\%7b75232B38-A165-1FB7-499C-2E1C792CACB5%7d.png" TargetMode="Externa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Rectangle 3"/>
          <p:cNvSpPr>
            <a:spLocks noGrp="1"/>
          </p:cNvSpPr>
          <p:nvPr>
            <p:ph type="body" idx="5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latin typeface="+mn-lt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latin typeface="+mn-lt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latin typeface="+mn-lt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8A23C61-9F10-44B5-B920-C71337FF398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031" name="图片 1073743875" descr="学科网 zxxk.com"/>
          <p:cNvPicPr>
            <a:picLocks noChangeAspect="1"/>
          </p:cNvPicPr>
          <p:nvPr/>
        </p:nvPicPr>
        <p:blipFill>
          <a:blip r:embed="rId12" r:link="rId13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audio" Target="../media/audio2.wav"/><Relationship Id="rId4" Type="http://schemas.openxmlformats.org/officeDocument/2006/relationships/audio" Target="../media/audio1.wav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.vml"/><Relationship Id="rId6" Type="http://schemas.openxmlformats.org/officeDocument/2006/relationships/slideLayout" Target="../slideLayouts/slideLayout4.x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7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hyperlink" Target="3.&#20108;&#27425;&#20989;&#25968;&#30340;&#22270;&#35937;&#19982;&#24615;&#36136;&#35838;&#20214;2.pptx" TargetMode="External"/><Relationship Id="rId1" Type="http://schemas.openxmlformats.org/officeDocument/2006/relationships/hyperlink" Target="2.&#20108;&#27425;&#20989;&#25968;&#30340;&#22270;&#20687;&#19982;&#24615;&#36136;&#35838;&#20214;1.ppt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3"/>
          <p:cNvSpPr txBox="1"/>
          <p:nvPr/>
        </p:nvSpPr>
        <p:spPr>
          <a:xfrm>
            <a:off x="2494915" y="2286000"/>
            <a:ext cx="7202170" cy="91376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no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二次函数的图形与性质</a:t>
            </a:r>
            <a:r>
              <a:rPr lang="en-US" altLang="zh-CN" sz="48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1</a:t>
            </a:r>
            <a:endParaRPr lang="en-US" altLang="zh-CN" sz="48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advTm="3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/>
          <p:nvPr/>
        </p:nvGrpSpPr>
        <p:grpSpPr>
          <a:xfrm>
            <a:off x="3538538" y="2108200"/>
            <a:ext cx="2740025" cy="3741738"/>
            <a:chOff x="0" y="0"/>
            <a:chExt cx="1270" cy="1538"/>
          </a:xfrm>
        </p:grpSpPr>
        <p:sp>
          <p:nvSpPr>
            <p:cNvPr id="8194" name="Arc 3"/>
            <p:cNvSpPr/>
            <p:nvPr/>
          </p:nvSpPr>
          <p:spPr>
            <a:xfrm rot="-10335003" flipH="1">
              <a:off x="733" y="0"/>
              <a:ext cx="537" cy="1537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537" y="1078"/>
                </a:cxn>
                <a:cxn ang="0">
                  <a:pos x="0" y="1537"/>
                </a:cxn>
              </a:cxnLst>
              <a:rect l="l" t="t" r="r" b="b"/>
              <a:pathLst>
                <a:path w="20616" h="21599" fill="none">
                  <a:moveTo>
                    <a:pt x="234" y="0"/>
                  </a:moveTo>
                  <a:cubicBezTo>
                    <a:pt x="9594" y="102"/>
                    <a:pt x="17822" y="6219"/>
                    <a:pt x="20615" y="15153"/>
                  </a:cubicBezTo>
                </a:path>
                <a:path w="20616" h="21599" stroke="0">
                  <a:moveTo>
                    <a:pt x="234" y="0"/>
                  </a:moveTo>
                  <a:cubicBezTo>
                    <a:pt x="9594" y="102"/>
                    <a:pt x="17822" y="6219"/>
                    <a:pt x="20615" y="15153"/>
                  </a:cubicBezTo>
                  <a:lnTo>
                    <a:pt x="0" y="21599"/>
                  </a:lnTo>
                  <a:lnTo>
                    <a:pt x="234" y="0"/>
                  </a:lnTo>
                  <a:close/>
                </a:path>
              </a:pathLst>
            </a:custGeom>
            <a:noFill/>
            <a:ln w="38100" cap="sq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195" name="Arc 4"/>
            <p:cNvSpPr/>
            <p:nvPr/>
          </p:nvSpPr>
          <p:spPr>
            <a:xfrm rot="10335003">
              <a:off x="0" y="1"/>
              <a:ext cx="537" cy="1537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537" y="1078"/>
                </a:cxn>
                <a:cxn ang="0">
                  <a:pos x="0" y="1537"/>
                </a:cxn>
              </a:cxnLst>
              <a:rect l="l" t="t" r="r" b="b"/>
              <a:pathLst>
                <a:path w="20616" h="21599" fill="none">
                  <a:moveTo>
                    <a:pt x="234" y="0"/>
                  </a:moveTo>
                  <a:cubicBezTo>
                    <a:pt x="9594" y="102"/>
                    <a:pt x="17822" y="6219"/>
                    <a:pt x="20615" y="15153"/>
                  </a:cubicBezTo>
                </a:path>
                <a:path w="20616" h="21599" stroke="0">
                  <a:moveTo>
                    <a:pt x="234" y="0"/>
                  </a:moveTo>
                  <a:cubicBezTo>
                    <a:pt x="9594" y="102"/>
                    <a:pt x="17822" y="6219"/>
                    <a:pt x="20615" y="15153"/>
                  </a:cubicBezTo>
                  <a:lnTo>
                    <a:pt x="0" y="21599"/>
                  </a:lnTo>
                  <a:lnTo>
                    <a:pt x="234" y="0"/>
                  </a:lnTo>
                  <a:close/>
                </a:path>
              </a:pathLst>
            </a:custGeom>
            <a:noFill/>
            <a:ln w="38100" cap="sq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1269" name="Group 5"/>
          <p:cNvGrpSpPr/>
          <p:nvPr/>
        </p:nvGrpSpPr>
        <p:grpSpPr>
          <a:xfrm>
            <a:off x="2351088" y="2212975"/>
            <a:ext cx="5178425" cy="4456113"/>
            <a:chOff x="0" y="0"/>
            <a:chExt cx="2400" cy="1832"/>
          </a:xfrm>
        </p:grpSpPr>
        <p:grpSp>
          <p:nvGrpSpPr>
            <p:cNvPr id="8197" name="Group 6"/>
            <p:cNvGrpSpPr/>
            <p:nvPr/>
          </p:nvGrpSpPr>
          <p:grpSpPr>
            <a:xfrm>
              <a:off x="0" y="0"/>
              <a:ext cx="2400" cy="1832"/>
              <a:chOff x="0" y="0"/>
              <a:chExt cx="4763" cy="3635"/>
            </a:xfrm>
          </p:grpSpPr>
          <p:sp>
            <p:nvSpPr>
              <p:cNvPr id="8198" name="Line 7"/>
              <p:cNvSpPr/>
              <p:nvPr/>
            </p:nvSpPr>
            <p:spPr>
              <a:xfrm>
                <a:off x="0" y="2926"/>
                <a:ext cx="4627" cy="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/>
              <a:lstStyle/>
              <a:p/>
            </p:txBody>
          </p:sp>
          <p:sp>
            <p:nvSpPr>
              <p:cNvPr id="8199" name="Line 8"/>
              <p:cNvSpPr/>
              <p:nvPr/>
            </p:nvSpPr>
            <p:spPr>
              <a:xfrm flipH="1" flipV="1">
                <a:off x="2359" y="0"/>
                <a:ext cx="0" cy="3635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/>
              <a:lstStyle/>
              <a:p/>
            </p:txBody>
          </p:sp>
          <p:sp>
            <p:nvSpPr>
              <p:cNvPr id="8200" name="Line 9"/>
              <p:cNvSpPr/>
              <p:nvPr/>
            </p:nvSpPr>
            <p:spPr>
              <a:xfrm>
                <a:off x="91" y="2456"/>
                <a:ext cx="4536" cy="0"/>
              </a:xfrm>
              <a:prstGeom prst="line">
                <a:avLst/>
              </a:prstGeom>
              <a:ln w="9525" cap="rnd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8201" name="Line 10"/>
              <p:cNvSpPr/>
              <p:nvPr/>
            </p:nvSpPr>
            <p:spPr>
              <a:xfrm>
                <a:off x="227" y="642"/>
                <a:ext cx="4536" cy="0"/>
              </a:xfrm>
              <a:prstGeom prst="line">
                <a:avLst/>
              </a:prstGeom>
              <a:ln w="9525" cap="rnd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8202" name="Line 11"/>
              <p:cNvSpPr/>
              <p:nvPr/>
            </p:nvSpPr>
            <p:spPr>
              <a:xfrm>
                <a:off x="96" y="2003"/>
                <a:ext cx="4536" cy="0"/>
              </a:xfrm>
              <a:prstGeom prst="line">
                <a:avLst/>
              </a:prstGeom>
              <a:ln w="9525" cap="rnd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8203" name="Line 12"/>
              <p:cNvSpPr/>
              <p:nvPr/>
            </p:nvSpPr>
            <p:spPr>
              <a:xfrm>
                <a:off x="96" y="3364"/>
                <a:ext cx="4536" cy="0"/>
              </a:xfrm>
              <a:prstGeom prst="line">
                <a:avLst/>
              </a:prstGeom>
              <a:ln w="9525" cap="rnd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8204" name="Line 13"/>
              <p:cNvSpPr/>
              <p:nvPr/>
            </p:nvSpPr>
            <p:spPr>
              <a:xfrm>
                <a:off x="91" y="188"/>
                <a:ext cx="4534" cy="0"/>
              </a:xfrm>
              <a:prstGeom prst="line">
                <a:avLst/>
              </a:prstGeom>
              <a:ln w="9525" cap="rnd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8205" name="Line 14"/>
              <p:cNvSpPr/>
              <p:nvPr/>
            </p:nvSpPr>
            <p:spPr>
              <a:xfrm>
                <a:off x="66" y="1549"/>
                <a:ext cx="4536" cy="0"/>
              </a:xfrm>
              <a:prstGeom prst="line">
                <a:avLst/>
              </a:prstGeom>
              <a:ln w="9525" cap="rnd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8206" name="Line 15"/>
              <p:cNvSpPr/>
              <p:nvPr/>
            </p:nvSpPr>
            <p:spPr>
              <a:xfrm>
                <a:off x="76" y="1096"/>
                <a:ext cx="4566" cy="0"/>
              </a:xfrm>
              <a:prstGeom prst="line">
                <a:avLst/>
              </a:prstGeom>
              <a:ln w="9525" cap="rnd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8207" name="Line 16"/>
              <p:cNvSpPr/>
              <p:nvPr/>
            </p:nvSpPr>
            <p:spPr>
              <a:xfrm flipH="1">
                <a:off x="2813" y="143"/>
                <a:ext cx="0" cy="3447"/>
              </a:xfrm>
              <a:prstGeom prst="line">
                <a:avLst/>
              </a:prstGeom>
              <a:ln w="9525" cap="rnd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8208" name="Line 17"/>
              <p:cNvSpPr/>
              <p:nvPr/>
            </p:nvSpPr>
            <p:spPr>
              <a:xfrm flipH="1">
                <a:off x="3266" y="188"/>
                <a:ext cx="0" cy="3402"/>
              </a:xfrm>
              <a:prstGeom prst="line">
                <a:avLst/>
              </a:prstGeom>
              <a:ln w="9525" cap="rnd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8209" name="Line 18"/>
              <p:cNvSpPr/>
              <p:nvPr/>
            </p:nvSpPr>
            <p:spPr>
              <a:xfrm flipH="1">
                <a:off x="1905" y="143"/>
                <a:ext cx="0" cy="3447"/>
              </a:xfrm>
              <a:prstGeom prst="line">
                <a:avLst/>
              </a:prstGeom>
              <a:ln w="9525" cap="rnd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8210" name="Line 19"/>
              <p:cNvSpPr/>
              <p:nvPr/>
            </p:nvSpPr>
            <p:spPr>
              <a:xfrm flipH="1">
                <a:off x="1452" y="143"/>
                <a:ext cx="0" cy="3447"/>
              </a:xfrm>
              <a:prstGeom prst="line">
                <a:avLst/>
              </a:prstGeom>
              <a:ln w="9525" cap="rnd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8211" name="Line 20"/>
              <p:cNvSpPr/>
              <p:nvPr/>
            </p:nvSpPr>
            <p:spPr>
              <a:xfrm flipH="1" flipV="1">
                <a:off x="998" y="188"/>
                <a:ext cx="0" cy="3402"/>
              </a:xfrm>
              <a:prstGeom prst="line">
                <a:avLst/>
              </a:prstGeom>
              <a:ln w="9525" cap="rnd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8212" name="Line 21"/>
              <p:cNvSpPr/>
              <p:nvPr/>
            </p:nvSpPr>
            <p:spPr>
              <a:xfrm flipH="1" flipV="1">
                <a:off x="3707" y="188"/>
                <a:ext cx="0" cy="3402"/>
              </a:xfrm>
              <a:prstGeom prst="line">
                <a:avLst/>
              </a:prstGeom>
              <a:ln w="9525" cap="rnd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8213" name="Line 22"/>
              <p:cNvSpPr/>
              <p:nvPr/>
            </p:nvSpPr>
            <p:spPr>
              <a:xfrm flipH="1" flipV="1">
                <a:off x="4173" y="188"/>
                <a:ext cx="0" cy="3402"/>
              </a:xfrm>
              <a:prstGeom prst="line">
                <a:avLst/>
              </a:prstGeom>
              <a:ln w="9525" cap="rnd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  <p:sp>
            <p:nvSpPr>
              <p:cNvPr id="8214" name="Line 23"/>
              <p:cNvSpPr/>
              <p:nvPr/>
            </p:nvSpPr>
            <p:spPr>
              <a:xfrm flipH="1" flipV="1">
                <a:off x="545" y="188"/>
                <a:ext cx="0" cy="3402"/>
              </a:xfrm>
              <a:prstGeom prst="line">
                <a:avLst/>
              </a:prstGeom>
              <a:ln w="9525" cap="rnd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/>
            </p:txBody>
          </p:sp>
        </p:grpSp>
        <p:grpSp>
          <p:nvGrpSpPr>
            <p:cNvPr id="8215" name="Group 24"/>
            <p:cNvGrpSpPr/>
            <p:nvPr/>
          </p:nvGrpSpPr>
          <p:grpSpPr>
            <a:xfrm>
              <a:off x="108" y="63"/>
              <a:ext cx="2202" cy="1548"/>
              <a:chOff x="0" y="0"/>
              <a:chExt cx="2202" cy="1548"/>
            </a:xfrm>
          </p:grpSpPr>
          <p:sp>
            <p:nvSpPr>
              <p:cNvPr id="8216" name="Text Box 25"/>
              <p:cNvSpPr txBox="1"/>
              <p:nvPr/>
            </p:nvSpPr>
            <p:spPr>
              <a:xfrm>
                <a:off x="924" y="1410"/>
                <a:ext cx="144" cy="10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lstStyle/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rPr>
                  <a:t>0</a:t>
                </a:r>
                <a:endParaRPr lang="en-US" altLang="zh-CN" sz="1400" b="1">
                  <a:latin typeface="Arial Black" panose="020B0A04020102020204" pitchFamily="34" charset="0"/>
                  <a:ea typeface="黑体" panose="02010609060101010101" pitchFamily="49" charset="-122"/>
                </a:endParaRPr>
              </a:p>
            </p:txBody>
          </p:sp>
          <p:sp>
            <p:nvSpPr>
              <p:cNvPr id="8217" name="Text Box 26"/>
              <p:cNvSpPr txBox="1"/>
              <p:nvPr/>
            </p:nvSpPr>
            <p:spPr>
              <a:xfrm>
                <a:off x="1176" y="1410"/>
                <a:ext cx="144" cy="10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lstStyle/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rPr>
                  <a:t>1</a:t>
                </a:r>
                <a:endParaRPr lang="en-US" altLang="zh-CN" sz="1400" b="1">
                  <a:latin typeface="Arial Black" panose="020B0A04020102020204" pitchFamily="34" charset="0"/>
                  <a:ea typeface="黑体" panose="02010609060101010101" pitchFamily="49" charset="-122"/>
                </a:endParaRPr>
              </a:p>
            </p:txBody>
          </p:sp>
          <p:sp>
            <p:nvSpPr>
              <p:cNvPr id="8218" name="Text Box 27"/>
              <p:cNvSpPr txBox="1"/>
              <p:nvPr/>
            </p:nvSpPr>
            <p:spPr>
              <a:xfrm>
                <a:off x="1404" y="1410"/>
                <a:ext cx="144" cy="10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lstStyle/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rPr>
                  <a:t>2</a:t>
                </a:r>
                <a:endParaRPr lang="en-US" altLang="zh-CN" sz="1400" b="1">
                  <a:latin typeface="Arial Black" panose="020B0A04020102020204" pitchFamily="34" charset="0"/>
                  <a:ea typeface="黑体" panose="02010609060101010101" pitchFamily="49" charset="-122"/>
                </a:endParaRPr>
              </a:p>
            </p:txBody>
          </p:sp>
          <p:sp>
            <p:nvSpPr>
              <p:cNvPr id="8219" name="Text Box 28"/>
              <p:cNvSpPr txBox="1"/>
              <p:nvPr/>
            </p:nvSpPr>
            <p:spPr>
              <a:xfrm>
                <a:off x="1644" y="1410"/>
                <a:ext cx="144" cy="10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lstStyle/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rPr>
                  <a:t>3</a:t>
                </a:r>
                <a:endParaRPr lang="en-US" altLang="zh-CN" sz="1400" b="1">
                  <a:latin typeface="Arial Black" panose="020B0A04020102020204" pitchFamily="34" charset="0"/>
                  <a:ea typeface="黑体" panose="02010609060101010101" pitchFamily="49" charset="-122"/>
                </a:endParaRPr>
              </a:p>
            </p:txBody>
          </p:sp>
          <p:sp>
            <p:nvSpPr>
              <p:cNvPr id="8220" name="Text Box 29"/>
              <p:cNvSpPr txBox="1"/>
              <p:nvPr/>
            </p:nvSpPr>
            <p:spPr>
              <a:xfrm>
                <a:off x="1860" y="1410"/>
                <a:ext cx="144" cy="10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lstStyle/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rPr>
                  <a:t>4</a:t>
                </a:r>
                <a:endParaRPr lang="en-US" altLang="zh-CN" sz="1400" b="1">
                  <a:latin typeface="Arial Black" panose="020B0A04020102020204" pitchFamily="34" charset="0"/>
                  <a:ea typeface="黑体" panose="02010609060101010101" pitchFamily="49" charset="-122"/>
                </a:endParaRPr>
              </a:p>
            </p:txBody>
          </p:sp>
          <p:sp>
            <p:nvSpPr>
              <p:cNvPr id="8221" name="Text Box 30"/>
              <p:cNvSpPr txBox="1"/>
              <p:nvPr/>
            </p:nvSpPr>
            <p:spPr>
              <a:xfrm>
                <a:off x="690" y="1410"/>
                <a:ext cx="240" cy="10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lstStyle/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rPr>
                  <a:t>-1</a:t>
                </a:r>
                <a:endParaRPr lang="en-US" altLang="zh-CN" sz="1400" b="1">
                  <a:latin typeface="Arial Black" panose="020B0A04020102020204" pitchFamily="34" charset="0"/>
                  <a:ea typeface="黑体" panose="02010609060101010101" pitchFamily="49" charset="-122"/>
                </a:endParaRPr>
              </a:p>
            </p:txBody>
          </p:sp>
          <p:sp>
            <p:nvSpPr>
              <p:cNvPr id="8222" name="Text Box 31"/>
              <p:cNvSpPr txBox="1"/>
              <p:nvPr/>
            </p:nvSpPr>
            <p:spPr>
              <a:xfrm>
                <a:off x="462" y="1404"/>
                <a:ext cx="240" cy="10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lstStyle/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rPr>
                  <a:t>-2</a:t>
                </a:r>
                <a:endParaRPr lang="en-US" altLang="zh-CN" sz="1400" b="1">
                  <a:latin typeface="Arial Black" panose="020B0A04020102020204" pitchFamily="34" charset="0"/>
                  <a:ea typeface="黑体" panose="02010609060101010101" pitchFamily="49" charset="-122"/>
                </a:endParaRPr>
              </a:p>
            </p:txBody>
          </p:sp>
          <p:sp>
            <p:nvSpPr>
              <p:cNvPr id="8223" name="Text Box 32"/>
              <p:cNvSpPr txBox="1"/>
              <p:nvPr/>
            </p:nvSpPr>
            <p:spPr>
              <a:xfrm>
                <a:off x="234" y="1404"/>
                <a:ext cx="240" cy="10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lstStyle/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rPr>
                  <a:t>-3</a:t>
                </a:r>
                <a:endParaRPr lang="en-US" altLang="zh-CN" sz="1400" b="1">
                  <a:latin typeface="Arial Black" panose="020B0A04020102020204" pitchFamily="34" charset="0"/>
                  <a:ea typeface="黑体" panose="02010609060101010101" pitchFamily="49" charset="-122"/>
                </a:endParaRPr>
              </a:p>
            </p:txBody>
          </p:sp>
          <p:sp>
            <p:nvSpPr>
              <p:cNvPr id="8224" name="Text Box 33"/>
              <p:cNvSpPr txBox="1"/>
              <p:nvPr/>
            </p:nvSpPr>
            <p:spPr>
              <a:xfrm>
                <a:off x="0" y="1398"/>
                <a:ext cx="240" cy="10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lstStyle/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rPr>
                  <a:t>-4</a:t>
                </a:r>
                <a:endParaRPr lang="en-US" altLang="zh-CN" sz="1400" b="1">
                  <a:latin typeface="Arial Black" panose="020B0A04020102020204" pitchFamily="34" charset="0"/>
                  <a:ea typeface="黑体" panose="02010609060101010101" pitchFamily="49" charset="-122"/>
                </a:endParaRPr>
              </a:p>
            </p:txBody>
          </p:sp>
          <p:sp>
            <p:nvSpPr>
              <p:cNvPr id="8225" name="Text Box 34"/>
              <p:cNvSpPr txBox="1"/>
              <p:nvPr/>
            </p:nvSpPr>
            <p:spPr>
              <a:xfrm>
                <a:off x="948" y="1164"/>
                <a:ext cx="144" cy="10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lstStyle/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rPr>
                  <a:t>2</a:t>
                </a:r>
                <a:endParaRPr lang="en-US" altLang="zh-CN" sz="1400" b="1">
                  <a:latin typeface="Arial Black" panose="020B0A04020102020204" pitchFamily="34" charset="0"/>
                  <a:ea typeface="黑体" panose="02010609060101010101" pitchFamily="49" charset="-122"/>
                </a:endParaRPr>
              </a:p>
            </p:txBody>
          </p:sp>
          <p:sp>
            <p:nvSpPr>
              <p:cNvPr id="8226" name="Text Box 35"/>
              <p:cNvSpPr txBox="1"/>
              <p:nvPr/>
            </p:nvSpPr>
            <p:spPr>
              <a:xfrm>
                <a:off x="948" y="942"/>
                <a:ext cx="144" cy="10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lstStyle/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rPr>
                  <a:t>4</a:t>
                </a:r>
                <a:endParaRPr lang="en-US" altLang="zh-CN" sz="1400" b="1">
                  <a:latin typeface="Arial Black" panose="020B0A04020102020204" pitchFamily="34" charset="0"/>
                  <a:ea typeface="黑体" panose="02010609060101010101" pitchFamily="49" charset="-122"/>
                </a:endParaRPr>
              </a:p>
            </p:txBody>
          </p:sp>
          <p:sp>
            <p:nvSpPr>
              <p:cNvPr id="8227" name="Text Box 36"/>
              <p:cNvSpPr txBox="1"/>
              <p:nvPr/>
            </p:nvSpPr>
            <p:spPr>
              <a:xfrm>
                <a:off x="954" y="708"/>
                <a:ext cx="144" cy="10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lstStyle/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rPr>
                  <a:t>6</a:t>
                </a:r>
                <a:endParaRPr lang="en-US" altLang="zh-CN" sz="1400" b="1">
                  <a:latin typeface="Arial Black" panose="020B0A04020102020204" pitchFamily="34" charset="0"/>
                  <a:ea typeface="黑体" panose="02010609060101010101" pitchFamily="49" charset="-122"/>
                </a:endParaRPr>
              </a:p>
            </p:txBody>
          </p:sp>
          <p:sp>
            <p:nvSpPr>
              <p:cNvPr id="8228" name="Text Box 37"/>
              <p:cNvSpPr txBox="1"/>
              <p:nvPr/>
            </p:nvSpPr>
            <p:spPr>
              <a:xfrm>
                <a:off x="954" y="480"/>
                <a:ext cx="144" cy="10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lstStyle/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rPr>
                  <a:t>8</a:t>
                </a:r>
                <a:endParaRPr lang="en-US" altLang="zh-CN" sz="1400" b="1">
                  <a:latin typeface="Arial Black" panose="020B0A04020102020204" pitchFamily="34" charset="0"/>
                  <a:ea typeface="黑体" panose="02010609060101010101" pitchFamily="49" charset="-122"/>
                </a:endParaRPr>
              </a:p>
            </p:txBody>
          </p:sp>
          <p:sp>
            <p:nvSpPr>
              <p:cNvPr id="8229" name="Text Box 38"/>
              <p:cNvSpPr txBox="1"/>
              <p:nvPr/>
            </p:nvSpPr>
            <p:spPr>
              <a:xfrm>
                <a:off x="2058" y="1440"/>
                <a:ext cx="144" cy="10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lstStyle/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rPr>
                  <a:t>X</a:t>
                </a:r>
                <a:endParaRPr lang="en-US" altLang="zh-CN" sz="1400" b="1">
                  <a:latin typeface="Arial Black" panose="020B0A04020102020204" pitchFamily="34" charset="0"/>
                  <a:ea typeface="黑体" panose="02010609060101010101" pitchFamily="49" charset="-122"/>
                </a:endParaRPr>
              </a:p>
            </p:txBody>
          </p:sp>
          <p:sp>
            <p:nvSpPr>
              <p:cNvPr id="8230" name="Text Box 39"/>
              <p:cNvSpPr txBox="1"/>
              <p:nvPr/>
            </p:nvSpPr>
            <p:spPr>
              <a:xfrm>
                <a:off x="906" y="0"/>
                <a:ext cx="144" cy="10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lstStyle/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rPr>
                  <a:t>Y</a:t>
                </a:r>
                <a:endParaRPr lang="en-US" altLang="zh-CN" sz="1400" b="1">
                  <a:latin typeface="Arial Black" panose="020B0A04020102020204" pitchFamily="34" charset="0"/>
                  <a:ea typeface="黑体" panose="02010609060101010101" pitchFamily="49" charset="-122"/>
                </a:endParaRPr>
              </a:p>
            </p:txBody>
          </p:sp>
          <p:sp>
            <p:nvSpPr>
              <p:cNvPr id="8231" name="Text Box 40"/>
              <p:cNvSpPr txBox="1"/>
              <p:nvPr/>
            </p:nvSpPr>
            <p:spPr>
              <a:xfrm>
                <a:off x="888" y="264"/>
                <a:ext cx="240" cy="10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lstStyle/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rPr>
                  <a:t>10</a:t>
                </a:r>
                <a:endParaRPr lang="en-US" altLang="zh-CN" sz="1400" b="1">
                  <a:latin typeface="Arial Black" panose="020B0A04020102020204" pitchFamily="34" charset="0"/>
                  <a:ea typeface="黑体" panose="02010609060101010101" pitchFamily="49" charset="-122"/>
                </a:endParaRPr>
              </a:p>
            </p:txBody>
          </p:sp>
        </p:grpSp>
      </p:grpSp>
      <p:sp>
        <p:nvSpPr>
          <p:cNvPr id="11305" name="Oval 41"/>
          <p:cNvSpPr/>
          <p:nvPr/>
        </p:nvSpPr>
        <p:spPr>
          <a:xfrm>
            <a:off x="3384550" y="3213100"/>
            <a:ext cx="103188" cy="117475"/>
          </a:xfrm>
          <a:prstGeom prst="ellipse">
            <a:avLst/>
          </a:prstGeom>
          <a:solidFill>
            <a:srgbClr val="FF0000"/>
          </a:solidFill>
          <a:ln w="9525">
            <a:noFill/>
          </a:ln>
        </p:spPr>
        <p:txBody>
          <a:bodyPr wrap="none" anchor="ctr" anchorCtr="0"/>
          <a:lstStyle/>
          <a:p>
            <a:endParaRPr lang="zh-CN" altLang="en-US"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sp>
        <p:nvSpPr>
          <p:cNvPr id="11306" name="Oval 42"/>
          <p:cNvSpPr/>
          <p:nvPr/>
        </p:nvSpPr>
        <p:spPr>
          <a:xfrm>
            <a:off x="3848100" y="4611688"/>
            <a:ext cx="103188" cy="115887"/>
          </a:xfrm>
          <a:prstGeom prst="ellipse">
            <a:avLst/>
          </a:prstGeom>
          <a:solidFill>
            <a:srgbClr val="FF0000"/>
          </a:solidFill>
          <a:ln w="9525">
            <a:noFill/>
          </a:ln>
        </p:spPr>
        <p:txBody>
          <a:bodyPr wrap="none" anchor="ctr" anchorCtr="0"/>
          <a:lstStyle/>
          <a:p>
            <a:endParaRPr lang="zh-CN" altLang="en-US"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sp>
        <p:nvSpPr>
          <p:cNvPr id="11307" name="Oval 43"/>
          <p:cNvSpPr/>
          <p:nvPr/>
        </p:nvSpPr>
        <p:spPr>
          <a:xfrm>
            <a:off x="4356100" y="5449888"/>
            <a:ext cx="103188" cy="117475"/>
          </a:xfrm>
          <a:prstGeom prst="ellipse">
            <a:avLst/>
          </a:prstGeom>
          <a:solidFill>
            <a:srgbClr val="FF0000"/>
          </a:solidFill>
          <a:ln w="9525">
            <a:noFill/>
          </a:ln>
        </p:spPr>
        <p:txBody>
          <a:bodyPr wrap="none" anchor="ctr" anchorCtr="0"/>
          <a:lstStyle/>
          <a:p>
            <a:endParaRPr lang="zh-CN" altLang="en-US"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sp>
        <p:nvSpPr>
          <p:cNvPr id="11308" name="Oval 44"/>
          <p:cNvSpPr/>
          <p:nvPr/>
        </p:nvSpPr>
        <p:spPr>
          <a:xfrm>
            <a:off x="4865688" y="5711825"/>
            <a:ext cx="103187" cy="117475"/>
          </a:xfrm>
          <a:prstGeom prst="ellipse">
            <a:avLst/>
          </a:prstGeom>
          <a:solidFill>
            <a:srgbClr val="FF0000"/>
          </a:solidFill>
          <a:ln w="9525">
            <a:noFill/>
          </a:ln>
        </p:spPr>
        <p:txBody>
          <a:bodyPr wrap="none" anchor="ctr" anchorCtr="0"/>
          <a:lstStyle/>
          <a:p>
            <a:endParaRPr lang="zh-CN" altLang="en-US"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sp>
        <p:nvSpPr>
          <p:cNvPr id="11309" name="Oval 45"/>
          <p:cNvSpPr/>
          <p:nvPr/>
        </p:nvSpPr>
        <p:spPr>
          <a:xfrm flipH="1">
            <a:off x="6329363" y="3200400"/>
            <a:ext cx="103187" cy="117475"/>
          </a:xfrm>
          <a:prstGeom prst="ellipse">
            <a:avLst/>
          </a:prstGeom>
          <a:solidFill>
            <a:srgbClr val="FF0000"/>
          </a:solidFill>
          <a:ln w="9525">
            <a:noFill/>
          </a:ln>
        </p:spPr>
        <p:txBody>
          <a:bodyPr wrap="none" anchor="ctr" anchorCtr="0"/>
          <a:lstStyle/>
          <a:p>
            <a:endParaRPr lang="zh-CN" altLang="en-US"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sp>
        <p:nvSpPr>
          <p:cNvPr id="11310" name="Oval 46"/>
          <p:cNvSpPr/>
          <p:nvPr/>
        </p:nvSpPr>
        <p:spPr>
          <a:xfrm flipH="1">
            <a:off x="5849938" y="4606925"/>
            <a:ext cx="103187" cy="115888"/>
          </a:xfrm>
          <a:prstGeom prst="ellipse">
            <a:avLst/>
          </a:prstGeom>
          <a:solidFill>
            <a:srgbClr val="FF0000"/>
          </a:solidFill>
          <a:ln w="9525">
            <a:noFill/>
          </a:ln>
        </p:spPr>
        <p:txBody>
          <a:bodyPr wrap="none" anchor="ctr" anchorCtr="0"/>
          <a:lstStyle/>
          <a:p>
            <a:endParaRPr lang="zh-CN" altLang="en-US"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sp>
        <p:nvSpPr>
          <p:cNvPr id="11311" name="Oval 47"/>
          <p:cNvSpPr/>
          <p:nvPr/>
        </p:nvSpPr>
        <p:spPr>
          <a:xfrm flipH="1">
            <a:off x="5365750" y="5437188"/>
            <a:ext cx="103188" cy="117475"/>
          </a:xfrm>
          <a:prstGeom prst="ellipse">
            <a:avLst/>
          </a:prstGeom>
          <a:solidFill>
            <a:srgbClr val="FF0000"/>
          </a:solidFill>
          <a:ln w="9525">
            <a:noFill/>
          </a:ln>
        </p:spPr>
        <p:txBody>
          <a:bodyPr wrap="none" anchor="ctr" anchorCtr="0"/>
          <a:lstStyle/>
          <a:p>
            <a:endParaRPr lang="zh-CN" altLang="en-US"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11312" name="Group 48"/>
          <p:cNvGraphicFramePr>
            <a:graphicFrameLocks noGrp="1"/>
          </p:cNvGraphicFramePr>
          <p:nvPr/>
        </p:nvGraphicFramePr>
        <p:xfrm>
          <a:off x="2495550" y="388938"/>
          <a:ext cx="8137525" cy="1439545"/>
        </p:xfrm>
        <a:graphic>
          <a:graphicData uri="http://schemas.openxmlformats.org/drawingml/2006/table">
            <a:tbl>
              <a:tblPr/>
              <a:tblGrid>
                <a:gridCol w="1152525"/>
                <a:gridCol w="716280"/>
                <a:gridCol w="815975"/>
                <a:gridCol w="768350"/>
                <a:gridCol w="766445"/>
                <a:gridCol w="784225"/>
                <a:gridCol w="782955"/>
                <a:gridCol w="803275"/>
                <a:gridCol w="784225"/>
                <a:gridCol w="763270"/>
              </a:tblGrid>
              <a:tr h="720090"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x</a:t>
                      </a:r>
                      <a:endParaRPr kumimoji="0" lang="en-US" altLang="zh-CN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…</a:t>
                      </a:r>
                      <a:endParaRPr kumimoji="0" lang="en-US" altLang="zh-CN" sz="2400" b="1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…</a:t>
                      </a:r>
                      <a:endParaRPr kumimoji="0" lang="en-US" altLang="zh-CN" sz="2400" b="1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455"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y=x</a:t>
                      </a:r>
                      <a:r>
                        <a:rPr kumimoji="0" lang="en-US" altLang="zh-CN" sz="3200" b="1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2</a:t>
                      </a:r>
                      <a:endParaRPr kumimoji="0" lang="en-US" altLang="zh-CN" sz="3200" b="1" i="0" u="none" strike="noStrike" cap="none" normalizeH="0" baseline="30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…</a:t>
                      </a:r>
                      <a:endParaRPr kumimoji="0" lang="en-US" altLang="zh-CN" sz="2400" b="1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…</a:t>
                      </a:r>
                      <a:endParaRPr kumimoji="0" lang="en-US" altLang="zh-CN" sz="2400" b="1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347" name="Text Box 83"/>
          <p:cNvSpPr txBox="1"/>
          <p:nvPr/>
        </p:nvSpPr>
        <p:spPr>
          <a:xfrm>
            <a:off x="1524000" y="533400"/>
            <a:ext cx="1042988" cy="5835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列表</a:t>
            </a:r>
            <a:endParaRPr lang="zh-CN" altLang="en-US" sz="32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1348" name="Text Box 84"/>
          <p:cNvSpPr txBox="1"/>
          <p:nvPr/>
        </p:nvSpPr>
        <p:spPr>
          <a:xfrm>
            <a:off x="4495800" y="457200"/>
            <a:ext cx="649288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-3</a:t>
            </a:r>
            <a:endParaRPr lang="en-US" altLang="zh-CN" sz="28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1349" name="Text Box 85"/>
          <p:cNvSpPr txBox="1"/>
          <p:nvPr/>
        </p:nvSpPr>
        <p:spPr>
          <a:xfrm>
            <a:off x="5303838" y="460375"/>
            <a:ext cx="649287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-2</a:t>
            </a:r>
            <a:endParaRPr lang="en-US" altLang="zh-CN" sz="28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1350" name="Text Box 86"/>
          <p:cNvSpPr txBox="1"/>
          <p:nvPr/>
        </p:nvSpPr>
        <p:spPr>
          <a:xfrm>
            <a:off x="6024563" y="460375"/>
            <a:ext cx="649287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-1</a:t>
            </a:r>
            <a:endParaRPr lang="en-US" altLang="zh-CN" sz="28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1351" name="Text Box 87"/>
          <p:cNvSpPr txBox="1"/>
          <p:nvPr/>
        </p:nvSpPr>
        <p:spPr>
          <a:xfrm>
            <a:off x="6816725" y="460375"/>
            <a:ext cx="649288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0</a:t>
            </a:r>
            <a:endParaRPr lang="en-US" altLang="zh-CN" sz="28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1352" name="Text Box 88"/>
          <p:cNvSpPr txBox="1"/>
          <p:nvPr/>
        </p:nvSpPr>
        <p:spPr>
          <a:xfrm>
            <a:off x="7607300" y="460375"/>
            <a:ext cx="649288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1</a:t>
            </a:r>
            <a:endParaRPr lang="en-US" altLang="zh-CN" sz="28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1353" name="Text Box 89"/>
          <p:cNvSpPr txBox="1"/>
          <p:nvPr/>
        </p:nvSpPr>
        <p:spPr>
          <a:xfrm>
            <a:off x="8401050" y="460375"/>
            <a:ext cx="649288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2</a:t>
            </a:r>
            <a:endParaRPr lang="en-US" altLang="zh-CN" sz="28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1354" name="Text Box 90"/>
          <p:cNvSpPr txBox="1"/>
          <p:nvPr/>
        </p:nvSpPr>
        <p:spPr>
          <a:xfrm>
            <a:off x="9193213" y="460375"/>
            <a:ext cx="649287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3</a:t>
            </a:r>
            <a:endParaRPr lang="en-US" altLang="zh-CN" sz="28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1355" name="Text Box 91"/>
          <p:cNvSpPr txBox="1"/>
          <p:nvPr/>
        </p:nvSpPr>
        <p:spPr>
          <a:xfrm>
            <a:off x="4584700" y="1181100"/>
            <a:ext cx="649288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9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1356" name="Text Box 92"/>
          <p:cNvSpPr txBox="1"/>
          <p:nvPr/>
        </p:nvSpPr>
        <p:spPr>
          <a:xfrm>
            <a:off x="5375275" y="1181100"/>
            <a:ext cx="649288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4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1357" name="Text Box 93"/>
          <p:cNvSpPr txBox="1"/>
          <p:nvPr/>
        </p:nvSpPr>
        <p:spPr>
          <a:xfrm>
            <a:off x="6096000" y="1181100"/>
            <a:ext cx="649288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1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1358" name="Text Box 94"/>
          <p:cNvSpPr txBox="1"/>
          <p:nvPr/>
        </p:nvSpPr>
        <p:spPr>
          <a:xfrm>
            <a:off x="6888163" y="1181100"/>
            <a:ext cx="649287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0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1359" name="Text Box 95"/>
          <p:cNvSpPr txBox="1"/>
          <p:nvPr/>
        </p:nvSpPr>
        <p:spPr>
          <a:xfrm>
            <a:off x="7678738" y="1181100"/>
            <a:ext cx="649287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1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1360" name="Text Box 96"/>
          <p:cNvSpPr txBox="1"/>
          <p:nvPr/>
        </p:nvSpPr>
        <p:spPr>
          <a:xfrm>
            <a:off x="8472488" y="1181100"/>
            <a:ext cx="649287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4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1361" name="Text Box 97"/>
          <p:cNvSpPr txBox="1"/>
          <p:nvPr/>
        </p:nvSpPr>
        <p:spPr>
          <a:xfrm>
            <a:off x="9264650" y="1181100"/>
            <a:ext cx="649288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9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1362" name="Text Box 98"/>
          <p:cNvSpPr txBox="1"/>
          <p:nvPr/>
        </p:nvSpPr>
        <p:spPr>
          <a:xfrm>
            <a:off x="1524000" y="1912938"/>
            <a:ext cx="1042988" cy="5835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描点</a:t>
            </a:r>
            <a:endParaRPr lang="zh-CN" altLang="en-US" sz="32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1363" name="Text Box 99"/>
          <p:cNvSpPr txBox="1"/>
          <p:nvPr/>
        </p:nvSpPr>
        <p:spPr>
          <a:xfrm>
            <a:off x="1524000" y="2778125"/>
            <a:ext cx="1042988" cy="5835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连线</a:t>
            </a:r>
            <a:endParaRPr lang="zh-CN" altLang="en-US" sz="32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1364" name="Text Box 100"/>
          <p:cNvSpPr txBox="1"/>
          <p:nvPr/>
        </p:nvSpPr>
        <p:spPr>
          <a:xfrm>
            <a:off x="7033895" y="2590800"/>
            <a:ext cx="3786505" cy="206121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zh-CN" altLang="en-US" sz="3200" b="1">
                <a:latin typeface="Arial Black" panose="020B0A04020102020204" pitchFamily="34" charset="0"/>
                <a:ea typeface="黑体" panose="02010609060101010101" pitchFamily="49" charset="-122"/>
              </a:rPr>
              <a:t>二次函数</a:t>
            </a:r>
            <a:r>
              <a:rPr lang="en-US" altLang="zh-CN" sz="3200" b="1">
                <a:latin typeface="Arial Black" panose="020B0A04020102020204" pitchFamily="34" charset="0"/>
                <a:ea typeface="黑体" panose="02010609060101010101" pitchFamily="49" charset="-122"/>
              </a:rPr>
              <a:t>y=x</a:t>
            </a:r>
            <a:r>
              <a:rPr lang="en-US" altLang="zh-CN" sz="3200" b="1" baseline="30000">
                <a:latin typeface="Arial Black" panose="020B0A04020102020204" pitchFamily="34" charset="0"/>
                <a:ea typeface="黑体" panose="02010609060101010101" pitchFamily="49" charset="-122"/>
              </a:rPr>
              <a:t>2</a:t>
            </a:r>
            <a:r>
              <a:rPr lang="zh-CN" altLang="en-US" sz="3200" b="1">
                <a:latin typeface="Arial Black" panose="020B0A04020102020204" pitchFamily="34" charset="0"/>
                <a:ea typeface="黑体" panose="02010609060101010101" pitchFamily="49" charset="-122"/>
              </a:rPr>
              <a:t>的图象形如物体抛射时所经过的路线</a:t>
            </a:r>
            <a:r>
              <a:rPr lang="en-US" altLang="zh-CN" sz="3200" b="1">
                <a:latin typeface="Arial Black" panose="020B0A04020102020204" pitchFamily="34" charset="0"/>
                <a:ea typeface="黑体" panose="02010609060101010101" pitchFamily="49" charset="-122"/>
              </a:rPr>
              <a:t>，</a:t>
            </a:r>
            <a:r>
              <a:rPr lang="zh-CN" altLang="en-US" sz="3200" b="1">
                <a:latin typeface="Arial Black" panose="020B0A04020102020204" pitchFamily="34" charset="0"/>
                <a:ea typeface="黑体" panose="02010609060101010101" pitchFamily="49" charset="-122"/>
              </a:rPr>
              <a:t>我们把它叫做</a:t>
            </a:r>
            <a:r>
              <a:rPr lang="en-US" altLang="en-US" sz="3200" b="1">
                <a:latin typeface="Arial" panose="020B0604020202020204" pitchFamily="34" charset="0"/>
                <a:ea typeface="宋体" panose="02010600030101010101" pitchFamily="2" charset="-122"/>
              </a:rPr>
              <a:t>＿＿＿</a:t>
            </a:r>
            <a:r>
              <a:rPr lang="en-US" altLang="zh-CN" sz="3200" b="1">
                <a:latin typeface="Arial Black" panose="020B0A04020102020204" pitchFamily="34" charset="0"/>
                <a:ea typeface="黑体" panose="02010609060101010101" pitchFamily="49" charset="-122"/>
              </a:rPr>
              <a:t>.</a:t>
            </a:r>
            <a:endParaRPr lang="en-US" altLang="zh-CN" sz="3200" b="1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1365" name="Line 101"/>
          <p:cNvSpPr/>
          <p:nvPr/>
        </p:nvSpPr>
        <p:spPr>
          <a:xfrm>
            <a:off x="3063875" y="2101850"/>
            <a:ext cx="360363" cy="1150938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1366" name="Line 102"/>
          <p:cNvSpPr/>
          <p:nvPr/>
        </p:nvSpPr>
        <p:spPr>
          <a:xfrm flipV="1">
            <a:off x="6399213" y="2117725"/>
            <a:ext cx="273050" cy="1096963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1367" name="Rectangle 103"/>
          <p:cNvSpPr/>
          <p:nvPr/>
        </p:nvSpPr>
        <p:spPr>
          <a:xfrm>
            <a:off x="6672263" y="1816100"/>
            <a:ext cx="1269365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36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y=x</a:t>
            </a:r>
            <a:r>
              <a:rPr lang="en-US" altLang="zh-CN" sz="3600" b="1" baseline="30000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2</a:t>
            </a:r>
            <a:endParaRPr lang="en-US" altLang="zh-CN" sz="3600" b="1" baseline="30000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8295" name="Text Box 104"/>
          <p:cNvSpPr txBox="1"/>
          <p:nvPr/>
        </p:nvSpPr>
        <p:spPr>
          <a:xfrm>
            <a:off x="1447800" y="-61912"/>
            <a:ext cx="2286000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点拨：</a:t>
            </a:r>
            <a:r>
              <a:rPr lang="en-US" altLang="zh-CN" sz="2800" b="1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--</a:t>
            </a:r>
            <a:r>
              <a:rPr lang="zh-CN" altLang="en-US" sz="2800" b="1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画法</a:t>
            </a:r>
            <a:endParaRPr lang="zh-CN" altLang="en-US" sz="2800" b="1">
              <a:solidFill>
                <a:srgbClr val="FF0000"/>
              </a:solidFill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sp>
        <p:nvSpPr>
          <p:cNvPr id="11370" name="Text Box 106"/>
          <p:cNvSpPr txBox="1"/>
          <p:nvPr/>
        </p:nvSpPr>
        <p:spPr>
          <a:xfrm>
            <a:off x="9193530" y="3962400"/>
            <a:ext cx="1981200" cy="5835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抛物线</a:t>
            </a:r>
            <a:endParaRPr lang="zh-CN" altLang="en-US" sz="3200" b="1">
              <a:solidFill>
                <a:srgbClr val="FF0000"/>
              </a:solidFill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pic>
        <p:nvPicPr>
          <p:cNvPr id="2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10655300" y="106553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1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1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1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1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1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1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1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1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1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1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1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1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1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1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1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1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1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1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1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1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1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1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1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1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1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11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11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11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1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1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11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11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11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47" grpId="0"/>
      <p:bldP spid="11348" grpId="0"/>
      <p:bldP spid="11349" grpId="0"/>
      <p:bldP spid="11350" grpId="0"/>
      <p:bldP spid="11351" grpId="0"/>
      <p:bldP spid="11352" grpId="0"/>
      <p:bldP spid="11353" grpId="0"/>
      <p:bldP spid="11354" grpId="0"/>
      <p:bldP spid="11355" grpId="0"/>
      <p:bldP spid="11356" grpId="0"/>
      <p:bldP spid="11357" grpId="0"/>
      <p:bldP spid="11358" grpId="0"/>
      <p:bldP spid="11359" grpId="0"/>
      <p:bldP spid="11360" grpId="0"/>
      <p:bldP spid="11361" grpId="0"/>
      <p:bldP spid="11362" grpId="0"/>
      <p:bldP spid="11363" grpId="0"/>
      <p:bldP spid="11364" grpId="0"/>
      <p:bldP spid="11367" grpId="0"/>
      <p:bldP spid="113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1" name="Group 2"/>
          <p:cNvGrpSpPr/>
          <p:nvPr/>
        </p:nvGrpSpPr>
        <p:grpSpPr>
          <a:xfrm>
            <a:off x="3586163" y="1165877"/>
            <a:ext cx="5178425" cy="5275007"/>
            <a:chOff x="0" y="-466"/>
            <a:chExt cx="3262" cy="3323"/>
          </a:xfrm>
        </p:grpSpPr>
        <p:grpSp>
          <p:nvGrpSpPr>
            <p:cNvPr id="10242" name="Group 3"/>
            <p:cNvGrpSpPr/>
            <p:nvPr/>
          </p:nvGrpSpPr>
          <p:grpSpPr>
            <a:xfrm>
              <a:off x="748" y="19"/>
              <a:ext cx="1726" cy="2357"/>
              <a:chOff x="0" y="0"/>
              <a:chExt cx="1270" cy="1538"/>
            </a:xfrm>
          </p:grpSpPr>
          <p:sp>
            <p:nvSpPr>
              <p:cNvPr id="10243" name="Arc 4"/>
              <p:cNvSpPr/>
              <p:nvPr/>
            </p:nvSpPr>
            <p:spPr>
              <a:xfrm rot="-10335003" flipH="1">
                <a:off x="733" y="0"/>
                <a:ext cx="537" cy="1537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537" y="1078"/>
                  </a:cxn>
                  <a:cxn ang="0">
                    <a:pos x="0" y="1537"/>
                  </a:cxn>
                </a:cxnLst>
                <a:rect l="l" t="t" r="r" b="b"/>
                <a:pathLst>
                  <a:path w="20616" h="21599" fill="none">
                    <a:moveTo>
                      <a:pt x="234" y="0"/>
                    </a:moveTo>
                    <a:cubicBezTo>
                      <a:pt x="9594" y="102"/>
                      <a:pt x="17822" y="6219"/>
                      <a:pt x="20615" y="15153"/>
                    </a:cubicBezTo>
                  </a:path>
                  <a:path w="20616" h="21599" stroke="0">
                    <a:moveTo>
                      <a:pt x="234" y="0"/>
                    </a:moveTo>
                    <a:cubicBezTo>
                      <a:pt x="9594" y="102"/>
                      <a:pt x="17822" y="6219"/>
                      <a:pt x="20615" y="15153"/>
                    </a:cubicBezTo>
                    <a:lnTo>
                      <a:pt x="0" y="21599"/>
                    </a:lnTo>
                    <a:lnTo>
                      <a:pt x="234" y="0"/>
                    </a:lnTo>
                    <a:close/>
                  </a:path>
                </a:pathLst>
              </a:custGeom>
              <a:noFill/>
              <a:ln w="38100" cap="sq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0244" name="Arc 5"/>
              <p:cNvSpPr/>
              <p:nvPr/>
            </p:nvSpPr>
            <p:spPr>
              <a:xfrm rot="10335003">
                <a:off x="0" y="1"/>
                <a:ext cx="537" cy="1537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537" y="1078"/>
                  </a:cxn>
                  <a:cxn ang="0">
                    <a:pos x="0" y="1537"/>
                  </a:cxn>
                </a:cxnLst>
                <a:rect l="l" t="t" r="r" b="b"/>
                <a:pathLst>
                  <a:path w="20616" h="21599" fill="none">
                    <a:moveTo>
                      <a:pt x="234" y="0"/>
                    </a:moveTo>
                    <a:cubicBezTo>
                      <a:pt x="9594" y="102"/>
                      <a:pt x="17822" y="6219"/>
                      <a:pt x="20615" y="15153"/>
                    </a:cubicBezTo>
                  </a:path>
                  <a:path w="20616" h="21599" stroke="0">
                    <a:moveTo>
                      <a:pt x="234" y="0"/>
                    </a:moveTo>
                    <a:cubicBezTo>
                      <a:pt x="9594" y="102"/>
                      <a:pt x="17822" y="6219"/>
                      <a:pt x="20615" y="15153"/>
                    </a:cubicBezTo>
                    <a:lnTo>
                      <a:pt x="0" y="21599"/>
                    </a:lnTo>
                    <a:lnTo>
                      <a:pt x="234" y="0"/>
                    </a:lnTo>
                    <a:close/>
                  </a:path>
                </a:pathLst>
              </a:custGeom>
              <a:noFill/>
              <a:ln w="38100" cap="sq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0245" name="Group 6"/>
            <p:cNvGrpSpPr/>
            <p:nvPr/>
          </p:nvGrpSpPr>
          <p:grpSpPr>
            <a:xfrm>
              <a:off x="0" y="-466"/>
              <a:ext cx="3262" cy="3323"/>
              <a:chOff x="0" y="-359"/>
              <a:chExt cx="2400" cy="2169"/>
            </a:xfrm>
          </p:grpSpPr>
          <p:grpSp>
            <p:nvGrpSpPr>
              <p:cNvPr id="10246" name="Group 7"/>
              <p:cNvGrpSpPr/>
              <p:nvPr/>
            </p:nvGrpSpPr>
            <p:grpSpPr>
              <a:xfrm>
                <a:off x="0" y="-359"/>
                <a:ext cx="2400" cy="2169"/>
                <a:chOff x="0" y="-713"/>
                <a:chExt cx="4763" cy="4303"/>
              </a:xfrm>
            </p:grpSpPr>
            <p:sp>
              <p:nvSpPr>
                <p:cNvPr id="10247" name="Line 8"/>
                <p:cNvSpPr/>
                <p:nvPr/>
              </p:nvSpPr>
              <p:spPr>
                <a:xfrm>
                  <a:off x="0" y="2926"/>
                  <a:ext cx="4627" cy="0"/>
                </a:xfrm>
                <a:prstGeom prst="line">
                  <a:avLst/>
                </a:prstGeom>
                <a:ln w="381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0248" name="Line 9"/>
                <p:cNvSpPr/>
                <p:nvPr/>
              </p:nvSpPr>
              <p:spPr>
                <a:xfrm flipH="1" flipV="1">
                  <a:off x="2379" y="-713"/>
                  <a:ext cx="0" cy="3635"/>
                </a:xfrm>
                <a:prstGeom prst="line">
                  <a:avLst/>
                </a:prstGeom>
                <a:ln w="381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0249" name="Line 10"/>
                <p:cNvSpPr/>
                <p:nvPr/>
              </p:nvSpPr>
              <p:spPr>
                <a:xfrm>
                  <a:off x="91" y="2456"/>
                  <a:ext cx="4536" cy="0"/>
                </a:xfrm>
                <a:prstGeom prst="line">
                  <a:avLst/>
                </a:prstGeom>
                <a:ln w="9525" cap="rnd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0250" name="Line 11"/>
                <p:cNvSpPr/>
                <p:nvPr/>
              </p:nvSpPr>
              <p:spPr>
                <a:xfrm>
                  <a:off x="227" y="642"/>
                  <a:ext cx="4536" cy="0"/>
                </a:xfrm>
                <a:prstGeom prst="line">
                  <a:avLst/>
                </a:prstGeom>
                <a:ln w="9525" cap="rnd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0251" name="Line 12"/>
                <p:cNvSpPr/>
                <p:nvPr/>
              </p:nvSpPr>
              <p:spPr>
                <a:xfrm>
                  <a:off x="96" y="2003"/>
                  <a:ext cx="4536" cy="0"/>
                </a:xfrm>
                <a:prstGeom prst="line">
                  <a:avLst/>
                </a:prstGeom>
                <a:ln w="9525" cap="rnd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0252" name="Line 13"/>
                <p:cNvSpPr/>
                <p:nvPr/>
              </p:nvSpPr>
              <p:spPr>
                <a:xfrm>
                  <a:off x="96" y="3364"/>
                  <a:ext cx="4536" cy="0"/>
                </a:xfrm>
                <a:prstGeom prst="line">
                  <a:avLst/>
                </a:prstGeom>
                <a:ln w="9525" cap="rnd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0253" name="Line 14"/>
                <p:cNvSpPr/>
                <p:nvPr/>
              </p:nvSpPr>
              <p:spPr>
                <a:xfrm>
                  <a:off x="91" y="188"/>
                  <a:ext cx="4534" cy="0"/>
                </a:xfrm>
                <a:prstGeom prst="line">
                  <a:avLst/>
                </a:prstGeom>
                <a:ln w="9525" cap="rnd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0254" name="Line 15"/>
                <p:cNvSpPr/>
                <p:nvPr/>
              </p:nvSpPr>
              <p:spPr>
                <a:xfrm>
                  <a:off x="66" y="1549"/>
                  <a:ext cx="4536" cy="0"/>
                </a:xfrm>
                <a:prstGeom prst="line">
                  <a:avLst/>
                </a:prstGeom>
                <a:ln w="9525" cap="rnd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0255" name="Line 16"/>
                <p:cNvSpPr/>
                <p:nvPr/>
              </p:nvSpPr>
              <p:spPr>
                <a:xfrm>
                  <a:off x="76" y="1096"/>
                  <a:ext cx="4566" cy="0"/>
                </a:xfrm>
                <a:prstGeom prst="line">
                  <a:avLst/>
                </a:prstGeom>
                <a:ln w="9525" cap="rnd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0256" name="Line 17"/>
                <p:cNvSpPr/>
                <p:nvPr/>
              </p:nvSpPr>
              <p:spPr>
                <a:xfrm flipH="1">
                  <a:off x="2813" y="143"/>
                  <a:ext cx="0" cy="3447"/>
                </a:xfrm>
                <a:prstGeom prst="line">
                  <a:avLst/>
                </a:prstGeom>
                <a:ln w="9525" cap="rnd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0257" name="Line 18"/>
                <p:cNvSpPr/>
                <p:nvPr/>
              </p:nvSpPr>
              <p:spPr>
                <a:xfrm flipH="1">
                  <a:off x="3266" y="188"/>
                  <a:ext cx="0" cy="3402"/>
                </a:xfrm>
                <a:prstGeom prst="line">
                  <a:avLst/>
                </a:prstGeom>
                <a:ln w="9525" cap="rnd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0258" name="Line 19"/>
                <p:cNvSpPr/>
                <p:nvPr/>
              </p:nvSpPr>
              <p:spPr>
                <a:xfrm flipH="1">
                  <a:off x="1905" y="143"/>
                  <a:ext cx="0" cy="3447"/>
                </a:xfrm>
                <a:prstGeom prst="line">
                  <a:avLst/>
                </a:prstGeom>
                <a:ln w="9525" cap="rnd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0259" name="Line 20"/>
                <p:cNvSpPr/>
                <p:nvPr/>
              </p:nvSpPr>
              <p:spPr>
                <a:xfrm flipH="1">
                  <a:off x="1452" y="143"/>
                  <a:ext cx="0" cy="3447"/>
                </a:xfrm>
                <a:prstGeom prst="line">
                  <a:avLst/>
                </a:prstGeom>
                <a:ln w="9525" cap="rnd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0260" name="Line 21"/>
                <p:cNvSpPr/>
                <p:nvPr/>
              </p:nvSpPr>
              <p:spPr>
                <a:xfrm flipH="1" flipV="1">
                  <a:off x="998" y="188"/>
                  <a:ext cx="0" cy="3402"/>
                </a:xfrm>
                <a:prstGeom prst="line">
                  <a:avLst/>
                </a:prstGeom>
                <a:ln w="9525" cap="rnd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0261" name="Line 22"/>
                <p:cNvSpPr/>
                <p:nvPr/>
              </p:nvSpPr>
              <p:spPr>
                <a:xfrm flipH="1" flipV="1">
                  <a:off x="3707" y="188"/>
                  <a:ext cx="0" cy="3402"/>
                </a:xfrm>
                <a:prstGeom prst="line">
                  <a:avLst/>
                </a:prstGeom>
                <a:ln w="9525" cap="rnd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0262" name="Line 23"/>
                <p:cNvSpPr/>
                <p:nvPr/>
              </p:nvSpPr>
              <p:spPr>
                <a:xfrm flipH="1" flipV="1">
                  <a:off x="4173" y="188"/>
                  <a:ext cx="0" cy="3402"/>
                </a:xfrm>
                <a:prstGeom prst="line">
                  <a:avLst/>
                </a:prstGeom>
                <a:ln w="9525" cap="rnd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0263" name="Line 24"/>
                <p:cNvSpPr/>
                <p:nvPr/>
              </p:nvSpPr>
              <p:spPr>
                <a:xfrm flipH="1" flipV="1">
                  <a:off x="545" y="188"/>
                  <a:ext cx="0" cy="3402"/>
                </a:xfrm>
                <a:prstGeom prst="line">
                  <a:avLst/>
                </a:prstGeom>
                <a:ln w="9525" cap="rnd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</p:grpSp>
          <p:grpSp>
            <p:nvGrpSpPr>
              <p:cNvPr id="10264" name="Group 25"/>
              <p:cNvGrpSpPr/>
              <p:nvPr/>
            </p:nvGrpSpPr>
            <p:grpSpPr>
              <a:xfrm>
                <a:off x="108" y="63"/>
                <a:ext cx="2202" cy="1548"/>
                <a:chOff x="0" y="0"/>
                <a:chExt cx="2202" cy="1548"/>
              </a:xfrm>
            </p:grpSpPr>
            <p:sp>
              <p:nvSpPr>
                <p:cNvPr id="10265" name="Text Box 26"/>
                <p:cNvSpPr txBox="1"/>
                <p:nvPr/>
              </p:nvSpPr>
              <p:spPr>
                <a:xfrm>
                  <a:off x="924" y="1410"/>
                  <a:ext cx="144" cy="10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marL="342900" indent="-342900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1400" b="1">
                      <a:latin typeface="Arial Black" panose="020B0A04020102020204" pitchFamily="34" charset="0"/>
                      <a:ea typeface="黑体" panose="02010609060101010101" pitchFamily="49" charset="-122"/>
                    </a:rPr>
                    <a:t>0</a:t>
                  </a:r>
                  <a:endPara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10266" name="Text Box 27"/>
                <p:cNvSpPr txBox="1"/>
                <p:nvPr/>
              </p:nvSpPr>
              <p:spPr>
                <a:xfrm>
                  <a:off x="1176" y="1410"/>
                  <a:ext cx="144" cy="10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marL="342900" indent="-342900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1400" b="1">
                      <a:latin typeface="Arial Black" panose="020B0A04020102020204" pitchFamily="34" charset="0"/>
                      <a:ea typeface="黑体" panose="02010609060101010101" pitchFamily="49" charset="-122"/>
                    </a:rPr>
                    <a:t>1</a:t>
                  </a:r>
                  <a:endPara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10267" name="Text Box 28"/>
                <p:cNvSpPr txBox="1"/>
                <p:nvPr/>
              </p:nvSpPr>
              <p:spPr>
                <a:xfrm>
                  <a:off x="1404" y="1410"/>
                  <a:ext cx="144" cy="10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marL="342900" indent="-342900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1400" b="1">
                      <a:latin typeface="Arial Black" panose="020B0A04020102020204" pitchFamily="34" charset="0"/>
                      <a:ea typeface="黑体" panose="02010609060101010101" pitchFamily="49" charset="-122"/>
                    </a:rPr>
                    <a:t>2</a:t>
                  </a:r>
                  <a:endPara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10268" name="Text Box 29"/>
                <p:cNvSpPr txBox="1"/>
                <p:nvPr/>
              </p:nvSpPr>
              <p:spPr>
                <a:xfrm>
                  <a:off x="1644" y="1410"/>
                  <a:ext cx="144" cy="10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marL="342900" indent="-342900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1400" b="1">
                      <a:latin typeface="Arial Black" panose="020B0A04020102020204" pitchFamily="34" charset="0"/>
                      <a:ea typeface="黑体" panose="02010609060101010101" pitchFamily="49" charset="-122"/>
                    </a:rPr>
                    <a:t>3</a:t>
                  </a:r>
                  <a:endPara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10269" name="Text Box 30"/>
                <p:cNvSpPr txBox="1"/>
                <p:nvPr/>
              </p:nvSpPr>
              <p:spPr>
                <a:xfrm>
                  <a:off x="1860" y="1410"/>
                  <a:ext cx="144" cy="10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marL="342900" indent="-342900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1400" b="1">
                      <a:latin typeface="Arial Black" panose="020B0A04020102020204" pitchFamily="34" charset="0"/>
                      <a:ea typeface="黑体" panose="02010609060101010101" pitchFamily="49" charset="-122"/>
                    </a:rPr>
                    <a:t>4</a:t>
                  </a:r>
                  <a:endPara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10270" name="Text Box 31"/>
                <p:cNvSpPr txBox="1"/>
                <p:nvPr/>
              </p:nvSpPr>
              <p:spPr>
                <a:xfrm>
                  <a:off x="690" y="1410"/>
                  <a:ext cx="240" cy="10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marL="342900" indent="-342900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1400" b="1">
                      <a:latin typeface="Arial Black" panose="020B0A04020102020204" pitchFamily="34" charset="0"/>
                      <a:ea typeface="黑体" panose="02010609060101010101" pitchFamily="49" charset="-122"/>
                    </a:rPr>
                    <a:t>-1</a:t>
                  </a:r>
                  <a:endPara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10271" name="Text Box 32"/>
                <p:cNvSpPr txBox="1"/>
                <p:nvPr/>
              </p:nvSpPr>
              <p:spPr>
                <a:xfrm>
                  <a:off x="462" y="1404"/>
                  <a:ext cx="240" cy="10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marL="342900" indent="-342900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1400" b="1">
                      <a:latin typeface="Arial Black" panose="020B0A04020102020204" pitchFamily="34" charset="0"/>
                      <a:ea typeface="黑体" panose="02010609060101010101" pitchFamily="49" charset="-122"/>
                    </a:rPr>
                    <a:t>-2</a:t>
                  </a:r>
                  <a:endPara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10272" name="Text Box 33"/>
                <p:cNvSpPr txBox="1"/>
                <p:nvPr/>
              </p:nvSpPr>
              <p:spPr>
                <a:xfrm>
                  <a:off x="234" y="1404"/>
                  <a:ext cx="240" cy="10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marL="342900" indent="-342900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1400" b="1">
                      <a:latin typeface="Arial Black" panose="020B0A04020102020204" pitchFamily="34" charset="0"/>
                      <a:ea typeface="黑体" panose="02010609060101010101" pitchFamily="49" charset="-122"/>
                    </a:rPr>
                    <a:t>-3</a:t>
                  </a:r>
                  <a:endPara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10273" name="Text Box 34"/>
                <p:cNvSpPr txBox="1"/>
                <p:nvPr/>
              </p:nvSpPr>
              <p:spPr>
                <a:xfrm>
                  <a:off x="0" y="1398"/>
                  <a:ext cx="240" cy="10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marL="342900" indent="-342900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1400" b="1">
                      <a:latin typeface="Arial Black" panose="020B0A04020102020204" pitchFamily="34" charset="0"/>
                      <a:ea typeface="黑体" panose="02010609060101010101" pitchFamily="49" charset="-122"/>
                    </a:rPr>
                    <a:t>-4</a:t>
                  </a:r>
                  <a:endPara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10274" name="Text Box 35"/>
                <p:cNvSpPr txBox="1"/>
                <p:nvPr/>
              </p:nvSpPr>
              <p:spPr>
                <a:xfrm>
                  <a:off x="948" y="1164"/>
                  <a:ext cx="144" cy="10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marL="342900" indent="-342900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1400" b="1">
                      <a:latin typeface="Arial Black" panose="020B0A04020102020204" pitchFamily="34" charset="0"/>
                      <a:ea typeface="黑体" panose="02010609060101010101" pitchFamily="49" charset="-122"/>
                    </a:rPr>
                    <a:t>2</a:t>
                  </a:r>
                  <a:endPara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10275" name="Text Box 36"/>
                <p:cNvSpPr txBox="1"/>
                <p:nvPr/>
              </p:nvSpPr>
              <p:spPr>
                <a:xfrm>
                  <a:off x="948" y="942"/>
                  <a:ext cx="144" cy="10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marL="342900" indent="-342900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1400" b="1">
                      <a:latin typeface="Arial Black" panose="020B0A04020102020204" pitchFamily="34" charset="0"/>
                      <a:ea typeface="黑体" panose="02010609060101010101" pitchFamily="49" charset="-122"/>
                    </a:rPr>
                    <a:t>4</a:t>
                  </a:r>
                  <a:endPara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10276" name="Text Box 37"/>
                <p:cNvSpPr txBox="1"/>
                <p:nvPr/>
              </p:nvSpPr>
              <p:spPr>
                <a:xfrm>
                  <a:off x="954" y="708"/>
                  <a:ext cx="144" cy="10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marL="342900" indent="-342900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1400" b="1">
                      <a:latin typeface="Arial Black" panose="020B0A04020102020204" pitchFamily="34" charset="0"/>
                      <a:ea typeface="黑体" panose="02010609060101010101" pitchFamily="49" charset="-122"/>
                    </a:rPr>
                    <a:t>6</a:t>
                  </a:r>
                  <a:endPara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10277" name="Text Box 38"/>
                <p:cNvSpPr txBox="1"/>
                <p:nvPr/>
              </p:nvSpPr>
              <p:spPr>
                <a:xfrm>
                  <a:off x="954" y="480"/>
                  <a:ext cx="144" cy="10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marL="342900" indent="-342900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1400" b="1">
                      <a:latin typeface="Arial Black" panose="020B0A04020102020204" pitchFamily="34" charset="0"/>
                      <a:ea typeface="黑体" panose="02010609060101010101" pitchFamily="49" charset="-122"/>
                    </a:rPr>
                    <a:t>8</a:t>
                  </a:r>
                  <a:endPara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10278" name="Text Box 39"/>
                <p:cNvSpPr txBox="1"/>
                <p:nvPr/>
              </p:nvSpPr>
              <p:spPr>
                <a:xfrm>
                  <a:off x="2058" y="1440"/>
                  <a:ext cx="144" cy="10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marL="342900" indent="-342900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1400" b="1">
                      <a:latin typeface="Arial Black" panose="020B0A04020102020204" pitchFamily="34" charset="0"/>
                      <a:ea typeface="黑体" panose="02010609060101010101" pitchFamily="49" charset="-122"/>
                    </a:rPr>
                    <a:t>X</a:t>
                  </a:r>
                  <a:endPara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10279" name="Text Box 40"/>
                <p:cNvSpPr txBox="1"/>
                <p:nvPr/>
              </p:nvSpPr>
              <p:spPr>
                <a:xfrm>
                  <a:off x="906" y="0"/>
                  <a:ext cx="144" cy="10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marL="342900" indent="-342900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1400" b="1">
                      <a:latin typeface="Arial Black" panose="020B0A04020102020204" pitchFamily="34" charset="0"/>
                      <a:ea typeface="黑体" panose="02010609060101010101" pitchFamily="49" charset="-122"/>
                    </a:rPr>
                    <a:t>Y</a:t>
                  </a:r>
                  <a:endPara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10280" name="Text Box 41"/>
                <p:cNvSpPr txBox="1"/>
                <p:nvPr/>
              </p:nvSpPr>
              <p:spPr>
                <a:xfrm>
                  <a:off x="888" y="264"/>
                  <a:ext cx="240" cy="10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marL="342900" indent="-342900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1400" b="1">
                      <a:latin typeface="Arial Black" panose="020B0A04020102020204" pitchFamily="34" charset="0"/>
                      <a:ea typeface="黑体" panose="02010609060101010101" pitchFamily="49" charset="-122"/>
                    </a:rPr>
                    <a:t>10</a:t>
                  </a:r>
                  <a:endPara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endParaRPr>
                </a:p>
              </p:txBody>
            </p:sp>
          </p:grpSp>
        </p:grpSp>
        <p:sp>
          <p:nvSpPr>
            <p:cNvPr id="10281" name="Oval 42"/>
            <p:cNvSpPr/>
            <p:nvPr/>
          </p:nvSpPr>
          <p:spPr>
            <a:xfrm>
              <a:off x="651" y="715"/>
              <a:ext cx="65" cy="74"/>
            </a:xfrm>
            <a:prstGeom prst="ellipse">
              <a:avLst/>
            </a:prstGeom>
            <a:solidFill>
              <a:srgbClr val="FF0000"/>
            </a:solidFill>
            <a:ln w="9525">
              <a:noFill/>
            </a:ln>
          </p:spPr>
          <p:txBody>
            <a:bodyPr wrap="none" anchor="ctr" anchorCtr="0"/>
            <a:lstStyle/>
            <a:p>
              <a:endParaRPr lang="zh-CN" altLang="en-US">
                <a:latin typeface="Arial Black" panose="020B0A040201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82" name="Oval 43"/>
            <p:cNvSpPr/>
            <p:nvPr/>
          </p:nvSpPr>
          <p:spPr>
            <a:xfrm>
              <a:off x="943" y="1596"/>
              <a:ext cx="65" cy="73"/>
            </a:xfrm>
            <a:prstGeom prst="ellipse">
              <a:avLst/>
            </a:prstGeom>
            <a:solidFill>
              <a:srgbClr val="FF0000"/>
            </a:solidFill>
            <a:ln w="9525">
              <a:noFill/>
            </a:ln>
          </p:spPr>
          <p:txBody>
            <a:bodyPr wrap="none" anchor="ctr" anchorCtr="0"/>
            <a:lstStyle/>
            <a:p>
              <a:endParaRPr lang="zh-CN" altLang="en-US">
                <a:latin typeface="Arial Black" panose="020B0A040201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83" name="Oval 44"/>
            <p:cNvSpPr/>
            <p:nvPr/>
          </p:nvSpPr>
          <p:spPr>
            <a:xfrm>
              <a:off x="1263" y="2124"/>
              <a:ext cx="65" cy="74"/>
            </a:xfrm>
            <a:prstGeom prst="ellipse">
              <a:avLst/>
            </a:prstGeom>
            <a:solidFill>
              <a:srgbClr val="FF0000"/>
            </a:solidFill>
            <a:ln w="9525">
              <a:noFill/>
            </a:ln>
          </p:spPr>
          <p:txBody>
            <a:bodyPr wrap="none" anchor="ctr" anchorCtr="0"/>
            <a:lstStyle/>
            <a:p>
              <a:endParaRPr lang="zh-CN" altLang="en-US">
                <a:latin typeface="Arial Black" panose="020B0A040201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84" name="Oval 45"/>
            <p:cNvSpPr/>
            <p:nvPr/>
          </p:nvSpPr>
          <p:spPr>
            <a:xfrm>
              <a:off x="1584" y="2289"/>
              <a:ext cx="65" cy="74"/>
            </a:xfrm>
            <a:prstGeom prst="ellipse">
              <a:avLst/>
            </a:prstGeom>
            <a:solidFill>
              <a:srgbClr val="FF0000"/>
            </a:solidFill>
            <a:ln w="9525">
              <a:noFill/>
            </a:ln>
          </p:spPr>
          <p:txBody>
            <a:bodyPr wrap="none" anchor="ctr" anchorCtr="0"/>
            <a:lstStyle/>
            <a:p>
              <a:endParaRPr lang="zh-CN" altLang="en-US">
                <a:latin typeface="Arial Black" panose="020B0A040201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85" name="Oval 46"/>
            <p:cNvSpPr/>
            <p:nvPr/>
          </p:nvSpPr>
          <p:spPr>
            <a:xfrm flipH="1">
              <a:off x="2506" y="707"/>
              <a:ext cx="65" cy="74"/>
            </a:xfrm>
            <a:prstGeom prst="ellipse">
              <a:avLst/>
            </a:prstGeom>
            <a:solidFill>
              <a:srgbClr val="FF0000"/>
            </a:solidFill>
            <a:ln w="9525">
              <a:noFill/>
            </a:ln>
          </p:spPr>
          <p:txBody>
            <a:bodyPr wrap="none" anchor="ctr" anchorCtr="0"/>
            <a:lstStyle/>
            <a:p>
              <a:endParaRPr lang="zh-CN" altLang="en-US">
                <a:latin typeface="Arial Black" panose="020B0A040201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86" name="Oval 47"/>
            <p:cNvSpPr/>
            <p:nvPr/>
          </p:nvSpPr>
          <p:spPr>
            <a:xfrm flipH="1">
              <a:off x="2204" y="1593"/>
              <a:ext cx="65" cy="73"/>
            </a:xfrm>
            <a:prstGeom prst="ellipse">
              <a:avLst/>
            </a:prstGeom>
            <a:solidFill>
              <a:srgbClr val="FF0000"/>
            </a:solidFill>
            <a:ln w="9525">
              <a:noFill/>
            </a:ln>
          </p:spPr>
          <p:txBody>
            <a:bodyPr wrap="none" anchor="ctr" anchorCtr="0"/>
            <a:lstStyle/>
            <a:p>
              <a:endParaRPr lang="zh-CN" altLang="en-US">
                <a:latin typeface="Arial Black" panose="020B0A040201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87" name="Oval 48"/>
            <p:cNvSpPr/>
            <p:nvPr/>
          </p:nvSpPr>
          <p:spPr>
            <a:xfrm flipH="1">
              <a:off x="1899" y="2116"/>
              <a:ext cx="65" cy="74"/>
            </a:xfrm>
            <a:prstGeom prst="ellipse">
              <a:avLst/>
            </a:prstGeom>
            <a:solidFill>
              <a:srgbClr val="FF0000"/>
            </a:solidFill>
            <a:ln w="9525">
              <a:noFill/>
            </a:ln>
          </p:spPr>
          <p:txBody>
            <a:bodyPr wrap="none" anchor="ctr" anchorCtr="0"/>
            <a:lstStyle/>
            <a:p>
              <a:endParaRPr lang="zh-CN" altLang="en-US">
                <a:latin typeface="Arial Black" panose="020B0A040201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0288" name="Line 49"/>
            <p:cNvSpPr/>
            <p:nvPr/>
          </p:nvSpPr>
          <p:spPr>
            <a:xfrm>
              <a:off x="494" y="0"/>
              <a:ext cx="177" cy="725"/>
            </a:xfrm>
            <a:prstGeom prst="line">
              <a:avLst/>
            </a:prstGeom>
            <a:ln w="3810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10289" name="Line 50"/>
            <p:cNvSpPr/>
            <p:nvPr/>
          </p:nvSpPr>
          <p:spPr>
            <a:xfrm flipV="1">
              <a:off x="2550" y="25"/>
              <a:ext cx="172" cy="691"/>
            </a:xfrm>
            <a:prstGeom prst="line">
              <a:avLst/>
            </a:prstGeom>
            <a:ln w="3810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</p:grpSp>
      <p:sp>
        <p:nvSpPr>
          <p:cNvPr id="13363" name="AutoShape 51"/>
          <p:cNvSpPr/>
          <p:nvPr/>
        </p:nvSpPr>
        <p:spPr>
          <a:xfrm>
            <a:off x="8256588" y="3429000"/>
            <a:ext cx="2303462" cy="1247775"/>
          </a:xfrm>
          <a:prstGeom prst="wedgeRectCallout">
            <a:avLst>
              <a:gd name="adj1" fmla="val -141111"/>
              <a:gd name="adj2" fmla="val 124426"/>
            </a:avLst>
          </a:prstGeom>
          <a:gradFill rotWithShape="0">
            <a:gsLst>
              <a:gs pos="0">
                <a:srgbClr val="C29BC2"/>
              </a:gs>
              <a:gs pos="100000">
                <a:srgbClr val="FFCCFF"/>
              </a:gs>
            </a:gsLst>
            <a:path path="rect">
              <a:fillToRect l="50000" t="50000" r="50000" b="50000"/>
            </a:path>
          </a:gradFill>
          <a:ln w="25400" cap="flat" cmpd="sng">
            <a:solidFill>
              <a:srgbClr val="99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pPr algn="ctr"/>
            <a:r>
              <a:rPr lang="zh-CN" altLang="en-US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对称轴与抛物</a:t>
            </a:r>
            <a:endParaRPr lang="zh-CN" altLang="en-US" sz="24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  <a:p>
            <a:pPr algn="ctr"/>
            <a:r>
              <a:rPr lang="zh-CN" altLang="en-US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线的交点叫做</a:t>
            </a:r>
            <a:endParaRPr lang="zh-CN" altLang="en-US" sz="24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  <a:p>
            <a:pPr algn="ctr"/>
            <a:r>
              <a:rPr lang="zh-CN" altLang="en-US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抛物线的</a:t>
            </a:r>
            <a:r>
              <a:rPr lang="zh-CN" altLang="en-US" sz="28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顶点</a:t>
            </a:r>
            <a:r>
              <a:rPr lang="en-US" altLang="zh-CN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.</a:t>
            </a:r>
            <a:endParaRPr lang="en-US" altLang="zh-CN" sz="24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3364" name="AutoShape 52"/>
          <p:cNvSpPr/>
          <p:nvPr/>
        </p:nvSpPr>
        <p:spPr>
          <a:xfrm>
            <a:off x="1524000" y="1295400"/>
            <a:ext cx="4267200" cy="1152525"/>
          </a:xfrm>
          <a:prstGeom prst="wedgeRoundRectCallout">
            <a:avLst>
              <a:gd name="adj1" fmla="val 57551"/>
              <a:gd name="adj2" fmla="val 204134"/>
              <a:gd name="adj3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r>
              <a:rPr lang="zh-CN" altLang="en-US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这条抛物线关于</a:t>
            </a: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y</a:t>
            </a:r>
            <a:r>
              <a:rPr lang="zh-CN" altLang="en-US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轴对称</a:t>
            </a: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，y</a:t>
            </a:r>
            <a:r>
              <a:rPr lang="zh-CN" altLang="en-US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轴就是它的</a:t>
            </a:r>
            <a:r>
              <a:rPr lang="zh-CN" altLang="en-US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对称轴</a:t>
            </a: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.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3365" name="Line 53"/>
          <p:cNvSpPr/>
          <p:nvPr/>
        </p:nvSpPr>
        <p:spPr>
          <a:xfrm flipH="1">
            <a:off x="6179185" y="1371283"/>
            <a:ext cx="0" cy="5084762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0293" name="Rectangle 105"/>
          <p:cNvSpPr/>
          <p:nvPr/>
        </p:nvSpPr>
        <p:spPr>
          <a:xfrm>
            <a:off x="7896225" y="1671638"/>
            <a:ext cx="1269365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36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y=x</a:t>
            </a:r>
            <a:r>
              <a:rPr lang="en-US" altLang="zh-CN" sz="3600" b="1" baseline="30000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2</a:t>
            </a:r>
            <a:endParaRPr lang="en-US" altLang="zh-CN" sz="3600" b="1" baseline="30000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0294" name="Text Box 109"/>
          <p:cNvSpPr txBox="1"/>
          <p:nvPr/>
        </p:nvSpPr>
        <p:spPr>
          <a:xfrm>
            <a:off x="1828800" y="228600"/>
            <a:ext cx="3200400" cy="5835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性质</a:t>
            </a:r>
            <a:r>
              <a:rPr lang="en-US" altLang="zh-CN" sz="3200" b="1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3200" b="1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：</a:t>
            </a:r>
            <a:r>
              <a:rPr lang="zh-CN" altLang="en-US" sz="3200" b="1">
                <a:solidFill>
                  <a:srgbClr val="CC00CC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对称性</a:t>
            </a:r>
            <a:endParaRPr lang="zh-CN" altLang="en-US" sz="3200" b="1">
              <a:solidFill>
                <a:srgbClr val="CC00CC"/>
              </a:solidFill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sp>
        <p:nvSpPr>
          <p:cNvPr id="13425" name="Rectangle 113"/>
          <p:cNvSpPr/>
          <p:nvPr/>
        </p:nvSpPr>
        <p:spPr>
          <a:xfrm>
            <a:off x="5181600" y="228600"/>
            <a:ext cx="344932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3200" b="1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是否轴对称图形？</a:t>
            </a:r>
            <a:endParaRPr lang="zh-CN" altLang="en-US" sz="3200" b="1">
              <a:solidFill>
                <a:srgbClr val="0000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3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3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3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63" grpId="0" animBg="1"/>
      <p:bldP spid="13364" grpId="0" animBg="1"/>
      <p:bldP spid="134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5" name="Group 2"/>
          <p:cNvGrpSpPr/>
          <p:nvPr/>
        </p:nvGrpSpPr>
        <p:grpSpPr>
          <a:xfrm>
            <a:off x="1752600" y="757965"/>
            <a:ext cx="5178425" cy="4899885"/>
            <a:chOff x="0" y="-195"/>
            <a:chExt cx="3262" cy="3087"/>
          </a:xfrm>
        </p:grpSpPr>
        <p:grpSp>
          <p:nvGrpSpPr>
            <p:cNvPr id="11266" name="Group 3"/>
            <p:cNvGrpSpPr/>
            <p:nvPr/>
          </p:nvGrpSpPr>
          <p:grpSpPr>
            <a:xfrm>
              <a:off x="748" y="19"/>
              <a:ext cx="1726" cy="2357"/>
              <a:chOff x="0" y="0"/>
              <a:chExt cx="1270" cy="1538"/>
            </a:xfrm>
          </p:grpSpPr>
          <p:sp>
            <p:nvSpPr>
              <p:cNvPr id="11267" name="Arc 4"/>
              <p:cNvSpPr/>
              <p:nvPr/>
            </p:nvSpPr>
            <p:spPr>
              <a:xfrm rot="-10335003" flipH="1">
                <a:off x="733" y="0"/>
                <a:ext cx="537" cy="1537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537" y="1078"/>
                  </a:cxn>
                  <a:cxn ang="0">
                    <a:pos x="0" y="1537"/>
                  </a:cxn>
                </a:cxnLst>
                <a:rect l="l" t="t" r="r" b="b"/>
                <a:pathLst>
                  <a:path w="20616" h="21599" fill="none">
                    <a:moveTo>
                      <a:pt x="234" y="0"/>
                    </a:moveTo>
                    <a:cubicBezTo>
                      <a:pt x="9594" y="102"/>
                      <a:pt x="17822" y="6219"/>
                      <a:pt x="20615" y="15153"/>
                    </a:cubicBezTo>
                  </a:path>
                  <a:path w="20616" h="21599" stroke="0">
                    <a:moveTo>
                      <a:pt x="234" y="0"/>
                    </a:moveTo>
                    <a:cubicBezTo>
                      <a:pt x="9594" y="102"/>
                      <a:pt x="17822" y="6219"/>
                      <a:pt x="20615" y="15153"/>
                    </a:cubicBezTo>
                    <a:lnTo>
                      <a:pt x="0" y="21599"/>
                    </a:lnTo>
                    <a:lnTo>
                      <a:pt x="234" y="0"/>
                    </a:lnTo>
                    <a:close/>
                  </a:path>
                </a:pathLst>
              </a:custGeom>
              <a:noFill/>
              <a:ln w="38100" cap="sq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1268" name="Arc 5"/>
              <p:cNvSpPr/>
              <p:nvPr/>
            </p:nvSpPr>
            <p:spPr>
              <a:xfrm rot="10335003">
                <a:off x="0" y="1"/>
                <a:ext cx="537" cy="1537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537" y="1078"/>
                  </a:cxn>
                  <a:cxn ang="0">
                    <a:pos x="0" y="1537"/>
                  </a:cxn>
                </a:cxnLst>
                <a:rect l="l" t="t" r="r" b="b"/>
                <a:pathLst>
                  <a:path w="20616" h="21599" fill="none">
                    <a:moveTo>
                      <a:pt x="234" y="0"/>
                    </a:moveTo>
                    <a:cubicBezTo>
                      <a:pt x="9594" y="102"/>
                      <a:pt x="17822" y="6219"/>
                      <a:pt x="20615" y="15153"/>
                    </a:cubicBezTo>
                  </a:path>
                  <a:path w="20616" h="21599" stroke="0">
                    <a:moveTo>
                      <a:pt x="234" y="0"/>
                    </a:moveTo>
                    <a:cubicBezTo>
                      <a:pt x="9594" y="102"/>
                      <a:pt x="17822" y="6219"/>
                      <a:pt x="20615" y="15153"/>
                    </a:cubicBezTo>
                    <a:lnTo>
                      <a:pt x="0" y="21599"/>
                    </a:lnTo>
                    <a:lnTo>
                      <a:pt x="234" y="0"/>
                    </a:lnTo>
                    <a:close/>
                  </a:path>
                </a:pathLst>
              </a:custGeom>
              <a:noFill/>
              <a:ln w="38100" cap="sq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1269" name="Group 6"/>
            <p:cNvGrpSpPr/>
            <p:nvPr/>
          </p:nvGrpSpPr>
          <p:grpSpPr>
            <a:xfrm>
              <a:off x="0" y="-195"/>
              <a:ext cx="3262" cy="3087"/>
              <a:chOff x="0" y="-182"/>
              <a:chExt cx="2400" cy="2014"/>
            </a:xfrm>
          </p:grpSpPr>
          <p:grpSp>
            <p:nvGrpSpPr>
              <p:cNvPr id="11270" name="Group 7"/>
              <p:cNvGrpSpPr/>
              <p:nvPr/>
            </p:nvGrpSpPr>
            <p:grpSpPr>
              <a:xfrm>
                <a:off x="0" y="-182"/>
                <a:ext cx="2400" cy="2014"/>
                <a:chOff x="0" y="-362"/>
                <a:chExt cx="4763" cy="3997"/>
              </a:xfrm>
            </p:grpSpPr>
            <p:sp>
              <p:nvSpPr>
                <p:cNvPr id="11271" name="Line 8"/>
                <p:cNvSpPr/>
                <p:nvPr/>
              </p:nvSpPr>
              <p:spPr>
                <a:xfrm>
                  <a:off x="0" y="2926"/>
                  <a:ext cx="4627" cy="0"/>
                </a:xfrm>
                <a:prstGeom prst="line">
                  <a:avLst/>
                </a:prstGeom>
                <a:ln w="381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1272" name="Line 9"/>
                <p:cNvSpPr/>
                <p:nvPr/>
              </p:nvSpPr>
              <p:spPr>
                <a:xfrm flipH="1" flipV="1">
                  <a:off x="2358" y="-362"/>
                  <a:ext cx="22" cy="3997"/>
                </a:xfrm>
                <a:prstGeom prst="line">
                  <a:avLst/>
                </a:prstGeom>
                <a:ln w="381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1273" name="Line 10"/>
                <p:cNvSpPr/>
                <p:nvPr/>
              </p:nvSpPr>
              <p:spPr>
                <a:xfrm>
                  <a:off x="91" y="2456"/>
                  <a:ext cx="4536" cy="0"/>
                </a:xfrm>
                <a:prstGeom prst="line">
                  <a:avLst/>
                </a:prstGeom>
                <a:ln w="9525" cap="rnd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1274" name="Line 11"/>
                <p:cNvSpPr/>
                <p:nvPr/>
              </p:nvSpPr>
              <p:spPr>
                <a:xfrm>
                  <a:off x="227" y="642"/>
                  <a:ext cx="4536" cy="0"/>
                </a:xfrm>
                <a:prstGeom prst="line">
                  <a:avLst/>
                </a:prstGeom>
                <a:ln w="9525" cap="rnd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1275" name="Line 12"/>
                <p:cNvSpPr/>
                <p:nvPr/>
              </p:nvSpPr>
              <p:spPr>
                <a:xfrm>
                  <a:off x="96" y="2003"/>
                  <a:ext cx="4536" cy="0"/>
                </a:xfrm>
                <a:prstGeom prst="line">
                  <a:avLst/>
                </a:prstGeom>
                <a:ln w="9525" cap="rnd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1276" name="Line 13"/>
                <p:cNvSpPr/>
                <p:nvPr/>
              </p:nvSpPr>
              <p:spPr>
                <a:xfrm>
                  <a:off x="96" y="3364"/>
                  <a:ext cx="4536" cy="0"/>
                </a:xfrm>
                <a:prstGeom prst="line">
                  <a:avLst/>
                </a:prstGeom>
                <a:ln w="9525" cap="rnd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1277" name="Line 14"/>
                <p:cNvSpPr/>
                <p:nvPr/>
              </p:nvSpPr>
              <p:spPr>
                <a:xfrm>
                  <a:off x="91" y="188"/>
                  <a:ext cx="4534" cy="0"/>
                </a:xfrm>
                <a:prstGeom prst="line">
                  <a:avLst/>
                </a:prstGeom>
                <a:ln w="9525" cap="rnd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1278" name="Line 15"/>
                <p:cNvSpPr/>
                <p:nvPr/>
              </p:nvSpPr>
              <p:spPr>
                <a:xfrm>
                  <a:off x="66" y="1549"/>
                  <a:ext cx="4536" cy="0"/>
                </a:xfrm>
                <a:prstGeom prst="line">
                  <a:avLst/>
                </a:prstGeom>
                <a:ln w="9525" cap="rnd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1279" name="Line 16"/>
                <p:cNvSpPr/>
                <p:nvPr/>
              </p:nvSpPr>
              <p:spPr>
                <a:xfrm>
                  <a:off x="76" y="1096"/>
                  <a:ext cx="4566" cy="0"/>
                </a:xfrm>
                <a:prstGeom prst="line">
                  <a:avLst/>
                </a:prstGeom>
                <a:ln w="9525" cap="rnd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1280" name="Line 17"/>
                <p:cNvSpPr/>
                <p:nvPr/>
              </p:nvSpPr>
              <p:spPr>
                <a:xfrm flipH="1">
                  <a:off x="2813" y="143"/>
                  <a:ext cx="0" cy="3447"/>
                </a:xfrm>
                <a:prstGeom prst="line">
                  <a:avLst/>
                </a:prstGeom>
                <a:ln w="9525" cap="rnd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1281" name="Line 18"/>
                <p:cNvSpPr/>
                <p:nvPr/>
              </p:nvSpPr>
              <p:spPr>
                <a:xfrm flipH="1">
                  <a:off x="3266" y="188"/>
                  <a:ext cx="0" cy="3402"/>
                </a:xfrm>
                <a:prstGeom prst="line">
                  <a:avLst/>
                </a:prstGeom>
                <a:ln w="9525" cap="rnd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1282" name="Line 19"/>
                <p:cNvSpPr/>
                <p:nvPr/>
              </p:nvSpPr>
              <p:spPr>
                <a:xfrm flipH="1">
                  <a:off x="1905" y="143"/>
                  <a:ext cx="0" cy="3447"/>
                </a:xfrm>
                <a:prstGeom prst="line">
                  <a:avLst/>
                </a:prstGeom>
                <a:ln w="9525" cap="rnd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1283" name="Line 20"/>
                <p:cNvSpPr/>
                <p:nvPr/>
              </p:nvSpPr>
              <p:spPr>
                <a:xfrm flipH="1">
                  <a:off x="1452" y="143"/>
                  <a:ext cx="0" cy="3447"/>
                </a:xfrm>
                <a:prstGeom prst="line">
                  <a:avLst/>
                </a:prstGeom>
                <a:ln w="9525" cap="rnd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1284" name="Line 21"/>
                <p:cNvSpPr/>
                <p:nvPr/>
              </p:nvSpPr>
              <p:spPr>
                <a:xfrm flipH="1" flipV="1">
                  <a:off x="998" y="188"/>
                  <a:ext cx="0" cy="3402"/>
                </a:xfrm>
                <a:prstGeom prst="line">
                  <a:avLst/>
                </a:prstGeom>
                <a:ln w="9525" cap="rnd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1285" name="Line 22"/>
                <p:cNvSpPr/>
                <p:nvPr/>
              </p:nvSpPr>
              <p:spPr>
                <a:xfrm flipH="1" flipV="1">
                  <a:off x="3707" y="188"/>
                  <a:ext cx="0" cy="3402"/>
                </a:xfrm>
                <a:prstGeom prst="line">
                  <a:avLst/>
                </a:prstGeom>
                <a:ln w="9525" cap="rnd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1286" name="Line 23"/>
                <p:cNvSpPr/>
                <p:nvPr/>
              </p:nvSpPr>
              <p:spPr>
                <a:xfrm flipH="1" flipV="1">
                  <a:off x="4173" y="188"/>
                  <a:ext cx="0" cy="3402"/>
                </a:xfrm>
                <a:prstGeom prst="line">
                  <a:avLst/>
                </a:prstGeom>
                <a:ln w="9525" cap="rnd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  <p:sp>
              <p:nvSpPr>
                <p:cNvPr id="11287" name="Line 24"/>
                <p:cNvSpPr/>
                <p:nvPr/>
              </p:nvSpPr>
              <p:spPr>
                <a:xfrm flipH="1" flipV="1">
                  <a:off x="545" y="188"/>
                  <a:ext cx="0" cy="3402"/>
                </a:xfrm>
                <a:prstGeom prst="line">
                  <a:avLst/>
                </a:prstGeom>
                <a:ln w="9525" cap="rnd" cmpd="sng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/>
              </p:txBody>
            </p:sp>
          </p:grpSp>
          <p:grpSp>
            <p:nvGrpSpPr>
              <p:cNvPr id="11288" name="Group 25"/>
              <p:cNvGrpSpPr/>
              <p:nvPr/>
            </p:nvGrpSpPr>
            <p:grpSpPr>
              <a:xfrm>
                <a:off x="108" y="63"/>
                <a:ext cx="2202" cy="1548"/>
                <a:chOff x="0" y="0"/>
                <a:chExt cx="2202" cy="1548"/>
              </a:xfrm>
            </p:grpSpPr>
            <p:sp>
              <p:nvSpPr>
                <p:cNvPr id="11289" name="Text Box 26"/>
                <p:cNvSpPr txBox="1"/>
                <p:nvPr/>
              </p:nvSpPr>
              <p:spPr>
                <a:xfrm>
                  <a:off x="924" y="1410"/>
                  <a:ext cx="144" cy="10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marL="342900" indent="-342900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1400" b="1">
                      <a:latin typeface="Arial Black" panose="020B0A04020102020204" pitchFamily="34" charset="0"/>
                      <a:ea typeface="黑体" panose="02010609060101010101" pitchFamily="49" charset="-122"/>
                    </a:rPr>
                    <a:t>0</a:t>
                  </a:r>
                  <a:endPara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11290" name="Text Box 27"/>
                <p:cNvSpPr txBox="1"/>
                <p:nvPr/>
              </p:nvSpPr>
              <p:spPr>
                <a:xfrm>
                  <a:off x="1176" y="1410"/>
                  <a:ext cx="144" cy="10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marL="342900" indent="-342900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1400" b="1">
                      <a:latin typeface="Arial Black" panose="020B0A04020102020204" pitchFamily="34" charset="0"/>
                      <a:ea typeface="黑体" panose="02010609060101010101" pitchFamily="49" charset="-122"/>
                    </a:rPr>
                    <a:t>1</a:t>
                  </a:r>
                  <a:endPara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11291" name="Text Box 28"/>
                <p:cNvSpPr txBox="1"/>
                <p:nvPr/>
              </p:nvSpPr>
              <p:spPr>
                <a:xfrm>
                  <a:off x="1404" y="1410"/>
                  <a:ext cx="144" cy="10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marL="342900" indent="-342900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1400" b="1">
                      <a:latin typeface="Arial Black" panose="020B0A04020102020204" pitchFamily="34" charset="0"/>
                      <a:ea typeface="黑体" panose="02010609060101010101" pitchFamily="49" charset="-122"/>
                    </a:rPr>
                    <a:t>2</a:t>
                  </a:r>
                  <a:endPara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11292" name="Text Box 29"/>
                <p:cNvSpPr txBox="1"/>
                <p:nvPr/>
              </p:nvSpPr>
              <p:spPr>
                <a:xfrm>
                  <a:off x="1644" y="1410"/>
                  <a:ext cx="144" cy="10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marL="342900" indent="-342900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1400" b="1">
                      <a:latin typeface="Arial Black" panose="020B0A04020102020204" pitchFamily="34" charset="0"/>
                      <a:ea typeface="黑体" panose="02010609060101010101" pitchFamily="49" charset="-122"/>
                    </a:rPr>
                    <a:t>3</a:t>
                  </a:r>
                  <a:endPara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11293" name="Text Box 30"/>
                <p:cNvSpPr txBox="1"/>
                <p:nvPr/>
              </p:nvSpPr>
              <p:spPr>
                <a:xfrm>
                  <a:off x="1860" y="1410"/>
                  <a:ext cx="144" cy="10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marL="342900" indent="-342900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1400" b="1">
                      <a:latin typeface="Arial Black" panose="020B0A04020102020204" pitchFamily="34" charset="0"/>
                      <a:ea typeface="黑体" panose="02010609060101010101" pitchFamily="49" charset="-122"/>
                    </a:rPr>
                    <a:t>4</a:t>
                  </a:r>
                  <a:endPara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11294" name="Text Box 31"/>
                <p:cNvSpPr txBox="1"/>
                <p:nvPr/>
              </p:nvSpPr>
              <p:spPr>
                <a:xfrm>
                  <a:off x="690" y="1410"/>
                  <a:ext cx="240" cy="10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marL="342900" indent="-342900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1400" b="1">
                      <a:latin typeface="Arial Black" panose="020B0A04020102020204" pitchFamily="34" charset="0"/>
                      <a:ea typeface="黑体" panose="02010609060101010101" pitchFamily="49" charset="-122"/>
                    </a:rPr>
                    <a:t>-1</a:t>
                  </a:r>
                  <a:endPara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11295" name="Text Box 32"/>
                <p:cNvSpPr txBox="1"/>
                <p:nvPr/>
              </p:nvSpPr>
              <p:spPr>
                <a:xfrm>
                  <a:off x="462" y="1404"/>
                  <a:ext cx="240" cy="10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marL="342900" indent="-342900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1400" b="1">
                      <a:latin typeface="Arial Black" panose="020B0A04020102020204" pitchFamily="34" charset="0"/>
                      <a:ea typeface="黑体" panose="02010609060101010101" pitchFamily="49" charset="-122"/>
                    </a:rPr>
                    <a:t>-2</a:t>
                  </a:r>
                  <a:endPara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11296" name="Text Box 33"/>
                <p:cNvSpPr txBox="1"/>
                <p:nvPr/>
              </p:nvSpPr>
              <p:spPr>
                <a:xfrm>
                  <a:off x="234" y="1404"/>
                  <a:ext cx="240" cy="10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marL="342900" indent="-342900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1400" b="1">
                      <a:latin typeface="Arial Black" panose="020B0A04020102020204" pitchFamily="34" charset="0"/>
                      <a:ea typeface="黑体" panose="02010609060101010101" pitchFamily="49" charset="-122"/>
                    </a:rPr>
                    <a:t>-3</a:t>
                  </a:r>
                  <a:endPara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11297" name="Text Box 34"/>
                <p:cNvSpPr txBox="1"/>
                <p:nvPr/>
              </p:nvSpPr>
              <p:spPr>
                <a:xfrm>
                  <a:off x="0" y="1398"/>
                  <a:ext cx="240" cy="10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marL="342900" indent="-342900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1400" b="1">
                      <a:latin typeface="Arial Black" panose="020B0A04020102020204" pitchFamily="34" charset="0"/>
                      <a:ea typeface="黑体" panose="02010609060101010101" pitchFamily="49" charset="-122"/>
                    </a:rPr>
                    <a:t>-4</a:t>
                  </a:r>
                  <a:endPara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11298" name="Text Box 35"/>
                <p:cNvSpPr txBox="1"/>
                <p:nvPr/>
              </p:nvSpPr>
              <p:spPr>
                <a:xfrm>
                  <a:off x="948" y="1164"/>
                  <a:ext cx="144" cy="10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marL="342900" indent="-342900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1400" b="1">
                      <a:latin typeface="Arial Black" panose="020B0A04020102020204" pitchFamily="34" charset="0"/>
                      <a:ea typeface="黑体" panose="02010609060101010101" pitchFamily="49" charset="-122"/>
                    </a:rPr>
                    <a:t>2</a:t>
                  </a:r>
                  <a:endPara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11299" name="Text Box 36"/>
                <p:cNvSpPr txBox="1"/>
                <p:nvPr/>
              </p:nvSpPr>
              <p:spPr>
                <a:xfrm>
                  <a:off x="948" y="942"/>
                  <a:ext cx="144" cy="10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marL="342900" indent="-342900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1400" b="1">
                      <a:latin typeface="Arial Black" panose="020B0A04020102020204" pitchFamily="34" charset="0"/>
                      <a:ea typeface="黑体" panose="02010609060101010101" pitchFamily="49" charset="-122"/>
                    </a:rPr>
                    <a:t>4</a:t>
                  </a:r>
                  <a:endPara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11300" name="Text Box 37"/>
                <p:cNvSpPr txBox="1"/>
                <p:nvPr/>
              </p:nvSpPr>
              <p:spPr>
                <a:xfrm>
                  <a:off x="954" y="708"/>
                  <a:ext cx="144" cy="10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marL="342900" indent="-342900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1400" b="1">
                      <a:latin typeface="Arial Black" panose="020B0A04020102020204" pitchFamily="34" charset="0"/>
                      <a:ea typeface="黑体" panose="02010609060101010101" pitchFamily="49" charset="-122"/>
                    </a:rPr>
                    <a:t>6</a:t>
                  </a:r>
                  <a:endPara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11301" name="Text Box 38"/>
                <p:cNvSpPr txBox="1"/>
                <p:nvPr/>
              </p:nvSpPr>
              <p:spPr>
                <a:xfrm>
                  <a:off x="954" y="480"/>
                  <a:ext cx="144" cy="10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marL="342900" indent="-342900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1400" b="1">
                      <a:latin typeface="Arial Black" panose="020B0A04020102020204" pitchFamily="34" charset="0"/>
                      <a:ea typeface="黑体" panose="02010609060101010101" pitchFamily="49" charset="-122"/>
                    </a:rPr>
                    <a:t>8</a:t>
                  </a:r>
                  <a:endPara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11302" name="Text Box 39"/>
                <p:cNvSpPr txBox="1"/>
                <p:nvPr/>
              </p:nvSpPr>
              <p:spPr>
                <a:xfrm>
                  <a:off x="2058" y="1440"/>
                  <a:ext cx="144" cy="10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marL="342900" indent="-342900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1400" b="1">
                      <a:latin typeface="Arial Black" panose="020B0A04020102020204" pitchFamily="34" charset="0"/>
                      <a:ea typeface="黑体" panose="02010609060101010101" pitchFamily="49" charset="-122"/>
                    </a:rPr>
                    <a:t>X</a:t>
                  </a:r>
                  <a:endPara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11303" name="Text Box 40"/>
                <p:cNvSpPr txBox="1"/>
                <p:nvPr/>
              </p:nvSpPr>
              <p:spPr>
                <a:xfrm>
                  <a:off x="906" y="0"/>
                  <a:ext cx="144" cy="10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marL="342900" indent="-342900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1400" b="1">
                      <a:latin typeface="Arial Black" panose="020B0A04020102020204" pitchFamily="34" charset="0"/>
                      <a:ea typeface="黑体" panose="02010609060101010101" pitchFamily="49" charset="-122"/>
                    </a:rPr>
                    <a:t>Y</a:t>
                  </a:r>
                  <a:endPara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endParaRPr>
                </a:p>
              </p:txBody>
            </p:sp>
            <p:sp>
              <p:nvSpPr>
                <p:cNvPr id="11304" name="Text Box 41"/>
                <p:cNvSpPr txBox="1"/>
                <p:nvPr/>
              </p:nvSpPr>
              <p:spPr>
                <a:xfrm>
                  <a:off x="888" y="264"/>
                  <a:ext cx="240" cy="10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anchor="t" anchorCtr="0">
                  <a:spAutoFit/>
                </a:bodyPr>
                <a:lstStyle/>
                <a:p>
                  <a:pPr marL="342900" indent="-342900">
                    <a:lnSpc>
                      <a:spcPct val="80000"/>
                    </a:lnSpc>
                    <a:spcBef>
                      <a:spcPct val="20000"/>
                    </a:spcBef>
                  </a:pPr>
                  <a:r>
                    <a:rPr lang="en-US" altLang="zh-CN" sz="1400" b="1">
                      <a:latin typeface="Arial Black" panose="020B0A04020102020204" pitchFamily="34" charset="0"/>
                      <a:ea typeface="黑体" panose="02010609060101010101" pitchFamily="49" charset="-122"/>
                    </a:rPr>
                    <a:t>10</a:t>
                  </a:r>
                  <a:endParaRPr lang="en-US" altLang="zh-CN" sz="1400" b="1">
                    <a:latin typeface="Arial Black" panose="020B0A04020102020204" pitchFamily="34" charset="0"/>
                    <a:ea typeface="黑体" panose="02010609060101010101" pitchFamily="49" charset="-122"/>
                  </a:endParaRPr>
                </a:p>
              </p:txBody>
            </p:sp>
          </p:grpSp>
        </p:grpSp>
        <p:sp>
          <p:nvSpPr>
            <p:cNvPr id="11305" name="Oval 42"/>
            <p:cNvSpPr/>
            <p:nvPr/>
          </p:nvSpPr>
          <p:spPr>
            <a:xfrm>
              <a:off x="651" y="715"/>
              <a:ext cx="65" cy="74"/>
            </a:xfrm>
            <a:prstGeom prst="ellipse">
              <a:avLst/>
            </a:prstGeom>
            <a:solidFill>
              <a:srgbClr val="FF0000"/>
            </a:solidFill>
            <a:ln w="9525">
              <a:noFill/>
            </a:ln>
          </p:spPr>
          <p:txBody>
            <a:bodyPr wrap="none" anchor="ctr" anchorCtr="0"/>
            <a:lstStyle/>
            <a:p>
              <a:endParaRPr lang="zh-CN" altLang="en-US">
                <a:latin typeface="Arial Black" panose="020B0A040201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306" name="Oval 43"/>
            <p:cNvSpPr/>
            <p:nvPr/>
          </p:nvSpPr>
          <p:spPr>
            <a:xfrm>
              <a:off x="943" y="1596"/>
              <a:ext cx="65" cy="73"/>
            </a:xfrm>
            <a:prstGeom prst="ellipse">
              <a:avLst/>
            </a:prstGeom>
            <a:solidFill>
              <a:srgbClr val="FF0000"/>
            </a:solidFill>
            <a:ln w="9525">
              <a:noFill/>
            </a:ln>
          </p:spPr>
          <p:txBody>
            <a:bodyPr wrap="none" anchor="ctr" anchorCtr="0"/>
            <a:lstStyle/>
            <a:p>
              <a:endParaRPr lang="zh-CN" altLang="en-US">
                <a:latin typeface="Arial Black" panose="020B0A040201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307" name="Oval 44"/>
            <p:cNvSpPr/>
            <p:nvPr/>
          </p:nvSpPr>
          <p:spPr>
            <a:xfrm>
              <a:off x="1263" y="2124"/>
              <a:ext cx="65" cy="74"/>
            </a:xfrm>
            <a:prstGeom prst="ellipse">
              <a:avLst/>
            </a:prstGeom>
            <a:solidFill>
              <a:srgbClr val="FF0000"/>
            </a:solidFill>
            <a:ln w="9525">
              <a:noFill/>
            </a:ln>
          </p:spPr>
          <p:txBody>
            <a:bodyPr wrap="none" anchor="ctr" anchorCtr="0"/>
            <a:lstStyle/>
            <a:p>
              <a:endParaRPr lang="zh-CN" altLang="en-US">
                <a:latin typeface="Arial Black" panose="020B0A040201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308" name="Oval 45"/>
            <p:cNvSpPr/>
            <p:nvPr/>
          </p:nvSpPr>
          <p:spPr>
            <a:xfrm>
              <a:off x="1584" y="2289"/>
              <a:ext cx="65" cy="74"/>
            </a:xfrm>
            <a:prstGeom prst="ellipse">
              <a:avLst/>
            </a:prstGeom>
            <a:solidFill>
              <a:srgbClr val="FF0000"/>
            </a:solidFill>
            <a:ln w="9525">
              <a:noFill/>
            </a:ln>
          </p:spPr>
          <p:txBody>
            <a:bodyPr wrap="none" anchor="ctr" anchorCtr="0"/>
            <a:lstStyle/>
            <a:p>
              <a:endParaRPr lang="zh-CN" altLang="en-US">
                <a:latin typeface="Arial Black" panose="020B0A040201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309" name="Oval 46"/>
            <p:cNvSpPr/>
            <p:nvPr/>
          </p:nvSpPr>
          <p:spPr>
            <a:xfrm flipH="1">
              <a:off x="2506" y="707"/>
              <a:ext cx="65" cy="74"/>
            </a:xfrm>
            <a:prstGeom prst="ellipse">
              <a:avLst/>
            </a:prstGeom>
            <a:solidFill>
              <a:srgbClr val="FF0000"/>
            </a:solidFill>
            <a:ln w="9525">
              <a:noFill/>
            </a:ln>
          </p:spPr>
          <p:txBody>
            <a:bodyPr wrap="none" anchor="ctr" anchorCtr="0"/>
            <a:lstStyle/>
            <a:p>
              <a:endParaRPr lang="zh-CN" altLang="en-US">
                <a:latin typeface="Arial Black" panose="020B0A040201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310" name="Oval 47"/>
            <p:cNvSpPr/>
            <p:nvPr/>
          </p:nvSpPr>
          <p:spPr>
            <a:xfrm flipH="1">
              <a:off x="2204" y="1593"/>
              <a:ext cx="65" cy="73"/>
            </a:xfrm>
            <a:prstGeom prst="ellipse">
              <a:avLst/>
            </a:prstGeom>
            <a:solidFill>
              <a:srgbClr val="FF0000"/>
            </a:solidFill>
            <a:ln w="9525">
              <a:noFill/>
            </a:ln>
          </p:spPr>
          <p:txBody>
            <a:bodyPr wrap="none" anchor="ctr" anchorCtr="0"/>
            <a:lstStyle/>
            <a:p>
              <a:endParaRPr lang="zh-CN" altLang="en-US">
                <a:latin typeface="Arial Black" panose="020B0A040201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311" name="Oval 48"/>
            <p:cNvSpPr/>
            <p:nvPr/>
          </p:nvSpPr>
          <p:spPr>
            <a:xfrm flipH="1">
              <a:off x="1899" y="2116"/>
              <a:ext cx="65" cy="74"/>
            </a:xfrm>
            <a:prstGeom prst="ellipse">
              <a:avLst/>
            </a:prstGeom>
            <a:solidFill>
              <a:srgbClr val="FF0000"/>
            </a:solidFill>
            <a:ln w="9525">
              <a:noFill/>
            </a:ln>
          </p:spPr>
          <p:txBody>
            <a:bodyPr wrap="none" anchor="ctr" anchorCtr="0"/>
            <a:lstStyle/>
            <a:p>
              <a:endParaRPr lang="zh-CN" altLang="en-US">
                <a:latin typeface="Arial Black" panose="020B0A040201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312" name="Line 49"/>
            <p:cNvSpPr/>
            <p:nvPr/>
          </p:nvSpPr>
          <p:spPr>
            <a:xfrm>
              <a:off x="494" y="0"/>
              <a:ext cx="177" cy="725"/>
            </a:xfrm>
            <a:prstGeom prst="line">
              <a:avLst/>
            </a:prstGeom>
            <a:ln w="3810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  <p:sp>
          <p:nvSpPr>
            <p:cNvPr id="11313" name="Line 50"/>
            <p:cNvSpPr/>
            <p:nvPr/>
          </p:nvSpPr>
          <p:spPr>
            <a:xfrm flipV="1">
              <a:off x="2550" y="25"/>
              <a:ext cx="172" cy="691"/>
            </a:xfrm>
            <a:prstGeom prst="line">
              <a:avLst/>
            </a:prstGeom>
            <a:ln w="3810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/>
          </p:txBody>
        </p:sp>
      </p:grpSp>
      <p:sp>
        <p:nvSpPr>
          <p:cNvPr id="11314" name="Line 51"/>
          <p:cNvSpPr/>
          <p:nvPr/>
        </p:nvSpPr>
        <p:spPr>
          <a:xfrm flipH="1">
            <a:off x="4316095" y="914400"/>
            <a:ext cx="0" cy="5084763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1315" name="Rectangle 101"/>
          <p:cNvSpPr/>
          <p:nvPr/>
        </p:nvSpPr>
        <p:spPr>
          <a:xfrm>
            <a:off x="5127625" y="685800"/>
            <a:ext cx="1269365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3600" b="1">
                <a:solidFill>
                  <a:srgbClr val="FF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y=x</a:t>
            </a:r>
            <a:r>
              <a:rPr lang="en-US" altLang="zh-CN" sz="3600" b="1" baseline="30000">
                <a:solidFill>
                  <a:srgbClr val="FF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2</a:t>
            </a:r>
            <a:endParaRPr lang="en-US" altLang="zh-CN" sz="3600" b="1" baseline="30000">
              <a:solidFill>
                <a:srgbClr val="FF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1316" name="Rectangle 102"/>
          <p:cNvSpPr/>
          <p:nvPr/>
        </p:nvSpPr>
        <p:spPr>
          <a:xfrm>
            <a:off x="6794818" y="861695"/>
            <a:ext cx="1511300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对称轴</a:t>
            </a:r>
            <a:r>
              <a:rPr lang="en-US" altLang="zh-CN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: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5463" name="Rectangle 103"/>
          <p:cNvSpPr/>
          <p:nvPr/>
        </p:nvSpPr>
        <p:spPr>
          <a:xfrm>
            <a:off x="6794818" y="1437958"/>
            <a:ext cx="1800225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顶点坐标</a:t>
            </a:r>
            <a:r>
              <a:rPr lang="en-US" altLang="zh-CN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: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5464" name="Rectangle 104"/>
          <p:cNvSpPr/>
          <p:nvPr/>
        </p:nvSpPr>
        <p:spPr>
          <a:xfrm>
            <a:off x="9125268" y="837883"/>
            <a:ext cx="998537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y</a:t>
            </a:r>
            <a:r>
              <a:rPr lang="zh-CN" altLang="en-US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轴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5465" name="Rectangle 105"/>
          <p:cNvSpPr/>
          <p:nvPr/>
        </p:nvSpPr>
        <p:spPr>
          <a:xfrm>
            <a:off x="8733155" y="1383348"/>
            <a:ext cx="139065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(0</a:t>
            </a:r>
            <a:r>
              <a:rPr lang="zh-CN" altLang="en-US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</a:t>
            </a: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0)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1320" name="Rectangle 106"/>
          <p:cNvSpPr/>
          <p:nvPr/>
        </p:nvSpPr>
        <p:spPr>
          <a:xfrm>
            <a:off x="6799580" y="228283"/>
            <a:ext cx="2016125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开口方向</a:t>
            </a:r>
            <a:r>
              <a:rPr lang="en-US" altLang="zh-CN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: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5467" name="Rectangle 107"/>
          <p:cNvSpPr/>
          <p:nvPr/>
        </p:nvSpPr>
        <p:spPr>
          <a:xfrm>
            <a:off x="8983980" y="194945"/>
            <a:ext cx="1044575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algn="ctr"/>
            <a:r>
              <a:rPr lang="zh-CN" altLang="en-US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向上</a:t>
            </a:r>
            <a:endParaRPr lang="zh-CN" altLang="en-US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5468" name="Rectangle 108"/>
          <p:cNvSpPr/>
          <p:nvPr/>
        </p:nvSpPr>
        <p:spPr>
          <a:xfrm>
            <a:off x="6755130" y="2063433"/>
            <a:ext cx="1800225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增减性</a:t>
            </a:r>
            <a:r>
              <a:rPr lang="en-US" altLang="zh-CN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: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5469" name="Rectangle 109"/>
          <p:cNvSpPr/>
          <p:nvPr/>
        </p:nvSpPr>
        <p:spPr>
          <a:xfrm>
            <a:off x="6948805" y="2571433"/>
            <a:ext cx="3959225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 b="1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当</a:t>
            </a:r>
            <a:r>
              <a:rPr lang="en-US" altLang="zh-CN" sz="2800" b="1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x&lt;0 </a:t>
            </a:r>
            <a:r>
              <a:rPr lang="zh-CN" altLang="en-US" sz="2800" b="1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时</a:t>
            </a:r>
            <a:r>
              <a:rPr lang="en-US" altLang="zh-CN" sz="2800" b="1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</a:t>
            </a:r>
            <a:endParaRPr lang="en-US" altLang="zh-CN" sz="2800" b="1">
              <a:solidFill>
                <a:schemeClr val="tx1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5470" name="Text Box 110"/>
          <p:cNvSpPr txBox="1"/>
          <p:nvPr/>
        </p:nvSpPr>
        <p:spPr>
          <a:xfrm>
            <a:off x="7025005" y="3508058"/>
            <a:ext cx="3635375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 b="1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当</a:t>
            </a:r>
            <a:r>
              <a:rPr lang="en-US" altLang="zh-CN" sz="2800" b="1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x&gt;0</a:t>
            </a:r>
            <a:r>
              <a:rPr lang="zh-CN" altLang="en-US" sz="2800" b="1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时</a:t>
            </a:r>
            <a:r>
              <a:rPr lang="en-US" altLang="zh-CN" sz="2800" b="1">
                <a:solidFill>
                  <a:schemeClr val="tx1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</a:t>
            </a:r>
            <a:endParaRPr lang="en-US" altLang="zh-CN" sz="2800" b="1">
              <a:solidFill>
                <a:schemeClr val="tx1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5476" name="Text Box 116"/>
          <p:cNvSpPr txBox="1"/>
          <p:nvPr/>
        </p:nvSpPr>
        <p:spPr>
          <a:xfrm>
            <a:off x="6948805" y="3014345"/>
            <a:ext cx="3505200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y</a:t>
            </a:r>
            <a:r>
              <a:rPr lang="zh-CN" altLang="en-US" sz="2800" b="1">
                <a:solidFill>
                  <a:srgbClr val="0000FF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随着</a:t>
            </a: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x</a:t>
            </a:r>
            <a:r>
              <a:rPr lang="zh-CN" altLang="en-US" sz="2800" b="1">
                <a:solidFill>
                  <a:srgbClr val="0000FF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的增大而减小</a:t>
            </a: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.</a:t>
            </a:r>
            <a:endParaRPr lang="en-US" altLang="zh-CN"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sp>
        <p:nvSpPr>
          <p:cNvPr id="15477" name="Text Box 117"/>
          <p:cNvSpPr txBox="1"/>
          <p:nvPr/>
        </p:nvSpPr>
        <p:spPr>
          <a:xfrm>
            <a:off x="6948805" y="3989070"/>
            <a:ext cx="3810000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y</a:t>
            </a:r>
            <a:r>
              <a:rPr lang="zh-CN" altLang="en-US" sz="2800" b="1">
                <a:solidFill>
                  <a:srgbClr val="0000FF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随着</a:t>
            </a: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x</a:t>
            </a:r>
            <a:r>
              <a:rPr lang="zh-CN" altLang="en-US" sz="2800" b="1">
                <a:solidFill>
                  <a:srgbClr val="0000FF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的增大而增大</a:t>
            </a: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.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sp>
        <p:nvSpPr>
          <p:cNvPr id="11327" name="Text Box 118"/>
          <p:cNvSpPr txBox="1"/>
          <p:nvPr/>
        </p:nvSpPr>
        <p:spPr>
          <a:xfrm>
            <a:off x="1676400" y="457200"/>
            <a:ext cx="2971800" cy="5835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FF0000"/>
                </a:solidFill>
                <a:latin typeface="Arial Black" panose="020B0A04020102020204" pitchFamily="34" charset="0"/>
                <a:ea typeface="宋体" panose="02010600030101010101" pitchFamily="2" charset="-122"/>
              </a:rPr>
              <a:t>其它性质</a:t>
            </a:r>
            <a:endParaRPr lang="zh-CN" altLang="en-US" sz="3200" b="1">
              <a:solidFill>
                <a:srgbClr val="FF0000"/>
              </a:solidFill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sp>
        <p:nvSpPr>
          <p:cNvPr id="15479" name="Rectangle 119"/>
          <p:cNvSpPr/>
          <p:nvPr/>
        </p:nvSpPr>
        <p:spPr>
          <a:xfrm>
            <a:off x="6872605" y="4538345"/>
            <a:ext cx="1800225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最值</a:t>
            </a:r>
            <a:r>
              <a:rPr lang="en-US" altLang="zh-CN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: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5480" name="Rectangle 120"/>
          <p:cNvSpPr/>
          <p:nvPr/>
        </p:nvSpPr>
        <p:spPr>
          <a:xfrm>
            <a:off x="7710805" y="4552950"/>
            <a:ext cx="370713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zh-CN" altLang="en-US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当</a:t>
            </a: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x</a:t>
            </a:r>
            <a:r>
              <a:rPr lang="zh-CN" altLang="en-US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＝</a:t>
            </a: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0，y</a:t>
            </a:r>
            <a:r>
              <a:rPr lang="zh-CN" altLang="en-US" sz="3200" b="1" baseline="-250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最小</a:t>
            </a:r>
            <a:r>
              <a:rPr lang="zh-CN" altLang="en-US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＝</a:t>
            </a: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0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5481" name="Rectangle 121"/>
          <p:cNvSpPr/>
          <p:nvPr/>
        </p:nvSpPr>
        <p:spPr>
          <a:xfrm>
            <a:off x="6872605" y="5086033"/>
            <a:ext cx="2303463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与</a:t>
            </a:r>
            <a:r>
              <a:rPr lang="en-US" altLang="zh-CN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x</a:t>
            </a:r>
            <a:r>
              <a:rPr lang="zh-CN" altLang="en-US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轴交点</a:t>
            </a:r>
            <a:r>
              <a:rPr lang="en-US" altLang="zh-CN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: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5482" name="Rectangle 122"/>
          <p:cNvSpPr/>
          <p:nvPr/>
        </p:nvSpPr>
        <p:spPr>
          <a:xfrm>
            <a:off x="6905943" y="5681345"/>
            <a:ext cx="2303462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与</a:t>
            </a:r>
            <a:r>
              <a:rPr lang="en-US" altLang="zh-CN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y</a:t>
            </a:r>
            <a:r>
              <a:rPr lang="zh-CN" altLang="en-US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轴交点</a:t>
            </a:r>
            <a:r>
              <a:rPr lang="en-US" altLang="zh-CN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: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5483" name="Rectangle 123"/>
          <p:cNvSpPr/>
          <p:nvPr/>
        </p:nvSpPr>
        <p:spPr>
          <a:xfrm>
            <a:off x="8701405" y="5071745"/>
            <a:ext cx="1800225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(0</a:t>
            </a:r>
            <a:r>
              <a:rPr lang="zh-CN" altLang="en-US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</a:t>
            </a: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0)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5484" name="Rectangle 124"/>
          <p:cNvSpPr/>
          <p:nvPr/>
        </p:nvSpPr>
        <p:spPr>
          <a:xfrm>
            <a:off x="8701405" y="5605145"/>
            <a:ext cx="1651000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(0</a:t>
            </a:r>
            <a:r>
              <a:rPr lang="zh-CN" altLang="en-US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</a:t>
            </a: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0)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5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5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5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5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5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5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3" grpId="0"/>
      <p:bldP spid="15464" grpId="0"/>
      <p:bldP spid="15465" grpId="0"/>
      <p:bldP spid="15467" grpId="0"/>
      <p:bldP spid="15468" grpId="0"/>
      <p:bldP spid="15469" grpId="0"/>
      <p:bldP spid="15470" grpId="0"/>
      <p:bldP spid="15476" grpId="0"/>
      <p:bldP spid="15477" grpId="0"/>
      <p:bldP spid="15479" grpId="0"/>
      <p:bldP spid="15480" grpId="0"/>
      <p:bldP spid="15481" grpId="0"/>
      <p:bldP spid="15482" grpId="0"/>
      <p:bldP spid="15483" grpId="0"/>
      <p:bldP spid="1548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Group 2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410970" y="1052513"/>
          <a:ext cx="9149080" cy="2346325"/>
        </p:xfrm>
        <a:graphic>
          <a:graphicData uri="http://schemas.openxmlformats.org/drawingml/2006/table">
            <a:tbl>
              <a:tblPr/>
              <a:tblGrid>
                <a:gridCol w="1152525"/>
                <a:gridCol w="862330"/>
                <a:gridCol w="1042670"/>
                <a:gridCol w="906780"/>
                <a:gridCol w="1268730"/>
                <a:gridCol w="1252220"/>
                <a:gridCol w="1152525"/>
                <a:gridCol w="719455"/>
                <a:gridCol w="791845"/>
              </a:tblGrid>
              <a:tr h="457200">
                <a:tc rowSpan="2"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表达式</a:t>
                      </a:r>
                      <a:endParaRPr kumimoji="0" lang="zh-CN" alt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开口</a:t>
                      </a:r>
                      <a:endParaRPr kumimoji="0" lang="zh-CN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对称轴</a:t>
                      </a:r>
                      <a:endParaRPr kumimoji="0" lang="zh-CN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顶点</a:t>
                      </a:r>
                      <a:endParaRPr kumimoji="0" lang="zh-CN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最值</a:t>
                      </a:r>
                      <a:endParaRPr kumimoji="0" lang="zh-CN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增减性</a:t>
                      </a:r>
                      <a:endParaRPr kumimoji="0" lang="zh-CN" alt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 gridSpan="2"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与坐标轴交点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</a:tr>
              <a:tr h="518160">
                <a:tc vMerge="1">
                  <a:tcPr/>
                </a:tc>
                <a:tc vMerge="1">
                  <a:tcPr/>
                </a:tc>
                <a:tc vMerge="1">
                  <a:tcPr/>
                </a:tc>
                <a:tc vMerge="1">
                  <a:tcPr/>
                </a:tc>
                <a:tc vMerge="1">
                  <a:tcPr/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x</a:t>
                      </a:r>
                      <a:r>
                        <a:rPr kumimoji="0" lang="zh-CN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＜</a:t>
                      </a:r>
                      <a:r>
                        <a:rPr kumimoji="0" lang="en-US" altLang="zh-CN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0</a:t>
                      </a:r>
                      <a:endParaRPr kumimoji="0" lang="en-US" altLang="zh-CN" sz="2800" b="1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x</a:t>
                      </a:r>
                      <a:r>
                        <a:rPr kumimoji="0" lang="zh-CN" alt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＞</a:t>
                      </a:r>
                      <a:r>
                        <a:rPr kumimoji="0" lang="en-US" altLang="zh-CN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0</a:t>
                      </a:r>
                      <a:endParaRPr kumimoji="0" lang="en-US" altLang="zh-CN" sz="2800" b="1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2800" b="1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2800" b="1" i="0" u="none" strike="noStrike" cap="none" normalizeH="0" baseline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0965"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y=x</a:t>
                      </a:r>
                      <a:r>
                        <a:rPr kumimoji="0" lang="en-US" altLang="zh-CN" sz="3200" b="1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2</a:t>
                      </a:r>
                      <a:endParaRPr kumimoji="0" lang="en-US" altLang="zh-CN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2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2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422" name="Rectangle 38"/>
          <p:cNvSpPr/>
          <p:nvPr/>
        </p:nvSpPr>
        <p:spPr>
          <a:xfrm>
            <a:off x="2514283" y="2420938"/>
            <a:ext cx="1008062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向上</a:t>
            </a:r>
            <a:endParaRPr lang="zh-CN" altLang="en-US" sz="28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6423" name="Rectangle 39"/>
          <p:cNvSpPr/>
          <p:nvPr/>
        </p:nvSpPr>
        <p:spPr>
          <a:xfrm>
            <a:off x="3505200" y="2459355"/>
            <a:ext cx="91059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y</a:t>
            </a:r>
            <a:r>
              <a:rPr lang="zh-CN" altLang="en-US" sz="28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轴</a:t>
            </a:r>
            <a:endParaRPr lang="zh-CN" altLang="en-US" sz="28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6424" name="Rectangle 40"/>
          <p:cNvSpPr/>
          <p:nvPr/>
        </p:nvSpPr>
        <p:spPr>
          <a:xfrm>
            <a:off x="4266883" y="2459355"/>
            <a:ext cx="113538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(0，0)</a:t>
            </a:r>
            <a:endParaRPr lang="en-US" altLang="zh-CN" sz="24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6425" name="Rectangle 41"/>
          <p:cNvSpPr/>
          <p:nvPr/>
        </p:nvSpPr>
        <p:spPr>
          <a:xfrm>
            <a:off x="5334000" y="2362200"/>
            <a:ext cx="1584325" cy="82994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当</a:t>
            </a:r>
            <a:r>
              <a:rPr lang="en-US" altLang="zh-CN" sz="24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x</a:t>
            </a:r>
            <a:r>
              <a:rPr lang="zh-CN" altLang="en-US" sz="24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＝</a:t>
            </a:r>
            <a:r>
              <a:rPr lang="en-US" altLang="zh-CN" sz="24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0</a:t>
            </a:r>
            <a:r>
              <a:rPr lang="zh-CN" altLang="en-US" sz="24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</a:t>
            </a:r>
            <a:endParaRPr lang="zh-CN" altLang="en-US" sz="24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  <a:p>
            <a:r>
              <a:rPr lang="en-US" altLang="zh-CN" sz="24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y</a:t>
            </a:r>
            <a:r>
              <a:rPr lang="zh-CN" altLang="en-US" sz="2800" b="1" baseline="-250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最小</a:t>
            </a:r>
            <a:r>
              <a:rPr lang="zh-CN" altLang="en-US" sz="24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＝</a:t>
            </a:r>
            <a:r>
              <a:rPr lang="en-US" altLang="zh-CN" sz="24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0</a:t>
            </a:r>
            <a:endParaRPr lang="en-US" altLang="zh-CN" sz="24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6426" name="Rectangle 42"/>
          <p:cNvSpPr/>
          <p:nvPr/>
        </p:nvSpPr>
        <p:spPr>
          <a:xfrm>
            <a:off x="6742113" y="2060575"/>
            <a:ext cx="1223962" cy="119888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y</a:t>
            </a:r>
            <a:r>
              <a:rPr lang="zh-CN" altLang="en-US" sz="24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随</a:t>
            </a:r>
            <a:r>
              <a:rPr lang="en-US" altLang="zh-CN" sz="24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x</a:t>
            </a:r>
            <a:r>
              <a:rPr lang="zh-CN" altLang="en-US" sz="24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的增大而减小</a:t>
            </a:r>
            <a:endParaRPr lang="zh-CN" altLang="en-US" sz="24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6427" name="Rectangle 43"/>
          <p:cNvSpPr/>
          <p:nvPr/>
        </p:nvSpPr>
        <p:spPr>
          <a:xfrm>
            <a:off x="7896225" y="2085975"/>
            <a:ext cx="1223963" cy="119888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y</a:t>
            </a:r>
            <a:r>
              <a:rPr lang="zh-CN" altLang="en-US" sz="24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随</a:t>
            </a:r>
            <a:r>
              <a:rPr lang="en-US" altLang="zh-CN" sz="24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x</a:t>
            </a:r>
            <a:r>
              <a:rPr lang="zh-CN" altLang="en-US" sz="24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的增大而增大</a:t>
            </a:r>
            <a:endParaRPr lang="zh-CN" altLang="en-US" sz="24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6428" name="Text Box 44"/>
          <p:cNvSpPr txBox="1">
            <a:spLocks noChangeArrowheads="1"/>
          </p:cNvSpPr>
          <p:nvPr/>
        </p:nvSpPr>
        <p:spPr bwMode="auto">
          <a:xfrm>
            <a:off x="1524000" y="258445"/>
            <a:ext cx="4483100" cy="645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R="0" defTabSz="914400"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3600" b="1" kern="1200" cap="none" spc="0" normalizeH="0" baseline="0" noProof="0">
                <a:solidFill>
                  <a:srgbClr val="CC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黑体" panose="02010609060101010101" pitchFamily="49" charset="-122"/>
                <a:cs typeface="+mn-cs"/>
              </a:rPr>
              <a:t>抛物线 </a:t>
            </a:r>
            <a:r>
              <a:rPr kumimoji="0" lang="en-US" altLang="zh-CN" sz="3600" b="1" kern="1200" cap="none" spc="0" normalizeH="0" baseline="0" noProof="0">
                <a:solidFill>
                  <a:srgbClr val="CC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黑体" panose="02010609060101010101" pitchFamily="49" charset="-122"/>
                <a:cs typeface="+mn-cs"/>
              </a:rPr>
              <a:t>y=x</a:t>
            </a:r>
            <a:r>
              <a:rPr kumimoji="0" lang="en-US" altLang="zh-CN" sz="3600" b="1" kern="1200" cap="none" spc="0" normalizeH="0" baseline="30000" noProof="0">
                <a:solidFill>
                  <a:srgbClr val="CC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黑体" panose="02010609060101010101" pitchFamily="49" charset="-122"/>
                <a:cs typeface="+mn-cs"/>
              </a:rPr>
              <a:t>2</a:t>
            </a:r>
            <a:r>
              <a:rPr kumimoji="0" lang="en-US" altLang="zh-CN" sz="3600" b="1" kern="1200" cap="none" spc="0" normalizeH="0" baseline="0" noProof="0">
                <a:solidFill>
                  <a:srgbClr val="CC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黑体" panose="02010609060101010101" pitchFamily="49" charset="-122"/>
                <a:cs typeface="+mn-cs"/>
              </a:rPr>
              <a:t> </a:t>
            </a:r>
            <a:r>
              <a:rPr kumimoji="0" lang="zh-CN" altLang="en-US" sz="3600" b="1" kern="1200" cap="none" spc="0" normalizeH="0" baseline="0" noProof="0">
                <a:solidFill>
                  <a:srgbClr val="CC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  <a:ea typeface="黑体" panose="02010609060101010101" pitchFamily="49" charset="-122"/>
                <a:cs typeface="+mn-cs"/>
              </a:rPr>
              <a:t>的性质 </a:t>
            </a:r>
            <a:endParaRPr kumimoji="0" lang="zh-CN" altLang="en-US" sz="3600" b="1" kern="1200" cap="none" spc="0" normalizeH="0" baseline="0" noProof="0">
              <a:solidFill>
                <a:srgbClr val="CC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  <a:ea typeface="黑体" panose="02010609060101010101" pitchFamily="49" charset="-122"/>
              <a:cs typeface="+mn-cs"/>
            </a:endParaRPr>
          </a:p>
        </p:txBody>
      </p:sp>
      <p:pic>
        <p:nvPicPr>
          <p:cNvPr id="12331" name="Picture 4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6000" contrast="41999"/>
          </a:blip>
          <a:stretch>
            <a:fillRect/>
          </a:stretch>
        </p:blipFill>
        <p:spPr>
          <a:xfrm>
            <a:off x="4800600" y="3352800"/>
            <a:ext cx="3095625" cy="3311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430" name="Rectangle 46"/>
          <p:cNvSpPr/>
          <p:nvPr/>
        </p:nvSpPr>
        <p:spPr>
          <a:xfrm>
            <a:off x="8001000" y="2120900"/>
            <a:ext cx="974725" cy="460375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400" b="1">
                <a:latin typeface="Arial Black" panose="020B0A04020102020204" pitchFamily="34" charset="0"/>
                <a:ea typeface="黑体" panose="02010609060101010101" pitchFamily="49" charset="-122"/>
              </a:rPr>
              <a:t>右</a:t>
            </a:r>
            <a:r>
              <a:rPr lang="zh-CN" altLang="en-US" sz="2400" b="1">
                <a:solidFill>
                  <a:srgbClr val="FF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增</a:t>
            </a:r>
            <a:endParaRPr lang="en-US" altLang="zh-CN" sz="2400" b="1">
              <a:solidFill>
                <a:srgbClr val="FF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6431" name="Rectangle 47"/>
          <p:cNvSpPr/>
          <p:nvPr/>
        </p:nvSpPr>
        <p:spPr>
          <a:xfrm>
            <a:off x="6813550" y="2128838"/>
            <a:ext cx="1011238" cy="460375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400" b="1">
                <a:latin typeface="Arial Black" panose="020B0A04020102020204" pitchFamily="34" charset="0"/>
                <a:ea typeface="黑体" panose="02010609060101010101" pitchFamily="49" charset="-122"/>
              </a:rPr>
              <a:t>左</a:t>
            </a:r>
            <a:r>
              <a:rPr lang="zh-CN" altLang="en-US" sz="2400" b="1">
                <a:solidFill>
                  <a:srgbClr val="FF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减</a:t>
            </a:r>
            <a:endParaRPr lang="en-US" altLang="zh-CN" sz="2400" b="1">
              <a:solidFill>
                <a:srgbClr val="FF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2334" name="Rectangle 48"/>
          <p:cNvSpPr/>
          <p:nvPr/>
        </p:nvSpPr>
        <p:spPr>
          <a:xfrm>
            <a:off x="9048750" y="1484313"/>
            <a:ext cx="792163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2800" b="1">
                <a:solidFill>
                  <a:srgbClr val="FF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x</a:t>
            </a:r>
            <a:r>
              <a:rPr lang="zh-CN" altLang="en-US" sz="2800" b="1">
                <a:solidFill>
                  <a:srgbClr val="FF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轴</a:t>
            </a:r>
            <a:endParaRPr lang="zh-CN" altLang="en-US" sz="2800" b="1">
              <a:solidFill>
                <a:srgbClr val="FF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2335" name="Rectangle 49"/>
          <p:cNvSpPr/>
          <p:nvPr/>
        </p:nvSpPr>
        <p:spPr>
          <a:xfrm>
            <a:off x="9767888" y="1484313"/>
            <a:ext cx="792162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2800" b="1">
                <a:solidFill>
                  <a:srgbClr val="FF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y</a:t>
            </a:r>
            <a:r>
              <a:rPr lang="zh-CN" altLang="en-US" sz="2800" b="1">
                <a:solidFill>
                  <a:srgbClr val="FF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轴</a:t>
            </a:r>
            <a:endParaRPr lang="zh-CN" altLang="en-US" sz="2800" b="1">
              <a:solidFill>
                <a:srgbClr val="FF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6434" name="Rectangle 50"/>
          <p:cNvSpPr/>
          <p:nvPr/>
        </p:nvSpPr>
        <p:spPr>
          <a:xfrm>
            <a:off x="8763000" y="2449513"/>
            <a:ext cx="113538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(0，0)</a:t>
            </a:r>
            <a:endParaRPr lang="en-US" altLang="zh-CN" sz="24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6435" name="Rectangle 51"/>
          <p:cNvSpPr/>
          <p:nvPr/>
        </p:nvSpPr>
        <p:spPr>
          <a:xfrm>
            <a:off x="9713913" y="2449513"/>
            <a:ext cx="113538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(0，0)</a:t>
            </a:r>
            <a:endParaRPr lang="en-US" altLang="zh-CN" sz="24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2338" name="Rectangle 53"/>
          <p:cNvSpPr/>
          <p:nvPr/>
        </p:nvSpPr>
        <p:spPr>
          <a:xfrm>
            <a:off x="7239000" y="3581400"/>
            <a:ext cx="102933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y=x</a:t>
            </a:r>
            <a:r>
              <a:rPr lang="en-US" altLang="zh-CN" sz="2800" b="1" baseline="30000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2</a:t>
            </a:r>
            <a:endParaRPr lang="en-US" altLang="zh-CN" sz="2800" b="1" baseline="30000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6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6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6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6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22" grpId="0"/>
      <p:bldP spid="16423" grpId="0"/>
      <p:bldP spid="16424" grpId="0"/>
      <p:bldP spid="16425" grpId="0"/>
      <p:bldP spid="16426" grpId="0"/>
      <p:bldP spid="16427" grpId="0"/>
      <p:bldP spid="16430" grpId="0" bldLvl="0" animBg="1"/>
      <p:bldP spid="16431" grpId="0" bldLvl="0" animBg="1"/>
      <p:bldP spid="16434" grpId="0"/>
      <p:bldP spid="164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/>
          </p:cNvSpPr>
          <p:nvPr/>
        </p:nvSpPr>
        <p:spPr>
          <a:xfrm>
            <a:off x="3457893" y="75883"/>
            <a:ext cx="8137525" cy="863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</a:pPr>
            <a:r>
              <a:rPr lang="zh-CN" altLang="en-US" sz="3200" b="1">
                <a:latin typeface="Arial Black" panose="020B0A04020102020204" pitchFamily="34" charset="0"/>
                <a:ea typeface="黑体" panose="02010609060101010101" pitchFamily="49" charset="-122"/>
              </a:rPr>
              <a:t>用描点法画出二次函数</a:t>
            </a:r>
            <a:r>
              <a:rPr lang="en-US" altLang="zh-CN" sz="32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y= -x</a:t>
            </a:r>
            <a:r>
              <a:rPr lang="en-US" altLang="zh-CN" sz="3200" b="1" baseline="300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2</a:t>
            </a:r>
            <a:r>
              <a:rPr lang="zh-CN" altLang="en-US" sz="3200" b="1">
                <a:latin typeface="Arial Black" panose="020B0A04020102020204" pitchFamily="34" charset="0"/>
                <a:ea typeface="黑体" panose="02010609060101010101" pitchFamily="49" charset="-122"/>
              </a:rPr>
              <a:t>的图象</a:t>
            </a:r>
            <a:r>
              <a:rPr lang="en-US" altLang="zh-CN" sz="3200" b="1">
                <a:latin typeface="Arial Black" panose="020B0A04020102020204" pitchFamily="34" charset="0"/>
                <a:ea typeface="黑体" panose="02010609060101010101" pitchFamily="49" charset="-122"/>
              </a:rPr>
              <a:t>.</a:t>
            </a:r>
            <a:endParaRPr lang="en-US" altLang="zh-CN" sz="3200" b="1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4338" name="Text Box 3"/>
          <p:cNvSpPr txBox="1"/>
          <p:nvPr/>
        </p:nvSpPr>
        <p:spPr>
          <a:xfrm>
            <a:off x="381000" y="0"/>
            <a:ext cx="5111750" cy="6743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no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自学指导</a:t>
            </a:r>
            <a:r>
              <a:rPr lang="en-US" altLang="zh-CN" sz="36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2:</a:t>
            </a:r>
            <a:endParaRPr lang="en-US" altLang="zh-CN" sz="36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2" name="Line 2"/>
          <p:cNvSpPr/>
          <p:nvPr/>
        </p:nvSpPr>
        <p:spPr>
          <a:xfrm>
            <a:off x="998538" y="3487738"/>
            <a:ext cx="5030787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/>
        </p:txBody>
      </p:sp>
      <p:sp>
        <p:nvSpPr>
          <p:cNvPr id="3" name="Line 3"/>
          <p:cNvSpPr/>
          <p:nvPr/>
        </p:nvSpPr>
        <p:spPr>
          <a:xfrm flipH="1" flipV="1">
            <a:off x="3563938" y="2128838"/>
            <a:ext cx="0" cy="4456112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/>
        </p:txBody>
      </p:sp>
      <p:sp>
        <p:nvSpPr>
          <p:cNvPr id="4" name="Line 4"/>
          <p:cNvSpPr/>
          <p:nvPr/>
        </p:nvSpPr>
        <p:spPr>
          <a:xfrm>
            <a:off x="1096963" y="5140325"/>
            <a:ext cx="4932362" cy="0"/>
          </a:xfrm>
          <a:prstGeom prst="line">
            <a:avLst/>
          </a:prstGeom>
          <a:ln w="9525" cap="rnd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5" name="Line 5"/>
          <p:cNvSpPr/>
          <p:nvPr/>
        </p:nvSpPr>
        <p:spPr>
          <a:xfrm>
            <a:off x="1244600" y="2916238"/>
            <a:ext cx="4932363" cy="0"/>
          </a:xfrm>
          <a:prstGeom prst="line">
            <a:avLst/>
          </a:prstGeom>
          <a:ln w="9525" cap="rnd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6" name="Line 6"/>
          <p:cNvSpPr/>
          <p:nvPr/>
        </p:nvSpPr>
        <p:spPr>
          <a:xfrm>
            <a:off x="1103313" y="4584700"/>
            <a:ext cx="4930775" cy="0"/>
          </a:xfrm>
          <a:prstGeom prst="line">
            <a:avLst/>
          </a:prstGeom>
          <a:ln w="9525" cap="rnd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7" name="Line 7"/>
          <p:cNvSpPr/>
          <p:nvPr/>
        </p:nvSpPr>
        <p:spPr>
          <a:xfrm>
            <a:off x="1103313" y="6253163"/>
            <a:ext cx="4930775" cy="0"/>
          </a:xfrm>
          <a:prstGeom prst="line">
            <a:avLst/>
          </a:prstGeom>
          <a:ln w="9525" cap="rnd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8" name="Line 8"/>
          <p:cNvSpPr/>
          <p:nvPr/>
        </p:nvSpPr>
        <p:spPr>
          <a:xfrm>
            <a:off x="1096963" y="2359025"/>
            <a:ext cx="4929187" cy="0"/>
          </a:xfrm>
          <a:prstGeom prst="line">
            <a:avLst/>
          </a:prstGeom>
          <a:ln w="9525" cap="rnd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9" name="Line 9"/>
          <p:cNvSpPr/>
          <p:nvPr/>
        </p:nvSpPr>
        <p:spPr>
          <a:xfrm>
            <a:off x="1069975" y="4027488"/>
            <a:ext cx="4932363" cy="0"/>
          </a:xfrm>
          <a:prstGeom prst="line">
            <a:avLst/>
          </a:prstGeom>
          <a:ln w="9525" cap="rnd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0" name="Line 10"/>
          <p:cNvSpPr/>
          <p:nvPr/>
        </p:nvSpPr>
        <p:spPr>
          <a:xfrm>
            <a:off x="1081088" y="3471863"/>
            <a:ext cx="4964112" cy="0"/>
          </a:xfrm>
          <a:prstGeom prst="line">
            <a:avLst/>
          </a:prstGeom>
          <a:ln w="9525" cap="rnd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1" name="Line 11"/>
          <p:cNvSpPr/>
          <p:nvPr/>
        </p:nvSpPr>
        <p:spPr>
          <a:xfrm flipH="1">
            <a:off x="4057650" y="2303463"/>
            <a:ext cx="0" cy="4225925"/>
          </a:xfrm>
          <a:prstGeom prst="line">
            <a:avLst/>
          </a:prstGeom>
          <a:ln w="9525" cap="rnd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2" name="Line 12"/>
          <p:cNvSpPr/>
          <p:nvPr/>
        </p:nvSpPr>
        <p:spPr>
          <a:xfrm flipH="1">
            <a:off x="4549775" y="2359025"/>
            <a:ext cx="0" cy="4170363"/>
          </a:xfrm>
          <a:prstGeom prst="line">
            <a:avLst/>
          </a:prstGeom>
          <a:ln w="9525" cap="rnd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3" name="Line 13"/>
          <p:cNvSpPr/>
          <p:nvPr/>
        </p:nvSpPr>
        <p:spPr>
          <a:xfrm flipH="1">
            <a:off x="3070225" y="2303463"/>
            <a:ext cx="0" cy="4225925"/>
          </a:xfrm>
          <a:prstGeom prst="line">
            <a:avLst/>
          </a:prstGeom>
          <a:ln w="9525" cap="rnd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4" name="Line 14"/>
          <p:cNvSpPr/>
          <p:nvPr/>
        </p:nvSpPr>
        <p:spPr>
          <a:xfrm flipH="1">
            <a:off x="2576513" y="2303463"/>
            <a:ext cx="0" cy="4225925"/>
          </a:xfrm>
          <a:prstGeom prst="line">
            <a:avLst/>
          </a:prstGeom>
          <a:ln w="9525" cap="rnd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5" name="Line 15"/>
          <p:cNvSpPr/>
          <p:nvPr/>
        </p:nvSpPr>
        <p:spPr>
          <a:xfrm flipH="1" flipV="1">
            <a:off x="2082800" y="2359025"/>
            <a:ext cx="0" cy="4170363"/>
          </a:xfrm>
          <a:prstGeom prst="line">
            <a:avLst/>
          </a:prstGeom>
          <a:ln w="9525" cap="rnd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6" name="Line 16"/>
          <p:cNvSpPr/>
          <p:nvPr/>
        </p:nvSpPr>
        <p:spPr>
          <a:xfrm flipH="1" flipV="1">
            <a:off x="5029200" y="2359025"/>
            <a:ext cx="0" cy="4170363"/>
          </a:xfrm>
          <a:prstGeom prst="line">
            <a:avLst/>
          </a:prstGeom>
          <a:ln w="9525" cap="rnd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7" name="Line 17"/>
          <p:cNvSpPr/>
          <p:nvPr/>
        </p:nvSpPr>
        <p:spPr>
          <a:xfrm flipH="1" flipV="1">
            <a:off x="5535613" y="2359025"/>
            <a:ext cx="0" cy="4170363"/>
          </a:xfrm>
          <a:prstGeom prst="line">
            <a:avLst/>
          </a:prstGeom>
          <a:ln w="9525" cap="rnd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8" name="Line 18"/>
          <p:cNvSpPr/>
          <p:nvPr/>
        </p:nvSpPr>
        <p:spPr>
          <a:xfrm flipH="1" flipV="1">
            <a:off x="1590675" y="2359025"/>
            <a:ext cx="0" cy="4170363"/>
          </a:xfrm>
          <a:prstGeom prst="line">
            <a:avLst/>
          </a:prstGeom>
          <a:ln w="9525" cap="rnd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19" name="Text Box 19"/>
          <p:cNvSpPr txBox="1"/>
          <p:nvPr/>
        </p:nvSpPr>
        <p:spPr>
          <a:xfrm>
            <a:off x="3230563" y="3848100"/>
            <a:ext cx="431800" cy="26289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CN" sz="1400" b="1">
                <a:latin typeface="Arial Black" panose="020B0A04020102020204" pitchFamily="34" charset="0"/>
                <a:ea typeface="黑体" panose="02010609060101010101" pitchFamily="49" charset="-122"/>
              </a:rPr>
              <a:t>-2</a:t>
            </a:r>
            <a:endParaRPr lang="en-US" altLang="zh-CN" sz="1400" b="1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20" name="Text Box 20"/>
          <p:cNvSpPr txBox="1"/>
          <p:nvPr/>
        </p:nvSpPr>
        <p:spPr>
          <a:xfrm>
            <a:off x="3230563" y="4378325"/>
            <a:ext cx="458787" cy="26289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CN" sz="1400" b="1">
                <a:latin typeface="Arial Black" panose="020B0A04020102020204" pitchFamily="34" charset="0"/>
                <a:ea typeface="黑体" panose="02010609060101010101" pitchFamily="49" charset="-122"/>
              </a:rPr>
              <a:t>-4</a:t>
            </a:r>
            <a:endParaRPr lang="en-US" altLang="zh-CN" sz="1400" b="1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21" name="Text Box 21"/>
          <p:cNvSpPr txBox="1"/>
          <p:nvPr/>
        </p:nvSpPr>
        <p:spPr>
          <a:xfrm>
            <a:off x="3230563" y="4927600"/>
            <a:ext cx="590550" cy="26289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CN" sz="1400" b="1">
                <a:latin typeface="Arial Black" panose="020B0A04020102020204" pitchFamily="34" charset="0"/>
                <a:ea typeface="黑体" panose="02010609060101010101" pitchFamily="49" charset="-122"/>
              </a:rPr>
              <a:t>-6</a:t>
            </a:r>
            <a:endParaRPr lang="en-US" altLang="zh-CN" sz="1400" b="1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22" name="Text Box 22"/>
          <p:cNvSpPr txBox="1"/>
          <p:nvPr/>
        </p:nvSpPr>
        <p:spPr>
          <a:xfrm>
            <a:off x="3230563" y="5432425"/>
            <a:ext cx="446087" cy="26289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CN" sz="1400" b="1">
                <a:latin typeface="Arial Black" panose="020B0A04020102020204" pitchFamily="34" charset="0"/>
                <a:ea typeface="黑体" panose="02010609060101010101" pitchFamily="49" charset="-122"/>
              </a:rPr>
              <a:t>-8</a:t>
            </a:r>
            <a:endParaRPr lang="en-US" altLang="zh-CN" sz="1400" b="1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23" name="Text Box 23"/>
          <p:cNvSpPr txBox="1"/>
          <p:nvPr/>
        </p:nvSpPr>
        <p:spPr>
          <a:xfrm>
            <a:off x="5672138" y="3586163"/>
            <a:ext cx="311150" cy="26289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CN" sz="1400" b="1">
                <a:latin typeface="Arial Black" panose="020B0A04020102020204" pitchFamily="34" charset="0"/>
                <a:ea typeface="黑体" panose="02010609060101010101" pitchFamily="49" charset="-122"/>
              </a:rPr>
              <a:t>X</a:t>
            </a:r>
            <a:endParaRPr lang="en-US" altLang="zh-CN" sz="1400" b="1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24" name="Text Box 24"/>
          <p:cNvSpPr txBox="1"/>
          <p:nvPr/>
        </p:nvSpPr>
        <p:spPr>
          <a:xfrm>
            <a:off x="3159125" y="6008688"/>
            <a:ext cx="517525" cy="26289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altLang="zh-CN" sz="1400" b="1">
                <a:latin typeface="Arial Black" panose="020B0A04020102020204" pitchFamily="34" charset="0"/>
                <a:ea typeface="黑体" panose="02010609060101010101" pitchFamily="49" charset="-122"/>
              </a:rPr>
              <a:t>-10</a:t>
            </a:r>
            <a:endParaRPr lang="en-US" altLang="zh-CN" sz="1400" b="1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25" name="Oval 25"/>
          <p:cNvSpPr/>
          <p:nvPr/>
        </p:nvSpPr>
        <p:spPr>
          <a:xfrm>
            <a:off x="3513138" y="5659438"/>
            <a:ext cx="103187" cy="117475"/>
          </a:xfrm>
          <a:prstGeom prst="ellipse">
            <a:avLst/>
          </a:prstGeom>
          <a:solidFill>
            <a:srgbClr val="FF0000"/>
          </a:solidFill>
          <a:ln w="9525">
            <a:noFill/>
          </a:ln>
        </p:spPr>
        <p:txBody>
          <a:bodyPr wrap="none" anchor="ctr" anchorCtr="0"/>
          <a:lstStyle/>
          <a:p>
            <a:endParaRPr lang="zh-CN" altLang="en-US"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sp>
        <p:nvSpPr>
          <p:cNvPr id="26" name="Oval 26"/>
          <p:cNvSpPr/>
          <p:nvPr/>
        </p:nvSpPr>
        <p:spPr>
          <a:xfrm flipH="1">
            <a:off x="3519488" y="3419475"/>
            <a:ext cx="103187" cy="117475"/>
          </a:xfrm>
          <a:prstGeom prst="ellipse">
            <a:avLst/>
          </a:prstGeom>
          <a:solidFill>
            <a:srgbClr val="FF0000"/>
          </a:solidFill>
          <a:ln w="9525">
            <a:noFill/>
          </a:ln>
        </p:spPr>
        <p:txBody>
          <a:bodyPr wrap="none" anchor="ctr" anchorCtr="0"/>
          <a:lstStyle/>
          <a:p>
            <a:endParaRPr lang="zh-CN" altLang="en-US">
              <a:latin typeface="Arial Black" panose="020B0A040201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27" name="Group 27"/>
          <p:cNvGrpSpPr/>
          <p:nvPr/>
        </p:nvGrpSpPr>
        <p:grpSpPr>
          <a:xfrm>
            <a:off x="1279525" y="3455988"/>
            <a:ext cx="4324350" cy="293688"/>
            <a:chOff x="0" y="0"/>
            <a:chExt cx="2724" cy="185"/>
          </a:xfrm>
        </p:grpSpPr>
        <p:sp>
          <p:nvSpPr>
            <p:cNvPr id="28" name="Text Box 28"/>
            <p:cNvSpPr txBox="1"/>
            <p:nvPr/>
          </p:nvSpPr>
          <p:spPr>
            <a:xfrm>
              <a:off x="1256" y="19"/>
              <a:ext cx="196" cy="166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lstStyle/>
            <a:p>
              <a:pPr marL="342900" indent="-342900">
                <a:lnSpc>
                  <a:spcPct val="80000"/>
                </a:lnSpc>
                <a:spcBef>
                  <a:spcPct val="20000"/>
                </a:spcBef>
              </a:pPr>
              <a:r>
                <a:rPr lang="en-US" altLang="zh-CN" sz="1400" b="1">
                  <a:latin typeface="Arial Black" panose="020B0A04020102020204" pitchFamily="34" charset="0"/>
                  <a:ea typeface="黑体" panose="02010609060101010101" pitchFamily="49" charset="-122"/>
                </a:rPr>
                <a:t>0</a:t>
              </a:r>
              <a:endParaRPr lang="en-US" altLang="zh-CN" sz="1400" b="1">
                <a:latin typeface="Arial Black" panose="020B0A04020102020204" pitchFamily="34" charset="0"/>
                <a:ea typeface="黑体" panose="02010609060101010101" pitchFamily="49" charset="-122"/>
              </a:endParaRPr>
            </a:p>
          </p:txBody>
        </p:sp>
        <p:sp>
          <p:nvSpPr>
            <p:cNvPr id="29" name="Text Box 29"/>
            <p:cNvSpPr txBox="1"/>
            <p:nvPr/>
          </p:nvSpPr>
          <p:spPr>
            <a:xfrm>
              <a:off x="1598" y="19"/>
              <a:ext cx="196" cy="166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lstStyle/>
            <a:p>
              <a:pPr marL="342900" indent="-342900">
                <a:lnSpc>
                  <a:spcPct val="80000"/>
                </a:lnSpc>
                <a:spcBef>
                  <a:spcPct val="20000"/>
                </a:spcBef>
              </a:pPr>
              <a:r>
                <a:rPr lang="en-US" altLang="zh-CN" sz="1400" b="1">
                  <a:latin typeface="Arial Black" panose="020B0A04020102020204" pitchFamily="34" charset="0"/>
                  <a:ea typeface="黑体" panose="02010609060101010101" pitchFamily="49" charset="-122"/>
                </a:rPr>
                <a:t>1</a:t>
              </a:r>
              <a:endParaRPr lang="en-US" altLang="zh-CN" sz="1400" b="1">
                <a:latin typeface="Arial Black" panose="020B0A04020102020204" pitchFamily="34" charset="0"/>
                <a:ea typeface="黑体" panose="02010609060101010101" pitchFamily="49" charset="-122"/>
              </a:endParaRPr>
            </a:p>
          </p:txBody>
        </p:sp>
        <p:sp>
          <p:nvSpPr>
            <p:cNvPr id="30" name="Text Box 30"/>
            <p:cNvSpPr txBox="1"/>
            <p:nvPr/>
          </p:nvSpPr>
          <p:spPr>
            <a:xfrm>
              <a:off x="1908" y="19"/>
              <a:ext cx="196" cy="166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lstStyle/>
            <a:p>
              <a:pPr marL="342900" indent="-342900">
                <a:lnSpc>
                  <a:spcPct val="80000"/>
                </a:lnSpc>
                <a:spcBef>
                  <a:spcPct val="20000"/>
                </a:spcBef>
              </a:pPr>
              <a:r>
                <a:rPr lang="en-US" altLang="zh-CN" sz="1400" b="1">
                  <a:latin typeface="Arial Black" panose="020B0A04020102020204" pitchFamily="34" charset="0"/>
                  <a:ea typeface="黑体" panose="02010609060101010101" pitchFamily="49" charset="-122"/>
                </a:rPr>
                <a:t>2</a:t>
              </a:r>
              <a:endParaRPr lang="en-US" altLang="zh-CN" sz="1400" b="1">
                <a:latin typeface="Arial Black" panose="020B0A04020102020204" pitchFamily="34" charset="0"/>
                <a:ea typeface="黑体" panose="02010609060101010101" pitchFamily="49" charset="-122"/>
              </a:endParaRPr>
            </a:p>
          </p:txBody>
        </p:sp>
        <p:sp>
          <p:nvSpPr>
            <p:cNvPr id="31" name="Text Box 31"/>
            <p:cNvSpPr txBox="1"/>
            <p:nvPr/>
          </p:nvSpPr>
          <p:spPr>
            <a:xfrm>
              <a:off x="2235" y="19"/>
              <a:ext cx="195" cy="166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lstStyle/>
            <a:p>
              <a:pPr marL="342900" indent="-342900">
                <a:lnSpc>
                  <a:spcPct val="80000"/>
                </a:lnSpc>
                <a:spcBef>
                  <a:spcPct val="20000"/>
                </a:spcBef>
              </a:pPr>
              <a:r>
                <a:rPr lang="en-US" altLang="zh-CN" sz="1400" b="1">
                  <a:latin typeface="Arial Black" panose="020B0A04020102020204" pitchFamily="34" charset="0"/>
                  <a:ea typeface="黑体" panose="02010609060101010101" pitchFamily="49" charset="-122"/>
                </a:rPr>
                <a:t>3</a:t>
              </a:r>
              <a:endParaRPr lang="en-US" altLang="zh-CN" sz="1400" b="1">
                <a:latin typeface="Arial Black" panose="020B0A04020102020204" pitchFamily="34" charset="0"/>
                <a:ea typeface="黑体" panose="02010609060101010101" pitchFamily="49" charset="-122"/>
              </a:endParaRPr>
            </a:p>
          </p:txBody>
        </p:sp>
        <p:sp>
          <p:nvSpPr>
            <p:cNvPr id="32" name="Text Box 32"/>
            <p:cNvSpPr txBox="1"/>
            <p:nvPr/>
          </p:nvSpPr>
          <p:spPr>
            <a:xfrm>
              <a:off x="2528" y="19"/>
              <a:ext cx="196" cy="166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lstStyle/>
            <a:p>
              <a:pPr marL="342900" indent="-342900">
                <a:lnSpc>
                  <a:spcPct val="80000"/>
                </a:lnSpc>
                <a:spcBef>
                  <a:spcPct val="20000"/>
                </a:spcBef>
              </a:pPr>
              <a:r>
                <a:rPr lang="en-US" altLang="zh-CN" sz="1400" b="1">
                  <a:latin typeface="Arial Black" panose="020B0A04020102020204" pitchFamily="34" charset="0"/>
                  <a:ea typeface="黑体" panose="02010609060101010101" pitchFamily="49" charset="-122"/>
                </a:rPr>
                <a:t>4</a:t>
              </a:r>
              <a:endParaRPr lang="en-US" altLang="zh-CN" sz="1400" b="1">
                <a:latin typeface="Arial Black" panose="020B0A04020102020204" pitchFamily="34" charset="0"/>
                <a:ea typeface="黑体" panose="02010609060101010101" pitchFamily="49" charset="-122"/>
              </a:endParaRPr>
            </a:p>
          </p:txBody>
        </p:sp>
        <p:sp>
          <p:nvSpPr>
            <p:cNvPr id="33" name="Text Box 33"/>
            <p:cNvSpPr txBox="1"/>
            <p:nvPr/>
          </p:nvSpPr>
          <p:spPr>
            <a:xfrm>
              <a:off x="938" y="19"/>
              <a:ext cx="326" cy="166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lstStyle/>
            <a:p>
              <a:pPr marL="342900" indent="-342900">
                <a:lnSpc>
                  <a:spcPct val="80000"/>
                </a:lnSpc>
                <a:spcBef>
                  <a:spcPct val="20000"/>
                </a:spcBef>
              </a:pPr>
              <a:r>
                <a:rPr lang="en-US" altLang="zh-CN" sz="1400" b="1">
                  <a:latin typeface="Arial Black" panose="020B0A04020102020204" pitchFamily="34" charset="0"/>
                  <a:ea typeface="黑体" panose="02010609060101010101" pitchFamily="49" charset="-122"/>
                </a:rPr>
                <a:t>-1</a:t>
              </a:r>
              <a:endParaRPr lang="en-US" altLang="zh-CN" sz="1400" b="1">
                <a:latin typeface="Arial Black" panose="020B0A04020102020204" pitchFamily="34" charset="0"/>
                <a:ea typeface="黑体" panose="02010609060101010101" pitchFamily="49" charset="-122"/>
              </a:endParaRPr>
            </a:p>
          </p:txBody>
        </p:sp>
        <p:sp>
          <p:nvSpPr>
            <p:cNvPr id="34" name="Text Box 34"/>
            <p:cNvSpPr txBox="1"/>
            <p:nvPr/>
          </p:nvSpPr>
          <p:spPr>
            <a:xfrm>
              <a:off x="628" y="9"/>
              <a:ext cx="326" cy="166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lstStyle/>
            <a:p>
              <a:pPr marL="342900" indent="-342900">
                <a:lnSpc>
                  <a:spcPct val="80000"/>
                </a:lnSpc>
                <a:spcBef>
                  <a:spcPct val="20000"/>
                </a:spcBef>
              </a:pPr>
              <a:r>
                <a:rPr lang="en-US" altLang="zh-CN" sz="1400" b="1">
                  <a:latin typeface="Arial Black" panose="020B0A04020102020204" pitchFamily="34" charset="0"/>
                  <a:ea typeface="黑体" panose="02010609060101010101" pitchFamily="49" charset="-122"/>
                </a:rPr>
                <a:t>-2</a:t>
              </a:r>
              <a:endParaRPr lang="en-US" altLang="zh-CN" sz="1400" b="1">
                <a:latin typeface="Arial Black" panose="020B0A04020102020204" pitchFamily="34" charset="0"/>
                <a:ea typeface="黑体" panose="02010609060101010101" pitchFamily="49" charset="-122"/>
              </a:endParaRPr>
            </a:p>
          </p:txBody>
        </p:sp>
        <p:sp>
          <p:nvSpPr>
            <p:cNvPr id="35" name="Text Box 35"/>
            <p:cNvSpPr txBox="1"/>
            <p:nvPr/>
          </p:nvSpPr>
          <p:spPr>
            <a:xfrm>
              <a:off x="318" y="9"/>
              <a:ext cx="326" cy="166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lstStyle/>
            <a:p>
              <a:pPr marL="342900" indent="-342900">
                <a:lnSpc>
                  <a:spcPct val="80000"/>
                </a:lnSpc>
                <a:spcBef>
                  <a:spcPct val="20000"/>
                </a:spcBef>
              </a:pPr>
              <a:r>
                <a:rPr lang="en-US" altLang="zh-CN" sz="1400" b="1">
                  <a:latin typeface="Arial Black" panose="020B0A04020102020204" pitchFamily="34" charset="0"/>
                  <a:ea typeface="黑体" panose="02010609060101010101" pitchFamily="49" charset="-122"/>
                </a:rPr>
                <a:t>-3</a:t>
              </a:r>
              <a:endParaRPr lang="en-US" altLang="zh-CN" sz="1400" b="1">
                <a:latin typeface="Arial Black" panose="020B0A04020102020204" pitchFamily="34" charset="0"/>
                <a:ea typeface="黑体" panose="02010609060101010101" pitchFamily="49" charset="-122"/>
              </a:endParaRPr>
            </a:p>
          </p:txBody>
        </p:sp>
        <p:sp>
          <p:nvSpPr>
            <p:cNvPr id="36" name="Text Box 36"/>
            <p:cNvSpPr txBox="1"/>
            <p:nvPr/>
          </p:nvSpPr>
          <p:spPr>
            <a:xfrm>
              <a:off x="0" y="0"/>
              <a:ext cx="326" cy="166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lstStyle/>
            <a:p>
              <a:pPr marL="342900" indent="-342900">
                <a:lnSpc>
                  <a:spcPct val="80000"/>
                </a:lnSpc>
                <a:spcBef>
                  <a:spcPct val="20000"/>
                </a:spcBef>
              </a:pPr>
              <a:r>
                <a:rPr lang="en-US" altLang="zh-CN" sz="1400" b="1">
                  <a:latin typeface="Arial Black" panose="020B0A04020102020204" pitchFamily="34" charset="0"/>
                  <a:ea typeface="黑体" panose="02010609060101010101" pitchFamily="49" charset="-122"/>
                </a:rPr>
                <a:t>-4</a:t>
              </a:r>
              <a:endParaRPr lang="en-US" altLang="zh-CN" sz="1400" b="1">
                <a:latin typeface="Arial Black" panose="020B0A04020102020204" pitchFamily="34" charset="0"/>
                <a:ea typeface="黑体" panose="02010609060101010101" pitchFamily="49" charset="-122"/>
              </a:endParaRPr>
            </a:p>
          </p:txBody>
        </p:sp>
      </p:grpSp>
      <p:sp>
        <p:nvSpPr>
          <p:cNvPr id="37" name="Line 37"/>
          <p:cNvSpPr/>
          <p:nvPr/>
        </p:nvSpPr>
        <p:spPr>
          <a:xfrm flipH="1">
            <a:off x="3562350" y="2179638"/>
            <a:ext cx="0" cy="5084762"/>
          </a:xfrm>
          <a:prstGeom prst="line">
            <a:avLst/>
          </a:prstGeom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sp>
        <p:nvSpPr>
          <p:cNvPr id="38" name="Rectangle 38"/>
          <p:cNvSpPr/>
          <p:nvPr/>
        </p:nvSpPr>
        <p:spPr>
          <a:xfrm>
            <a:off x="879158" y="4876800"/>
            <a:ext cx="1422400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en-US" altLang="zh-CN" sz="3600" b="1">
                <a:solidFill>
                  <a:srgbClr val="FF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y=-x</a:t>
            </a:r>
            <a:r>
              <a:rPr lang="en-US" altLang="zh-CN" sz="3600" b="1" baseline="30000">
                <a:solidFill>
                  <a:srgbClr val="FF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2</a:t>
            </a:r>
            <a:endParaRPr lang="en-US" altLang="zh-CN" sz="3600" b="1" baseline="30000">
              <a:solidFill>
                <a:srgbClr val="FF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39" name="Line 39"/>
          <p:cNvSpPr/>
          <p:nvPr/>
        </p:nvSpPr>
        <p:spPr>
          <a:xfrm>
            <a:off x="1069975" y="5703888"/>
            <a:ext cx="4932363" cy="0"/>
          </a:xfrm>
          <a:prstGeom prst="line">
            <a:avLst/>
          </a:prstGeom>
          <a:ln w="9525" cap="rnd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/>
          <a:lstStyle/>
          <a:p/>
        </p:txBody>
      </p:sp>
      <p:graphicFrame>
        <p:nvGraphicFramePr>
          <p:cNvPr id="40" name="Group 40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143000" y="762000"/>
          <a:ext cx="8081645" cy="1439545"/>
        </p:xfrm>
        <a:graphic>
          <a:graphicData uri="http://schemas.openxmlformats.org/drawingml/2006/table">
            <a:tbl>
              <a:tblPr/>
              <a:tblGrid>
                <a:gridCol w="1368425"/>
                <a:gridCol w="487680"/>
                <a:gridCol w="809625"/>
                <a:gridCol w="763270"/>
                <a:gridCol w="761365"/>
                <a:gridCol w="777875"/>
                <a:gridCol w="777875"/>
                <a:gridCol w="798830"/>
                <a:gridCol w="777875"/>
                <a:gridCol w="758825"/>
              </a:tblGrid>
              <a:tr h="720090">
                <a:tc>
                  <a:txBody>
                    <a:bodyPr wrap="square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x</a:t>
                      </a:r>
                      <a:endParaRPr kumimoji="0" lang="en-US" altLang="zh-CN" sz="3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…</a:t>
                      </a:r>
                      <a:endParaRPr kumimoji="0" lang="en-US" altLang="zh-CN" sz="2400" b="1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…</a:t>
                      </a:r>
                      <a:endParaRPr kumimoji="0" lang="en-US" altLang="zh-CN" sz="2400" b="1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455">
                <a:tc>
                  <a:txBody>
                    <a:bodyPr wrap="square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y=</a:t>
                      </a:r>
                      <a:r>
                        <a:rPr kumimoji="0" lang="zh-CN" alt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-</a:t>
                      </a:r>
                      <a:r>
                        <a:rPr kumimoji="0" lang="en-US" altLang="zh-CN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x</a:t>
                      </a:r>
                      <a:r>
                        <a:rPr kumimoji="0" lang="en-US" altLang="zh-CN" sz="3200" b="1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2</a:t>
                      </a:r>
                      <a:endParaRPr kumimoji="0" lang="en-US" altLang="zh-CN" sz="3200" b="1" i="0" u="none" strike="noStrike" cap="none" normalizeH="0" baseline="30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…</a:t>
                      </a:r>
                      <a:endParaRPr kumimoji="0" lang="en-US" altLang="zh-CN" sz="2400" b="1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400" b="1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 Black" panose="020B0A04020102020204" pitchFamily="34" charset="0"/>
                          <a:ea typeface="黑体" panose="02010609060101010101" pitchFamily="49" charset="-122"/>
                        </a:rPr>
                        <a:t>…</a:t>
                      </a:r>
                      <a:endParaRPr kumimoji="0" lang="en-US" altLang="zh-CN" sz="2400" b="1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marL="90000" marR="90000" marT="46800" marB="46800" vert="horz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" name="Text Box 75"/>
          <p:cNvSpPr txBox="1"/>
          <p:nvPr/>
        </p:nvSpPr>
        <p:spPr>
          <a:xfrm>
            <a:off x="3105150" y="833438"/>
            <a:ext cx="649288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-3</a:t>
            </a:r>
            <a:endParaRPr lang="en-US" altLang="zh-CN" sz="28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42" name="Text Box 76"/>
          <p:cNvSpPr txBox="1"/>
          <p:nvPr/>
        </p:nvSpPr>
        <p:spPr>
          <a:xfrm>
            <a:off x="3895725" y="833438"/>
            <a:ext cx="649288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-2</a:t>
            </a:r>
            <a:endParaRPr lang="en-US" altLang="zh-CN" sz="28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43" name="Text Box 77"/>
          <p:cNvSpPr txBox="1"/>
          <p:nvPr/>
        </p:nvSpPr>
        <p:spPr>
          <a:xfrm>
            <a:off x="4616450" y="833438"/>
            <a:ext cx="649288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-1</a:t>
            </a:r>
            <a:endParaRPr lang="en-US" altLang="zh-CN" sz="28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44" name="Text Box 78"/>
          <p:cNvSpPr txBox="1"/>
          <p:nvPr/>
        </p:nvSpPr>
        <p:spPr>
          <a:xfrm>
            <a:off x="5462588" y="833438"/>
            <a:ext cx="649287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0</a:t>
            </a:r>
            <a:endParaRPr lang="en-US" altLang="zh-CN" sz="28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45" name="Text Box 79"/>
          <p:cNvSpPr txBox="1"/>
          <p:nvPr/>
        </p:nvSpPr>
        <p:spPr>
          <a:xfrm>
            <a:off x="6199188" y="833438"/>
            <a:ext cx="649287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1</a:t>
            </a:r>
            <a:endParaRPr lang="en-US" altLang="zh-CN" sz="28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46" name="Text Box 80"/>
          <p:cNvSpPr txBox="1"/>
          <p:nvPr/>
        </p:nvSpPr>
        <p:spPr>
          <a:xfrm>
            <a:off x="6992938" y="833438"/>
            <a:ext cx="649287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2</a:t>
            </a:r>
            <a:endParaRPr lang="en-US" altLang="zh-CN" sz="28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47" name="Text Box 81"/>
          <p:cNvSpPr txBox="1"/>
          <p:nvPr/>
        </p:nvSpPr>
        <p:spPr>
          <a:xfrm>
            <a:off x="7785100" y="833438"/>
            <a:ext cx="649288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3</a:t>
            </a:r>
            <a:endParaRPr lang="en-US" altLang="zh-CN" sz="28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48" name="Text Box 82"/>
          <p:cNvSpPr txBox="1"/>
          <p:nvPr/>
        </p:nvSpPr>
        <p:spPr>
          <a:xfrm>
            <a:off x="3033713" y="1538288"/>
            <a:ext cx="649287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-9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49" name="Text Box 83"/>
          <p:cNvSpPr txBox="1"/>
          <p:nvPr/>
        </p:nvSpPr>
        <p:spPr>
          <a:xfrm>
            <a:off x="3824288" y="1538288"/>
            <a:ext cx="649287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-4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50" name="Text Box 84"/>
          <p:cNvSpPr txBox="1"/>
          <p:nvPr/>
        </p:nvSpPr>
        <p:spPr>
          <a:xfrm>
            <a:off x="4545013" y="1538288"/>
            <a:ext cx="649287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-1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51" name="Text Box 85"/>
          <p:cNvSpPr txBox="1"/>
          <p:nvPr/>
        </p:nvSpPr>
        <p:spPr>
          <a:xfrm>
            <a:off x="5462588" y="1538288"/>
            <a:ext cx="649287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0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52" name="Text Box 86"/>
          <p:cNvSpPr txBox="1"/>
          <p:nvPr/>
        </p:nvSpPr>
        <p:spPr>
          <a:xfrm>
            <a:off x="6127750" y="1538288"/>
            <a:ext cx="649288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-1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53" name="Text Box 87"/>
          <p:cNvSpPr txBox="1"/>
          <p:nvPr/>
        </p:nvSpPr>
        <p:spPr>
          <a:xfrm>
            <a:off x="6921500" y="1538288"/>
            <a:ext cx="649288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-4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54" name="Text Box 88"/>
          <p:cNvSpPr txBox="1"/>
          <p:nvPr/>
        </p:nvSpPr>
        <p:spPr>
          <a:xfrm>
            <a:off x="7713663" y="1538288"/>
            <a:ext cx="649287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-9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grpSp>
        <p:nvGrpSpPr>
          <p:cNvPr id="55" name="Group 89"/>
          <p:cNvGrpSpPr/>
          <p:nvPr/>
        </p:nvGrpSpPr>
        <p:grpSpPr>
          <a:xfrm>
            <a:off x="2006600" y="3733800"/>
            <a:ext cx="3029585" cy="2347595"/>
            <a:chOff x="0" y="0"/>
            <a:chExt cx="1930" cy="1488"/>
          </a:xfrm>
        </p:grpSpPr>
        <p:sp>
          <p:nvSpPr>
            <p:cNvPr id="56" name="Oval 90"/>
            <p:cNvSpPr/>
            <p:nvPr/>
          </p:nvSpPr>
          <p:spPr>
            <a:xfrm>
              <a:off x="0" y="1414"/>
              <a:ext cx="65" cy="73"/>
            </a:xfrm>
            <a:prstGeom prst="ellipse">
              <a:avLst/>
            </a:prstGeom>
            <a:solidFill>
              <a:srgbClr val="FF0000"/>
            </a:solidFill>
            <a:ln w="9525">
              <a:noFill/>
            </a:ln>
          </p:spPr>
          <p:txBody>
            <a:bodyPr wrap="none" anchor="ctr" anchorCtr="0"/>
            <a:lstStyle/>
            <a:p>
              <a:endParaRPr lang="zh-CN" altLang="en-US">
                <a:latin typeface="Arial Black" panose="020B0A040201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57" name="Oval 91"/>
            <p:cNvSpPr/>
            <p:nvPr/>
          </p:nvSpPr>
          <p:spPr>
            <a:xfrm>
              <a:off x="317" y="532"/>
              <a:ext cx="65" cy="74"/>
            </a:xfrm>
            <a:prstGeom prst="ellipse">
              <a:avLst/>
            </a:prstGeom>
            <a:solidFill>
              <a:srgbClr val="FF0000"/>
            </a:solidFill>
            <a:ln w="9525">
              <a:noFill/>
            </a:ln>
          </p:spPr>
          <p:txBody>
            <a:bodyPr wrap="none" anchor="ctr" anchorCtr="0"/>
            <a:lstStyle/>
            <a:p>
              <a:endParaRPr lang="zh-CN" altLang="en-US">
                <a:latin typeface="Arial Black" panose="020B0A040201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58" name="Oval 92"/>
            <p:cNvSpPr/>
            <p:nvPr/>
          </p:nvSpPr>
          <p:spPr>
            <a:xfrm flipH="1">
              <a:off x="630" y="1"/>
              <a:ext cx="65" cy="73"/>
            </a:xfrm>
            <a:prstGeom prst="ellipse">
              <a:avLst/>
            </a:prstGeom>
            <a:solidFill>
              <a:srgbClr val="FF0000"/>
            </a:solidFill>
            <a:ln w="9525">
              <a:noFill/>
            </a:ln>
          </p:spPr>
          <p:txBody>
            <a:bodyPr wrap="none" anchor="ctr" anchorCtr="0"/>
            <a:lstStyle/>
            <a:p>
              <a:endParaRPr lang="zh-CN" altLang="en-US">
                <a:latin typeface="Arial Black" panose="020B0A040201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59" name="Oval 93"/>
            <p:cNvSpPr/>
            <p:nvPr/>
          </p:nvSpPr>
          <p:spPr>
            <a:xfrm flipH="1">
              <a:off x="1254" y="0"/>
              <a:ext cx="65" cy="74"/>
            </a:xfrm>
            <a:prstGeom prst="ellipse">
              <a:avLst/>
            </a:prstGeom>
            <a:solidFill>
              <a:srgbClr val="FF0000"/>
            </a:solidFill>
            <a:ln w="9525">
              <a:noFill/>
            </a:ln>
          </p:spPr>
          <p:txBody>
            <a:bodyPr wrap="none" anchor="ctr" anchorCtr="0"/>
            <a:lstStyle/>
            <a:p>
              <a:endParaRPr lang="zh-CN" altLang="en-US">
                <a:latin typeface="Arial Black" panose="020B0A040201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0" name="Oval 94"/>
            <p:cNvSpPr/>
            <p:nvPr/>
          </p:nvSpPr>
          <p:spPr>
            <a:xfrm flipH="1">
              <a:off x="1563" y="532"/>
              <a:ext cx="65" cy="74"/>
            </a:xfrm>
            <a:prstGeom prst="ellipse">
              <a:avLst/>
            </a:prstGeom>
            <a:solidFill>
              <a:srgbClr val="FF0000"/>
            </a:solidFill>
            <a:ln w="9525">
              <a:noFill/>
            </a:ln>
          </p:spPr>
          <p:txBody>
            <a:bodyPr wrap="none" anchor="ctr" anchorCtr="0"/>
            <a:lstStyle/>
            <a:p>
              <a:endParaRPr lang="zh-CN" altLang="en-US">
                <a:latin typeface="Arial Black" panose="020B0A040201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61" name="Oval 95"/>
            <p:cNvSpPr/>
            <p:nvPr/>
          </p:nvSpPr>
          <p:spPr>
            <a:xfrm flipH="1">
              <a:off x="1865" y="1414"/>
              <a:ext cx="65" cy="74"/>
            </a:xfrm>
            <a:prstGeom prst="ellipse">
              <a:avLst/>
            </a:prstGeom>
            <a:solidFill>
              <a:srgbClr val="FF0000"/>
            </a:solidFill>
            <a:ln w="9525">
              <a:noFill/>
            </a:ln>
          </p:spPr>
          <p:txBody>
            <a:bodyPr wrap="none" anchor="ctr" anchorCtr="0"/>
            <a:lstStyle/>
            <a:p>
              <a:endParaRPr lang="zh-CN" altLang="en-US">
                <a:latin typeface="Arial Black" panose="020B0A04020102020204" pitchFamily="34" charset="0"/>
                <a:ea typeface="宋体" panose="02010600030101010101" pitchFamily="2" charset="-122"/>
              </a:endParaRPr>
            </a:p>
          </p:txBody>
        </p:sp>
      </p:grpSp>
      <p:sp>
        <p:nvSpPr>
          <p:cNvPr id="62" name="Rectangle 96"/>
          <p:cNvSpPr/>
          <p:nvPr/>
        </p:nvSpPr>
        <p:spPr>
          <a:xfrm>
            <a:off x="6038850" y="2708275"/>
            <a:ext cx="1511300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对称轴</a:t>
            </a:r>
            <a:r>
              <a:rPr lang="en-US" altLang="zh-CN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: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63" name="Rectangle 97"/>
          <p:cNvSpPr/>
          <p:nvPr/>
        </p:nvSpPr>
        <p:spPr>
          <a:xfrm>
            <a:off x="6038850" y="3284538"/>
            <a:ext cx="1800225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顶点坐标</a:t>
            </a:r>
            <a:r>
              <a:rPr lang="en-US" altLang="zh-CN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: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64" name="Rectangle 98"/>
          <p:cNvSpPr/>
          <p:nvPr/>
        </p:nvSpPr>
        <p:spPr>
          <a:xfrm>
            <a:off x="7335838" y="2682875"/>
            <a:ext cx="2724150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y</a:t>
            </a:r>
            <a:r>
              <a:rPr lang="zh-CN" altLang="en-US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轴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65" name="Rectangle 99"/>
          <p:cNvSpPr/>
          <p:nvPr/>
        </p:nvSpPr>
        <p:spPr>
          <a:xfrm>
            <a:off x="7767638" y="3251200"/>
            <a:ext cx="2016125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(0</a:t>
            </a:r>
            <a:r>
              <a:rPr lang="zh-CN" altLang="en-US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</a:t>
            </a: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0)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66" name="Rectangle 100"/>
          <p:cNvSpPr/>
          <p:nvPr/>
        </p:nvSpPr>
        <p:spPr>
          <a:xfrm>
            <a:off x="6038850" y="2132013"/>
            <a:ext cx="2016125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开口方向</a:t>
            </a:r>
            <a:r>
              <a:rPr lang="en-US" altLang="zh-CN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: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67" name="Rectangle 101"/>
          <p:cNvSpPr/>
          <p:nvPr/>
        </p:nvSpPr>
        <p:spPr>
          <a:xfrm>
            <a:off x="7784783" y="2132330"/>
            <a:ext cx="1584325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向下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68" name="Rectangle 102"/>
          <p:cNvSpPr/>
          <p:nvPr/>
        </p:nvSpPr>
        <p:spPr>
          <a:xfrm>
            <a:off x="6038850" y="3806825"/>
            <a:ext cx="1800225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增减性</a:t>
            </a:r>
            <a:r>
              <a:rPr lang="en-US" altLang="zh-CN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: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69" name="Rectangle 103"/>
          <p:cNvSpPr/>
          <p:nvPr/>
        </p:nvSpPr>
        <p:spPr>
          <a:xfrm>
            <a:off x="7379970" y="3797300"/>
            <a:ext cx="4847590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zh-CN" altLang="en-US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当</a:t>
            </a:r>
            <a:r>
              <a:rPr lang="en-US" altLang="zh-CN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x&lt;0 </a:t>
            </a:r>
            <a:r>
              <a:rPr lang="zh-CN" altLang="en-US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时</a:t>
            </a:r>
            <a:r>
              <a:rPr lang="en-US" altLang="zh-CN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，y</a:t>
            </a:r>
            <a:r>
              <a:rPr lang="zh-CN" altLang="en-US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随着</a:t>
            </a:r>
            <a:r>
              <a:rPr lang="en-US" altLang="zh-CN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x</a:t>
            </a:r>
            <a:r>
              <a:rPr lang="zh-CN" altLang="en-US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的增大而增大</a:t>
            </a:r>
            <a:r>
              <a:rPr lang="en-US" altLang="zh-CN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.</a:t>
            </a:r>
            <a:endParaRPr lang="en-US" altLang="zh-CN" sz="24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70" name="Text Box 104"/>
          <p:cNvSpPr txBox="1"/>
          <p:nvPr/>
        </p:nvSpPr>
        <p:spPr>
          <a:xfrm>
            <a:off x="7391400" y="4214495"/>
            <a:ext cx="4836160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zh-CN" altLang="en-US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当</a:t>
            </a:r>
            <a:r>
              <a:rPr lang="en-US" altLang="zh-CN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x&gt;0</a:t>
            </a:r>
            <a:r>
              <a:rPr lang="zh-CN" altLang="en-US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时</a:t>
            </a:r>
            <a:r>
              <a:rPr lang="en-US" altLang="zh-CN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，y</a:t>
            </a:r>
            <a:r>
              <a:rPr lang="zh-CN" altLang="en-US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随着</a:t>
            </a:r>
            <a:r>
              <a:rPr lang="en-US" altLang="zh-CN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x</a:t>
            </a:r>
            <a:r>
              <a:rPr lang="zh-CN" altLang="en-US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的增大而减小</a:t>
            </a:r>
            <a:r>
              <a:rPr lang="en-US" altLang="zh-CN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.</a:t>
            </a:r>
            <a:endParaRPr lang="en-US" altLang="zh-CN" sz="24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71" name="Rectangle 106"/>
          <p:cNvSpPr/>
          <p:nvPr/>
        </p:nvSpPr>
        <p:spPr>
          <a:xfrm>
            <a:off x="6375083" y="4708525"/>
            <a:ext cx="1800225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最值</a:t>
            </a:r>
            <a:r>
              <a:rPr lang="en-US" altLang="zh-CN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: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72" name="Rectangle 107"/>
          <p:cNvSpPr/>
          <p:nvPr/>
        </p:nvSpPr>
        <p:spPr>
          <a:xfrm>
            <a:off x="7238683" y="4724400"/>
            <a:ext cx="3744912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当</a:t>
            </a: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x</a:t>
            </a:r>
            <a:r>
              <a:rPr lang="zh-CN" altLang="en-US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＝</a:t>
            </a: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0</a:t>
            </a:r>
            <a:r>
              <a:rPr lang="zh-CN" altLang="en-US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时</a:t>
            </a: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，y</a:t>
            </a:r>
            <a:r>
              <a:rPr lang="zh-CN" altLang="en-US" sz="3200" b="1" baseline="-25000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最大</a:t>
            </a:r>
            <a:r>
              <a:rPr lang="zh-CN" altLang="en-US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＝</a:t>
            </a: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0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73" name="Rectangle 108"/>
          <p:cNvSpPr/>
          <p:nvPr/>
        </p:nvSpPr>
        <p:spPr>
          <a:xfrm>
            <a:off x="6375083" y="5256213"/>
            <a:ext cx="2303462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与</a:t>
            </a:r>
            <a:r>
              <a:rPr lang="en-US" altLang="zh-CN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x</a:t>
            </a:r>
            <a:r>
              <a:rPr lang="zh-CN" altLang="en-US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轴交点</a:t>
            </a:r>
            <a:r>
              <a:rPr lang="en-US" altLang="zh-CN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: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74" name="Rectangle 109"/>
          <p:cNvSpPr/>
          <p:nvPr/>
        </p:nvSpPr>
        <p:spPr>
          <a:xfrm>
            <a:off x="6390958" y="5830888"/>
            <a:ext cx="2303462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与</a:t>
            </a:r>
            <a:r>
              <a:rPr lang="en-US" altLang="zh-CN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y</a:t>
            </a:r>
            <a:r>
              <a:rPr lang="zh-CN" altLang="en-US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轴交点</a:t>
            </a:r>
            <a:r>
              <a:rPr lang="en-US" altLang="zh-CN" sz="2800" b="1">
                <a:solidFill>
                  <a:srgbClr val="FF33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: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75" name="Rectangle 110"/>
          <p:cNvSpPr/>
          <p:nvPr/>
        </p:nvSpPr>
        <p:spPr>
          <a:xfrm>
            <a:off x="8319770" y="5270500"/>
            <a:ext cx="1439863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(0</a:t>
            </a:r>
            <a:r>
              <a:rPr lang="zh-CN" altLang="en-US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</a:t>
            </a: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0)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76" name="Rectangle 111"/>
          <p:cNvSpPr/>
          <p:nvPr/>
        </p:nvSpPr>
        <p:spPr>
          <a:xfrm>
            <a:off x="8319770" y="5918200"/>
            <a:ext cx="1511300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(0</a:t>
            </a:r>
            <a:r>
              <a:rPr lang="zh-CN" altLang="en-US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</a:t>
            </a:r>
            <a:r>
              <a:rPr lang="en-US" altLang="zh-CN" sz="28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0)</a:t>
            </a:r>
            <a:endParaRPr lang="en-US" altLang="zh-CN" sz="28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grpSp>
        <p:nvGrpSpPr>
          <p:cNvPr id="21616" name="Group 112"/>
          <p:cNvGrpSpPr/>
          <p:nvPr/>
        </p:nvGrpSpPr>
        <p:grpSpPr>
          <a:xfrm>
            <a:off x="1719263" y="3433763"/>
            <a:ext cx="3662363" cy="4241800"/>
            <a:chOff x="0" y="5"/>
            <a:chExt cx="2307" cy="2672"/>
          </a:xfrm>
        </p:grpSpPr>
        <p:sp>
          <p:nvSpPr>
            <p:cNvPr id="15471" name="未知"/>
            <p:cNvSpPr/>
            <p:nvPr/>
          </p:nvSpPr>
          <p:spPr>
            <a:xfrm flipV="1">
              <a:off x="0" y="5"/>
              <a:ext cx="1179" cy="2358"/>
            </a:xfrm>
            <a:custGeom>
              <a:avLst/>
              <a:gdLst/>
              <a:ahLst/>
              <a:cxnLst>
                <a:cxn ang="0">
                  <a:pos x="1179" y="2358"/>
                </a:cxn>
                <a:cxn ang="0">
                  <a:pos x="842" y="2161"/>
                </a:cxn>
                <a:cxn ang="0">
                  <a:pos x="506" y="1572"/>
                </a:cxn>
                <a:cxn ang="0">
                  <a:pos x="169" y="590"/>
                </a:cxn>
                <a:cxn ang="0">
                  <a:pos x="0" y="0"/>
                </a:cxn>
              </a:cxnLst>
              <a:rect l="l" t="t" r="r" b="b"/>
              <a:pathLst>
                <a:path w="1588" h="2722">
                  <a:moveTo>
                    <a:pt x="1588" y="2722"/>
                  </a:moveTo>
                  <a:cubicBezTo>
                    <a:pt x="1436" y="2684"/>
                    <a:pt x="1285" y="2646"/>
                    <a:pt x="1134" y="2495"/>
                  </a:cubicBezTo>
                  <a:cubicBezTo>
                    <a:pt x="983" y="2344"/>
                    <a:pt x="832" y="2117"/>
                    <a:pt x="681" y="1815"/>
                  </a:cubicBezTo>
                  <a:cubicBezTo>
                    <a:pt x="530" y="1513"/>
                    <a:pt x="340" y="984"/>
                    <a:pt x="227" y="681"/>
                  </a:cubicBezTo>
                  <a:cubicBezTo>
                    <a:pt x="114" y="378"/>
                    <a:pt x="38" y="114"/>
                    <a:pt x="0" y="0"/>
                  </a:cubicBezTo>
                </a:path>
              </a:pathLst>
            </a:custGeom>
            <a:noFill/>
            <a:ln w="4445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472" name="未知"/>
            <p:cNvSpPr/>
            <p:nvPr/>
          </p:nvSpPr>
          <p:spPr>
            <a:xfrm flipV="1">
              <a:off x="1174" y="26"/>
              <a:ext cx="1133" cy="2651"/>
            </a:xfrm>
            <a:custGeom>
              <a:avLst/>
              <a:gdLst/>
              <a:ahLst/>
              <a:cxnLst>
                <a:cxn ang="0">
                  <a:pos x="0" y="2677"/>
                </a:cxn>
                <a:cxn ang="0">
                  <a:pos x="352" y="2454"/>
                </a:cxn>
                <a:cxn ang="0">
                  <a:pos x="703" y="1785"/>
                </a:cxn>
                <a:cxn ang="0">
                  <a:pos x="1054" y="670"/>
                </a:cxn>
                <a:cxn ang="0">
                  <a:pos x="1230" y="0"/>
                </a:cxn>
              </a:cxnLst>
              <a:rect l="l" t="t" r="r" b="b"/>
              <a:pathLst>
                <a:path w="1588" h="2722">
                  <a:moveTo>
                    <a:pt x="0" y="2722"/>
                  </a:moveTo>
                  <a:cubicBezTo>
                    <a:pt x="151" y="2684"/>
                    <a:pt x="303" y="2646"/>
                    <a:pt x="454" y="2495"/>
                  </a:cubicBezTo>
                  <a:cubicBezTo>
                    <a:pt x="605" y="2344"/>
                    <a:pt x="756" y="2117"/>
                    <a:pt x="907" y="1815"/>
                  </a:cubicBezTo>
                  <a:cubicBezTo>
                    <a:pt x="1058" y="1513"/>
                    <a:pt x="1248" y="984"/>
                    <a:pt x="1361" y="681"/>
                  </a:cubicBezTo>
                  <a:cubicBezTo>
                    <a:pt x="1474" y="378"/>
                    <a:pt x="1550" y="114"/>
                    <a:pt x="1588" y="0"/>
                  </a:cubicBezTo>
                </a:path>
              </a:pathLst>
            </a:custGeom>
            <a:noFill/>
            <a:ln w="4445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1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2"/>
          <p:cNvSpPr txBox="1"/>
          <p:nvPr/>
        </p:nvSpPr>
        <p:spPr>
          <a:xfrm>
            <a:off x="1703388" y="115888"/>
            <a:ext cx="8785225" cy="64516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3600" b="1">
                <a:solidFill>
                  <a:srgbClr val="FF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总结</a:t>
            </a:r>
            <a:r>
              <a:rPr lang="en-US" altLang="zh-CN" sz="3600" b="1">
                <a:solidFill>
                  <a:srgbClr val="FF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:</a:t>
            </a:r>
            <a:r>
              <a:rPr lang="zh-CN" altLang="en-US" sz="3600" b="1">
                <a:solidFill>
                  <a:srgbClr val="FF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二次函数</a:t>
            </a:r>
            <a:r>
              <a:rPr lang="en-US" altLang="zh-CN" sz="3600" b="1">
                <a:solidFill>
                  <a:srgbClr val="FF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y=±x</a:t>
            </a:r>
            <a:r>
              <a:rPr lang="en-US" altLang="zh-CN" sz="3600" b="1" baseline="30000">
                <a:solidFill>
                  <a:srgbClr val="FF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2</a:t>
            </a:r>
            <a:r>
              <a:rPr lang="zh-CN" altLang="en-US" sz="3600" b="1">
                <a:solidFill>
                  <a:srgbClr val="FF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的性质</a:t>
            </a:r>
            <a:endParaRPr lang="zh-CN" altLang="en-US" sz="3600" b="1">
              <a:solidFill>
                <a:srgbClr val="FF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graphicFrame>
        <p:nvGraphicFramePr>
          <p:cNvPr id="22585" name="Group 57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113790" y="2209800"/>
          <a:ext cx="9964420" cy="4206875"/>
        </p:xfrm>
        <a:graphic>
          <a:graphicData uri="http://schemas.openxmlformats.org/drawingml/2006/table">
            <a:tbl>
              <a:tblPr/>
              <a:tblGrid>
                <a:gridCol w="1561465"/>
                <a:gridCol w="4288155"/>
                <a:gridCol w="4114800"/>
              </a:tblGrid>
              <a:tr h="518160"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595"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495"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53185"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6280"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  <a:ea typeface="黑体" panose="02010609060101010101" pitchFamily="49" charset="-122"/>
                      </a:endParaRPr>
                    </a:p>
                  </a:txBody>
                  <a:tcPr vert="horz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416" name="Text Box 37"/>
          <p:cNvSpPr txBox="1"/>
          <p:nvPr/>
        </p:nvSpPr>
        <p:spPr>
          <a:xfrm>
            <a:off x="1313815" y="2172335"/>
            <a:ext cx="110109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2400" b="1">
                <a:latin typeface="Arial Black" panose="020B0A04020102020204" pitchFamily="34" charset="0"/>
                <a:ea typeface="黑体" panose="02010609060101010101" pitchFamily="49" charset="-122"/>
              </a:rPr>
              <a:t>抛物线</a:t>
            </a:r>
            <a:endParaRPr lang="zh-CN" altLang="en-US" sz="2400" b="1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6417" name="Text Box 38"/>
          <p:cNvSpPr txBox="1"/>
          <p:nvPr/>
        </p:nvSpPr>
        <p:spPr>
          <a:xfrm>
            <a:off x="1181735" y="2756218"/>
            <a:ext cx="140716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顶点坐标</a:t>
            </a:r>
            <a:endParaRPr lang="zh-CN" altLang="en-US" sz="24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6418" name="Text Box 39"/>
          <p:cNvSpPr txBox="1"/>
          <p:nvPr/>
        </p:nvSpPr>
        <p:spPr>
          <a:xfrm>
            <a:off x="1343660" y="3340418"/>
            <a:ext cx="1336675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对称轴</a:t>
            </a:r>
            <a:endParaRPr lang="zh-CN" altLang="en-US" sz="24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6419" name="Text Box 40"/>
          <p:cNvSpPr txBox="1"/>
          <p:nvPr/>
        </p:nvSpPr>
        <p:spPr>
          <a:xfrm>
            <a:off x="1213485" y="3942080"/>
            <a:ext cx="140716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开口方向</a:t>
            </a:r>
            <a:endParaRPr lang="zh-CN" altLang="en-US" sz="24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6420" name="Text Box 41"/>
          <p:cNvSpPr txBox="1"/>
          <p:nvPr/>
        </p:nvSpPr>
        <p:spPr>
          <a:xfrm>
            <a:off x="1365885" y="4589780"/>
            <a:ext cx="110109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增减性</a:t>
            </a:r>
            <a:endParaRPr lang="zh-CN" altLang="en-US" sz="24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6421" name="Text Box 42"/>
          <p:cNvSpPr txBox="1"/>
          <p:nvPr/>
        </p:nvSpPr>
        <p:spPr>
          <a:xfrm>
            <a:off x="1486218" y="5838508"/>
            <a:ext cx="79502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最值</a:t>
            </a:r>
            <a:endParaRPr lang="zh-CN" altLang="en-US" sz="24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6422" name="Text Box 43"/>
          <p:cNvSpPr txBox="1"/>
          <p:nvPr/>
        </p:nvSpPr>
        <p:spPr>
          <a:xfrm>
            <a:off x="4410710" y="2111375"/>
            <a:ext cx="1368425" cy="64516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3600" b="1">
                <a:solidFill>
                  <a:srgbClr val="FF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y=x</a:t>
            </a:r>
            <a:r>
              <a:rPr lang="en-US" altLang="zh-CN" sz="3600" b="1" baseline="30000">
                <a:solidFill>
                  <a:srgbClr val="FF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2</a:t>
            </a:r>
            <a:endParaRPr lang="en-US" altLang="zh-CN" sz="3600" b="1" baseline="30000">
              <a:solidFill>
                <a:srgbClr val="FF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6423" name="Text Box 44"/>
          <p:cNvSpPr txBox="1"/>
          <p:nvPr/>
        </p:nvSpPr>
        <p:spPr>
          <a:xfrm>
            <a:off x="7658735" y="2139950"/>
            <a:ext cx="1431925" cy="64516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3600" b="1">
                <a:solidFill>
                  <a:srgbClr val="FF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y=-x</a:t>
            </a:r>
            <a:r>
              <a:rPr lang="en-US" altLang="zh-CN" sz="3600" b="1" baseline="30000">
                <a:solidFill>
                  <a:srgbClr val="FF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2</a:t>
            </a:r>
            <a:endParaRPr lang="en-US" altLang="zh-CN" sz="3600" b="1" baseline="30000">
              <a:solidFill>
                <a:srgbClr val="FF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22573" name="Text Box 45"/>
          <p:cNvSpPr txBox="1"/>
          <p:nvPr/>
        </p:nvSpPr>
        <p:spPr>
          <a:xfrm>
            <a:off x="4155123" y="2754313"/>
            <a:ext cx="150876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2400" b="1">
                <a:latin typeface="Arial Black" panose="020B0A04020102020204" pitchFamily="34" charset="0"/>
                <a:ea typeface="黑体" panose="02010609060101010101" pitchFamily="49" charset="-122"/>
              </a:rPr>
              <a:t>（</a:t>
            </a:r>
            <a:r>
              <a:rPr lang="en-US" altLang="zh-CN" sz="2400" b="1">
                <a:latin typeface="Arial Black" panose="020B0A04020102020204" pitchFamily="34" charset="0"/>
                <a:ea typeface="黑体" panose="02010609060101010101" pitchFamily="49" charset="-122"/>
              </a:rPr>
              <a:t>0</a:t>
            </a:r>
            <a:r>
              <a:rPr lang="zh-CN" altLang="en-US" sz="2400" b="1">
                <a:latin typeface="Arial Black" panose="020B0A04020102020204" pitchFamily="34" charset="0"/>
                <a:ea typeface="黑体" panose="02010609060101010101" pitchFamily="49" charset="-122"/>
              </a:rPr>
              <a:t>，</a:t>
            </a:r>
            <a:r>
              <a:rPr lang="en-US" altLang="zh-CN" sz="2400" b="1">
                <a:latin typeface="Arial Black" panose="020B0A04020102020204" pitchFamily="34" charset="0"/>
                <a:ea typeface="黑体" panose="02010609060101010101" pitchFamily="49" charset="-122"/>
              </a:rPr>
              <a:t>0</a:t>
            </a:r>
            <a:r>
              <a:rPr lang="zh-CN" altLang="en-US" sz="2400" b="1">
                <a:latin typeface="Arial Black" panose="020B0A04020102020204" pitchFamily="34" charset="0"/>
                <a:ea typeface="黑体" panose="02010609060101010101" pitchFamily="49" charset="-122"/>
              </a:rPr>
              <a:t>）</a:t>
            </a:r>
            <a:endParaRPr lang="zh-CN" altLang="en-US" sz="2400" b="1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22574" name="Text Box 46"/>
          <p:cNvSpPr txBox="1"/>
          <p:nvPr/>
        </p:nvSpPr>
        <p:spPr>
          <a:xfrm>
            <a:off x="7466648" y="2754313"/>
            <a:ext cx="150876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2400" b="1">
                <a:latin typeface="Arial Black" panose="020B0A04020102020204" pitchFamily="34" charset="0"/>
                <a:ea typeface="黑体" panose="02010609060101010101" pitchFamily="49" charset="-122"/>
              </a:rPr>
              <a:t>（</a:t>
            </a:r>
            <a:r>
              <a:rPr lang="en-US" altLang="zh-CN" sz="2400" b="1">
                <a:latin typeface="Arial Black" panose="020B0A04020102020204" pitchFamily="34" charset="0"/>
                <a:ea typeface="黑体" panose="02010609060101010101" pitchFamily="49" charset="-122"/>
              </a:rPr>
              <a:t>0</a:t>
            </a:r>
            <a:r>
              <a:rPr lang="zh-CN" altLang="en-US" sz="2400" b="1">
                <a:latin typeface="Arial Black" panose="020B0A04020102020204" pitchFamily="34" charset="0"/>
                <a:ea typeface="黑体" panose="02010609060101010101" pitchFamily="49" charset="-122"/>
              </a:rPr>
              <a:t>，</a:t>
            </a:r>
            <a:r>
              <a:rPr lang="en-US" altLang="zh-CN" sz="2400" b="1">
                <a:latin typeface="Arial Black" panose="020B0A04020102020204" pitchFamily="34" charset="0"/>
                <a:ea typeface="黑体" panose="02010609060101010101" pitchFamily="49" charset="-122"/>
              </a:rPr>
              <a:t>0</a:t>
            </a:r>
            <a:r>
              <a:rPr lang="zh-CN" altLang="en-US" sz="2400" b="1">
                <a:latin typeface="Arial Black" panose="020B0A04020102020204" pitchFamily="34" charset="0"/>
                <a:ea typeface="黑体" panose="02010609060101010101" pitchFamily="49" charset="-122"/>
              </a:rPr>
              <a:t>）</a:t>
            </a:r>
            <a:endParaRPr lang="zh-CN" altLang="en-US" sz="2400" b="1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22575" name="Text Box 47"/>
          <p:cNvSpPr txBox="1"/>
          <p:nvPr/>
        </p:nvSpPr>
        <p:spPr>
          <a:xfrm>
            <a:off x="4458335" y="3322638"/>
            <a:ext cx="1176338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2400" b="1">
                <a:latin typeface="Arial Black" panose="020B0A04020102020204" pitchFamily="34" charset="0"/>
                <a:ea typeface="黑体" panose="02010609060101010101" pitchFamily="49" charset="-122"/>
              </a:rPr>
              <a:t>y</a:t>
            </a:r>
            <a:r>
              <a:rPr lang="zh-CN" altLang="en-US" sz="2400" b="1">
                <a:latin typeface="Arial Black" panose="020B0A04020102020204" pitchFamily="34" charset="0"/>
                <a:ea typeface="黑体" panose="02010609060101010101" pitchFamily="49" charset="-122"/>
              </a:rPr>
              <a:t>轴</a:t>
            </a:r>
            <a:endParaRPr lang="zh-CN" altLang="en-US" sz="2400" b="1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22576" name="Text Box 48"/>
          <p:cNvSpPr txBox="1"/>
          <p:nvPr/>
        </p:nvSpPr>
        <p:spPr>
          <a:xfrm>
            <a:off x="7887335" y="3322638"/>
            <a:ext cx="1276350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2400" b="1">
                <a:latin typeface="Arial Black" panose="020B0A04020102020204" pitchFamily="34" charset="0"/>
                <a:ea typeface="黑体" panose="02010609060101010101" pitchFamily="49" charset="-122"/>
              </a:rPr>
              <a:t>y</a:t>
            </a:r>
            <a:r>
              <a:rPr lang="zh-CN" altLang="en-US" sz="2400" b="1">
                <a:latin typeface="Arial Black" panose="020B0A04020102020204" pitchFamily="34" charset="0"/>
                <a:ea typeface="黑体" panose="02010609060101010101" pitchFamily="49" charset="-122"/>
              </a:rPr>
              <a:t>轴</a:t>
            </a:r>
            <a:endParaRPr lang="zh-CN" altLang="en-US" sz="2400" b="1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22577" name="Text Box 49"/>
          <p:cNvSpPr txBox="1"/>
          <p:nvPr/>
        </p:nvSpPr>
        <p:spPr>
          <a:xfrm>
            <a:off x="4382135" y="3924300"/>
            <a:ext cx="1252538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400" b="1">
                <a:latin typeface="Arial Black" panose="020B0A04020102020204" pitchFamily="34" charset="0"/>
                <a:ea typeface="黑体" panose="02010609060101010101" pitchFamily="49" charset="-122"/>
              </a:rPr>
              <a:t>向上</a:t>
            </a:r>
            <a:endParaRPr lang="zh-CN" altLang="en-US" sz="2400" b="1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22578" name="Text Box 50"/>
          <p:cNvSpPr txBox="1"/>
          <p:nvPr/>
        </p:nvSpPr>
        <p:spPr>
          <a:xfrm>
            <a:off x="7963535" y="3851275"/>
            <a:ext cx="984250" cy="460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400" b="1">
                <a:latin typeface="Arial Black" panose="020B0A04020102020204" pitchFamily="34" charset="0"/>
                <a:ea typeface="黑体" panose="02010609060101010101" pitchFamily="49" charset="-122"/>
              </a:rPr>
              <a:t>向下</a:t>
            </a:r>
            <a:endParaRPr lang="zh-CN" altLang="en-US" sz="2400" b="1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22579" name="Text Box 51"/>
          <p:cNvSpPr txBox="1"/>
          <p:nvPr/>
        </p:nvSpPr>
        <p:spPr>
          <a:xfrm>
            <a:off x="2680018" y="5776913"/>
            <a:ext cx="3862387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 b="1">
                <a:latin typeface="Arial Black" panose="020B0A04020102020204" pitchFamily="34" charset="0"/>
                <a:ea typeface="黑体" panose="02010609060101010101" pitchFamily="49" charset="-122"/>
              </a:rPr>
              <a:t>当</a:t>
            </a:r>
            <a:r>
              <a:rPr lang="en-US" altLang="zh-CN" sz="2800" b="1">
                <a:latin typeface="Arial Black" panose="020B0A04020102020204" pitchFamily="34" charset="0"/>
                <a:ea typeface="黑体" panose="02010609060101010101" pitchFamily="49" charset="-122"/>
              </a:rPr>
              <a:t>x=0</a:t>
            </a:r>
            <a:r>
              <a:rPr lang="zh-CN" altLang="en-US" sz="2800" b="1">
                <a:latin typeface="Arial Black" panose="020B0A04020102020204" pitchFamily="34" charset="0"/>
                <a:ea typeface="黑体" panose="02010609060101010101" pitchFamily="49" charset="-122"/>
              </a:rPr>
              <a:t>时</a:t>
            </a:r>
            <a:r>
              <a:rPr lang="en-US" altLang="zh-CN" sz="2800" b="1">
                <a:latin typeface="Arial Black" panose="020B0A04020102020204" pitchFamily="34" charset="0"/>
                <a:ea typeface="黑体" panose="02010609060101010101" pitchFamily="49" charset="-122"/>
              </a:rPr>
              <a:t>，y</a:t>
            </a:r>
            <a:r>
              <a:rPr lang="zh-CN" altLang="en-US" sz="2800" b="1">
                <a:latin typeface="Arial Black" panose="020B0A04020102020204" pitchFamily="34" charset="0"/>
                <a:ea typeface="黑体" panose="02010609060101010101" pitchFamily="49" charset="-122"/>
              </a:rPr>
              <a:t>最小值为</a:t>
            </a:r>
            <a:r>
              <a:rPr lang="en-US" altLang="zh-CN" sz="2800" b="1">
                <a:latin typeface="Arial Black" panose="020B0A04020102020204" pitchFamily="34" charset="0"/>
                <a:ea typeface="黑体" panose="02010609060101010101" pitchFamily="49" charset="-122"/>
              </a:rPr>
              <a:t>0.</a:t>
            </a:r>
            <a:endParaRPr lang="en-US" altLang="zh-CN" sz="2800" b="1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22580" name="Text Box 52"/>
          <p:cNvSpPr txBox="1"/>
          <p:nvPr/>
        </p:nvSpPr>
        <p:spPr>
          <a:xfrm>
            <a:off x="6858635" y="5853430"/>
            <a:ext cx="422021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zh-CN" altLang="en-US" sz="2800" b="1">
                <a:latin typeface="Arial Black" panose="020B0A04020102020204" pitchFamily="34" charset="0"/>
                <a:ea typeface="黑体" panose="02010609060101010101" pitchFamily="49" charset="-122"/>
              </a:rPr>
              <a:t>当</a:t>
            </a:r>
            <a:r>
              <a:rPr lang="en-US" altLang="zh-CN" sz="2800" b="1">
                <a:latin typeface="Arial Black" panose="020B0A04020102020204" pitchFamily="34" charset="0"/>
                <a:ea typeface="黑体" panose="02010609060101010101" pitchFamily="49" charset="-122"/>
              </a:rPr>
              <a:t>x=0</a:t>
            </a:r>
            <a:r>
              <a:rPr lang="zh-CN" altLang="en-US" sz="2800" b="1">
                <a:latin typeface="Arial Black" panose="020B0A04020102020204" pitchFamily="34" charset="0"/>
                <a:ea typeface="黑体" panose="02010609060101010101" pitchFamily="49" charset="-122"/>
              </a:rPr>
              <a:t>时</a:t>
            </a:r>
            <a:r>
              <a:rPr lang="en-US" altLang="zh-CN" sz="2800" b="1">
                <a:latin typeface="Arial Black" panose="020B0A04020102020204" pitchFamily="34" charset="0"/>
                <a:ea typeface="黑体" panose="02010609060101010101" pitchFamily="49" charset="-122"/>
              </a:rPr>
              <a:t>，y</a:t>
            </a:r>
            <a:r>
              <a:rPr lang="zh-CN" altLang="en-US" sz="2800" b="1">
                <a:latin typeface="Arial Black" panose="020B0A04020102020204" pitchFamily="34" charset="0"/>
                <a:ea typeface="黑体" panose="02010609060101010101" pitchFamily="49" charset="-122"/>
              </a:rPr>
              <a:t>最大值为</a:t>
            </a:r>
            <a:r>
              <a:rPr lang="en-US" altLang="zh-CN" sz="2800" b="1">
                <a:latin typeface="Arial Black" panose="020B0A04020102020204" pitchFamily="34" charset="0"/>
                <a:ea typeface="黑体" panose="02010609060101010101" pitchFamily="49" charset="-122"/>
              </a:rPr>
              <a:t>0.</a:t>
            </a:r>
            <a:endParaRPr lang="en-US" altLang="zh-CN" sz="2800" b="1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22581" name="Text Box 53"/>
          <p:cNvSpPr txBox="1"/>
          <p:nvPr/>
        </p:nvSpPr>
        <p:spPr>
          <a:xfrm>
            <a:off x="2735580" y="4439920"/>
            <a:ext cx="3980815" cy="11988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zh-CN" altLang="en-US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在对称轴的左侧</a:t>
            </a:r>
            <a:r>
              <a:rPr lang="en-US" altLang="zh-CN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，y</a:t>
            </a:r>
            <a:r>
              <a:rPr lang="zh-CN" altLang="en-US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随着</a:t>
            </a:r>
            <a:r>
              <a:rPr lang="en-US" altLang="zh-CN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x</a:t>
            </a:r>
            <a:r>
              <a:rPr lang="zh-CN" altLang="en-US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的增大而减小</a:t>
            </a:r>
            <a:r>
              <a:rPr lang="en-US" altLang="zh-CN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.</a:t>
            </a:r>
            <a:r>
              <a:rPr lang="zh-CN" altLang="en-US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在对称轴的右侧</a:t>
            </a:r>
            <a:r>
              <a:rPr lang="en-US" altLang="zh-CN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 y</a:t>
            </a:r>
            <a:r>
              <a:rPr lang="zh-CN" altLang="en-US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随着</a:t>
            </a:r>
            <a:r>
              <a:rPr lang="en-US" altLang="zh-CN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x</a:t>
            </a:r>
            <a:r>
              <a:rPr lang="zh-CN" altLang="en-US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的增大而增大</a:t>
            </a:r>
            <a:r>
              <a:rPr lang="en-US" altLang="zh-CN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. </a:t>
            </a:r>
            <a:endParaRPr lang="en-US" altLang="zh-CN" sz="24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22582" name="Text Box 54"/>
          <p:cNvSpPr txBox="1"/>
          <p:nvPr/>
        </p:nvSpPr>
        <p:spPr>
          <a:xfrm>
            <a:off x="6985635" y="4485005"/>
            <a:ext cx="4032250" cy="11988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zh-CN" altLang="en-US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在对称轴的左侧</a:t>
            </a:r>
            <a:r>
              <a:rPr lang="en-US" altLang="zh-CN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，y</a:t>
            </a:r>
            <a:r>
              <a:rPr lang="zh-CN" altLang="en-US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随着</a:t>
            </a:r>
            <a:r>
              <a:rPr lang="en-US" altLang="zh-CN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x</a:t>
            </a:r>
            <a:r>
              <a:rPr lang="zh-CN" altLang="en-US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的增大而增大</a:t>
            </a:r>
            <a:r>
              <a:rPr lang="en-US" altLang="zh-CN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.</a:t>
            </a:r>
            <a:r>
              <a:rPr lang="zh-CN" altLang="en-US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在对称轴的右侧</a:t>
            </a:r>
            <a:r>
              <a:rPr lang="en-US" altLang="zh-CN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， y</a:t>
            </a:r>
            <a:r>
              <a:rPr lang="zh-CN" altLang="en-US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随着</a:t>
            </a:r>
            <a:r>
              <a:rPr lang="en-US" altLang="zh-CN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x</a:t>
            </a:r>
            <a:r>
              <a:rPr lang="zh-CN" altLang="en-US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的增大而减小</a:t>
            </a:r>
            <a:r>
              <a:rPr lang="en-US" altLang="zh-CN" sz="24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. </a:t>
            </a:r>
            <a:endParaRPr lang="en-US" altLang="zh-CN" sz="24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6434" name="Text Box 55"/>
          <p:cNvSpPr txBox="1"/>
          <p:nvPr/>
        </p:nvSpPr>
        <p:spPr>
          <a:xfrm>
            <a:off x="1258570" y="914083"/>
            <a:ext cx="4321175" cy="52197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2800" b="1">
                <a:latin typeface="Arial Black" panose="020B0A04020102020204" pitchFamily="34" charset="0"/>
                <a:ea typeface="黑体" panose="02010609060101010101" pitchFamily="49" charset="-122"/>
              </a:rPr>
              <a:t>根据图形填表：</a:t>
            </a:r>
            <a:endParaRPr lang="zh-CN" altLang="en-US" sz="2800" b="1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pic>
        <p:nvPicPr>
          <p:cNvPr id="22587" name="Picture 59"/>
          <p:cNvPicPr>
            <a:picLocks noChangeAspect="1"/>
          </p:cNvPicPr>
          <p:nvPr/>
        </p:nvPicPr>
        <p:blipFill>
          <a:blip r:embed="rId2">
            <a:lum bright="-23999" contrast="41999"/>
          </a:blip>
          <a:stretch>
            <a:fillRect/>
          </a:stretch>
        </p:blipFill>
        <p:spPr>
          <a:xfrm>
            <a:off x="4332605" y="727075"/>
            <a:ext cx="1524000" cy="14128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2589" name="Picture 61"/>
          <p:cNvPicPr>
            <a:picLocks noChangeAspect="1"/>
          </p:cNvPicPr>
          <p:nvPr/>
        </p:nvPicPr>
        <p:blipFill>
          <a:blip r:embed="rId3">
            <a:lum bright="-42001" contrast="66000"/>
          </a:blip>
          <a:stretch>
            <a:fillRect/>
          </a:stretch>
        </p:blipFill>
        <p:spPr>
          <a:xfrm>
            <a:off x="8153400" y="723900"/>
            <a:ext cx="1171575" cy="13525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2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25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2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25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2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25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2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25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2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25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73" grpId="0"/>
      <p:bldP spid="22574" grpId="0"/>
      <p:bldP spid="22575" grpId="0"/>
      <p:bldP spid="22576" grpId="0"/>
      <p:bldP spid="22577" grpId="0"/>
      <p:bldP spid="22578" grpId="0"/>
      <p:bldP spid="22579" grpId="0"/>
      <p:bldP spid="22580" grpId="0"/>
      <p:bldP spid="22581" grpId="0"/>
      <p:bldP spid="2258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2"/>
          <p:cNvSpPr txBox="1"/>
          <p:nvPr/>
        </p:nvSpPr>
        <p:spPr>
          <a:xfrm>
            <a:off x="760730" y="189230"/>
            <a:ext cx="879157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点拨：二次函数</a:t>
            </a:r>
            <a:r>
              <a:rPr lang="en-US" altLang="zh-CN" sz="36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y=x²</a:t>
            </a:r>
            <a:r>
              <a:rPr lang="zh-CN" altLang="en-US" sz="36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和</a:t>
            </a:r>
            <a:r>
              <a:rPr lang="en-US" altLang="zh-CN" sz="36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y=-x²</a:t>
            </a:r>
            <a:r>
              <a:rPr lang="zh-CN" altLang="en-US" sz="3600" b="1">
                <a:solidFill>
                  <a:srgbClr val="0000FF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的图象比较</a:t>
            </a:r>
            <a:endParaRPr lang="zh-CN" altLang="en-US" sz="3600" b="1">
              <a:solidFill>
                <a:srgbClr val="0000FF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23555" name="Text Box 3"/>
          <p:cNvSpPr txBox="1"/>
          <p:nvPr/>
        </p:nvSpPr>
        <p:spPr>
          <a:xfrm>
            <a:off x="3252788" y="2997200"/>
            <a:ext cx="4356100" cy="193802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000" b="1">
                <a:latin typeface="Arial Black" panose="020B0A04020102020204" pitchFamily="34" charset="0"/>
                <a:ea typeface="黑体" panose="02010609060101010101" pitchFamily="49" charset="-122"/>
              </a:rPr>
              <a:t>1.</a:t>
            </a:r>
            <a:r>
              <a:rPr lang="zh-CN" altLang="en-US" sz="3000" b="1">
                <a:latin typeface="Arial Black" panose="020B0A04020102020204" pitchFamily="34" charset="0"/>
                <a:ea typeface="黑体" panose="02010609060101010101" pitchFamily="49" charset="-122"/>
              </a:rPr>
              <a:t>开口方向不同；</a:t>
            </a:r>
            <a:endParaRPr lang="zh-CN" altLang="en-US" sz="3000" b="1">
              <a:latin typeface="Arial Black" panose="020B0A04020102020204" pitchFamily="34" charset="0"/>
              <a:ea typeface="黑体" panose="02010609060101010101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3000" b="1">
                <a:latin typeface="Arial Black" panose="020B0A04020102020204" pitchFamily="34" charset="0"/>
                <a:ea typeface="黑体" panose="02010609060101010101" pitchFamily="49" charset="-122"/>
              </a:rPr>
              <a:t>2.</a:t>
            </a:r>
            <a:r>
              <a:rPr lang="zh-CN" altLang="en-US" sz="3000" b="1">
                <a:latin typeface="Arial Black" panose="020B0A04020102020204" pitchFamily="34" charset="0"/>
                <a:ea typeface="黑体" panose="02010609060101010101" pitchFamily="49" charset="-122"/>
              </a:rPr>
              <a:t>函数增减性不同；</a:t>
            </a:r>
            <a:endParaRPr lang="zh-CN" altLang="en-US" sz="3000" b="1">
              <a:latin typeface="Arial Black" panose="020B0A04020102020204" pitchFamily="34" charset="0"/>
              <a:ea typeface="黑体" panose="02010609060101010101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3000" b="1">
                <a:latin typeface="Arial Black" panose="020B0A04020102020204" pitchFamily="34" charset="0"/>
                <a:ea typeface="黑体" panose="02010609060101010101" pitchFamily="49" charset="-122"/>
              </a:rPr>
              <a:t>3.</a:t>
            </a:r>
            <a:r>
              <a:rPr lang="zh-CN" altLang="en-US" sz="3000" b="1">
                <a:latin typeface="Arial Black" panose="020B0A04020102020204" pitchFamily="34" charset="0"/>
                <a:ea typeface="黑体" panose="02010609060101010101" pitchFamily="49" charset="-122"/>
              </a:rPr>
              <a:t>最值不同</a:t>
            </a:r>
            <a:r>
              <a:rPr lang="en-US" altLang="zh-CN" sz="3000" b="1">
                <a:latin typeface="Arial Black" panose="020B0A04020102020204" pitchFamily="34" charset="0"/>
                <a:ea typeface="黑体" panose="02010609060101010101" pitchFamily="49" charset="-122"/>
              </a:rPr>
              <a:t>.</a:t>
            </a:r>
            <a:endParaRPr lang="en-US" altLang="zh-CN" sz="3000" b="1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23556" name="Text Box 4"/>
          <p:cNvSpPr txBox="1"/>
          <p:nvPr/>
        </p:nvSpPr>
        <p:spPr>
          <a:xfrm>
            <a:off x="2500313" y="877888"/>
            <a:ext cx="5327650" cy="193802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000" b="1">
                <a:latin typeface="Arial Black" panose="020B0A04020102020204" pitchFamily="34" charset="0"/>
                <a:ea typeface="黑体" panose="02010609060101010101" pitchFamily="49" charset="-122"/>
              </a:rPr>
              <a:t>      </a:t>
            </a:r>
            <a:r>
              <a:rPr lang="zh-CN" altLang="en-US" sz="3000" b="1">
                <a:latin typeface="Arial Black" panose="020B0A04020102020204" pitchFamily="34" charset="0"/>
                <a:ea typeface="黑体" panose="02010609060101010101" pitchFamily="49" charset="-122"/>
              </a:rPr>
              <a:t>1</a:t>
            </a:r>
            <a:r>
              <a:rPr lang="en-US" altLang="zh-CN" sz="3000" b="1">
                <a:latin typeface="Arial Black" panose="020B0A04020102020204" pitchFamily="34" charset="0"/>
                <a:ea typeface="黑体" panose="02010609060101010101" pitchFamily="49" charset="-122"/>
              </a:rPr>
              <a:t>.</a:t>
            </a:r>
            <a:r>
              <a:rPr lang="zh-CN" altLang="en-US" sz="3000" b="1">
                <a:latin typeface="Arial Black" panose="020B0A04020102020204" pitchFamily="34" charset="0"/>
                <a:ea typeface="黑体" panose="02010609060101010101" pitchFamily="49" charset="-122"/>
              </a:rPr>
              <a:t>形状都是抛物线；</a:t>
            </a:r>
            <a:endParaRPr lang="zh-CN" altLang="en-US" sz="3000" b="1">
              <a:latin typeface="Arial Black" panose="020B0A04020102020204" pitchFamily="34" charset="0"/>
              <a:ea typeface="黑体" panose="02010609060101010101" pitchFamily="49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000" b="1">
                <a:latin typeface="Arial Black" panose="020B0A04020102020204" pitchFamily="34" charset="0"/>
                <a:ea typeface="黑体" panose="02010609060101010101" pitchFamily="49" charset="-122"/>
              </a:rPr>
              <a:t>      2</a:t>
            </a:r>
            <a:r>
              <a:rPr lang="en-US" altLang="zh-CN" sz="3000" b="1">
                <a:latin typeface="Arial Black" panose="020B0A04020102020204" pitchFamily="34" charset="0"/>
                <a:ea typeface="黑体" panose="02010609060101010101" pitchFamily="49" charset="-122"/>
              </a:rPr>
              <a:t>.</a:t>
            </a:r>
            <a:r>
              <a:rPr lang="zh-CN" altLang="en-US" sz="3000" b="1">
                <a:latin typeface="Arial Black" panose="020B0A04020102020204" pitchFamily="34" charset="0"/>
                <a:ea typeface="黑体" panose="02010609060101010101" pitchFamily="49" charset="-122"/>
              </a:rPr>
              <a:t>顶点坐标都是</a:t>
            </a:r>
            <a:r>
              <a:rPr lang="en-US" altLang="zh-CN" sz="3000" b="1">
                <a:latin typeface="Arial Black" panose="020B0A04020102020204" pitchFamily="34" charset="0"/>
                <a:ea typeface="黑体" panose="02010609060101010101" pitchFamily="49" charset="-122"/>
              </a:rPr>
              <a:t>(</a:t>
            </a:r>
            <a:r>
              <a:rPr lang="zh-CN" altLang="en-US" sz="3000" b="1">
                <a:latin typeface="Arial Black" panose="020B0A04020102020204" pitchFamily="34" charset="0"/>
                <a:ea typeface="黑体" panose="02010609060101010101" pitchFamily="49" charset="-122"/>
              </a:rPr>
              <a:t>0，</a:t>
            </a:r>
            <a:r>
              <a:rPr lang="en-US" altLang="zh-CN" sz="3000" b="1">
                <a:latin typeface="Arial Black" panose="020B0A04020102020204" pitchFamily="34" charset="0"/>
                <a:ea typeface="黑体" panose="02010609060101010101" pitchFamily="49" charset="-122"/>
              </a:rPr>
              <a:t>0)</a:t>
            </a:r>
            <a:r>
              <a:rPr lang="zh-CN" altLang="en-US" sz="3000" b="1">
                <a:latin typeface="Arial Black" panose="020B0A04020102020204" pitchFamily="34" charset="0"/>
                <a:ea typeface="黑体" panose="02010609060101010101" pitchFamily="49" charset="-122"/>
              </a:rPr>
              <a:t>；</a:t>
            </a:r>
            <a:endParaRPr lang="zh-CN" altLang="en-US" sz="3000" b="1">
              <a:latin typeface="Arial Black" panose="020B0A04020102020204" pitchFamily="34" charset="0"/>
              <a:ea typeface="黑体" panose="02010609060101010101" pitchFamily="49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000" b="1">
                <a:latin typeface="Arial Black" panose="020B0A04020102020204" pitchFamily="34" charset="0"/>
                <a:ea typeface="黑体" panose="02010609060101010101" pitchFamily="49" charset="-122"/>
              </a:rPr>
              <a:t>      3</a:t>
            </a:r>
            <a:r>
              <a:rPr lang="en-US" altLang="zh-CN" sz="3000" b="1">
                <a:latin typeface="Arial Black" panose="020B0A04020102020204" pitchFamily="34" charset="0"/>
                <a:ea typeface="黑体" panose="02010609060101010101" pitchFamily="49" charset="-122"/>
              </a:rPr>
              <a:t>.</a:t>
            </a:r>
            <a:r>
              <a:rPr lang="zh-CN" altLang="en-US" sz="3000" b="1">
                <a:latin typeface="Arial Black" panose="020B0A04020102020204" pitchFamily="34" charset="0"/>
                <a:ea typeface="黑体" panose="02010609060101010101" pitchFamily="49" charset="-122"/>
              </a:rPr>
              <a:t>对称轴都是y轴</a:t>
            </a:r>
            <a:r>
              <a:rPr lang="en-US" altLang="zh-CN" sz="3000" b="1">
                <a:latin typeface="Arial Black" panose="020B0A04020102020204" pitchFamily="34" charset="0"/>
                <a:ea typeface="黑体" panose="02010609060101010101" pitchFamily="49" charset="-122"/>
              </a:rPr>
              <a:t>.</a:t>
            </a:r>
            <a:endParaRPr lang="zh-CN" altLang="en-US" sz="3000" b="1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grpSp>
        <p:nvGrpSpPr>
          <p:cNvPr id="17412" name="Group 5"/>
          <p:cNvGrpSpPr>
            <a:grpSpLocks noChangeAspect="1"/>
          </p:cNvGrpSpPr>
          <p:nvPr/>
        </p:nvGrpSpPr>
        <p:grpSpPr>
          <a:xfrm>
            <a:off x="7086600" y="1447800"/>
            <a:ext cx="3581400" cy="3325813"/>
            <a:chOff x="0" y="0"/>
            <a:chExt cx="1968" cy="1608"/>
          </a:xfrm>
        </p:grpSpPr>
        <p:pic>
          <p:nvPicPr>
            <p:cNvPr id="17413" name="Picture 6" descr="31"/>
            <p:cNvPicPr>
              <a:picLocks noChangeAspect="1"/>
            </p:cNvPicPr>
            <p:nvPr/>
          </p:nvPicPr>
          <p:blipFill>
            <a:blip r:embed="rId1">
              <a:lum bright="-29999" contrast="66000"/>
            </a:blip>
            <a:stretch>
              <a:fillRect/>
            </a:stretch>
          </p:blipFill>
          <p:spPr>
            <a:xfrm>
              <a:off x="0" y="0"/>
              <a:ext cx="1968" cy="1608"/>
            </a:xfrm>
            <a:prstGeom prst="rect">
              <a:avLst/>
            </a:prstGeom>
            <a:noFill/>
            <a:ln w="9525">
              <a:noFill/>
            </a:ln>
          </p:spPr>
        </p:pic>
        <p:graphicFrame>
          <p:nvGraphicFramePr>
            <p:cNvPr id="17414" name="Object 7"/>
            <p:cNvGraphicFramePr>
              <a:graphicFrameLocks noChangeAspect="1"/>
            </p:cNvGraphicFramePr>
            <p:nvPr/>
          </p:nvGraphicFramePr>
          <p:xfrm>
            <a:off x="130" y="96"/>
            <a:ext cx="386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8" name="" r:id="rId2" imgW="419735" imgH="228600" progId="Equation.3">
                    <p:embed/>
                  </p:oleObj>
                </mc:Choice>
                <mc:Fallback>
                  <p:oleObj name="" r:id="rId2" imgW="419735" imgH="228600" progId="Equation.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130" y="96"/>
                          <a:ext cx="386" cy="23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15" name="Object 8"/>
            <p:cNvGraphicFramePr>
              <a:graphicFrameLocks noChangeAspect="1"/>
            </p:cNvGraphicFramePr>
            <p:nvPr/>
          </p:nvGraphicFramePr>
          <p:xfrm>
            <a:off x="1363" y="1155"/>
            <a:ext cx="468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9" name="" r:id="rId4" imgW="508635" imgH="228600" progId="Equation.3">
                    <p:embed/>
                  </p:oleObj>
                </mc:Choice>
                <mc:Fallback>
                  <p:oleObj name="" r:id="rId4" imgW="508635" imgH="228600" progId="Equation.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363" y="1155"/>
                          <a:ext cx="468" cy="23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3561" name="Text Box 9"/>
          <p:cNvSpPr txBox="1"/>
          <p:nvPr/>
        </p:nvSpPr>
        <p:spPr>
          <a:xfrm>
            <a:off x="1847850" y="5445125"/>
            <a:ext cx="6480175" cy="55308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000" b="1">
                <a:latin typeface="Arial Black" panose="020B0A04020102020204" pitchFamily="34" charset="0"/>
                <a:ea typeface="黑体" panose="02010609060101010101" pitchFamily="49" charset="-122"/>
              </a:rPr>
              <a:t>它们的图象是关于</a:t>
            </a:r>
            <a:r>
              <a:rPr lang="en-US" altLang="zh-CN" sz="3000" b="1">
                <a:latin typeface="Arial Black" panose="020B0A04020102020204" pitchFamily="34" charset="0"/>
                <a:ea typeface="黑体" panose="02010609060101010101" pitchFamily="49" charset="-122"/>
              </a:rPr>
              <a:t>X</a:t>
            </a:r>
            <a:r>
              <a:rPr lang="zh-CN" altLang="en-US" sz="3000" b="1">
                <a:latin typeface="Arial Black" panose="020B0A04020102020204" pitchFamily="34" charset="0"/>
                <a:ea typeface="黑体" panose="02010609060101010101" pitchFamily="49" charset="-122"/>
              </a:rPr>
              <a:t>轴对称；</a:t>
            </a:r>
            <a:endParaRPr lang="zh-CN" altLang="en-US" sz="3000" b="1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7417" name="Text Box 10"/>
          <p:cNvSpPr txBox="1"/>
          <p:nvPr/>
        </p:nvSpPr>
        <p:spPr>
          <a:xfrm>
            <a:off x="1646238" y="2924175"/>
            <a:ext cx="1754187" cy="5835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不同点</a:t>
            </a:r>
            <a:r>
              <a:rPr lang="zh-CN" altLang="en-US" sz="30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：</a:t>
            </a:r>
            <a:endParaRPr lang="zh-CN" altLang="en-US" sz="30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7418" name="Text Box 11"/>
          <p:cNvSpPr txBox="1"/>
          <p:nvPr/>
        </p:nvSpPr>
        <p:spPr>
          <a:xfrm>
            <a:off x="1676400" y="838200"/>
            <a:ext cx="1816100" cy="58356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lang="zh-CN" altLang="en-US" sz="32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相同点：</a:t>
            </a:r>
            <a:endParaRPr lang="zh-CN" altLang="en-US" sz="3200" b="1" baseline="30000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23564" name="Rectangle 12"/>
          <p:cNvSpPr/>
          <p:nvPr/>
        </p:nvSpPr>
        <p:spPr>
          <a:xfrm>
            <a:off x="1774825" y="6061075"/>
            <a:ext cx="4650105" cy="55308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000" b="1">
                <a:latin typeface="Arial Black" panose="020B0A04020102020204" pitchFamily="34" charset="0"/>
                <a:ea typeface="黑体" panose="02010609060101010101" pitchFamily="49" charset="-122"/>
              </a:rPr>
              <a:t> </a:t>
            </a:r>
            <a:r>
              <a:rPr lang="zh-CN" altLang="en-US" sz="3000" b="1">
                <a:latin typeface="Arial Black" panose="020B0A04020102020204" pitchFamily="34" charset="0"/>
                <a:ea typeface="黑体" panose="02010609060101010101" pitchFamily="49" charset="-122"/>
              </a:rPr>
              <a:t>也是关于原点成中心对称</a:t>
            </a:r>
            <a:r>
              <a:rPr lang="en-US" altLang="zh-CN" sz="3000" b="1">
                <a:latin typeface="Arial Black" panose="020B0A04020102020204" pitchFamily="34" charset="0"/>
                <a:ea typeface="黑体" panose="02010609060101010101" pitchFamily="49" charset="-122"/>
              </a:rPr>
              <a:t>.</a:t>
            </a:r>
            <a:endParaRPr lang="en-US" altLang="zh-CN" sz="3000" b="1"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  <p:sp>
        <p:nvSpPr>
          <p:cNvPr id="17420" name="Rectangle 13"/>
          <p:cNvSpPr>
            <a:spLocks noGrp="1"/>
          </p:cNvSpPr>
          <p:nvPr/>
        </p:nvSpPr>
        <p:spPr>
          <a:xfrm>
            <a:off x="1447800" y="4960938"/>
            <a:ext cx="9525000" cy="677862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</a:pPr>
            <a:r>
              <a:rPr lang="zh-CN" altLang="en-US" sz="32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联系：二次函数</a:t>
            </a:r>
            <a:r>
              <a:rPr lang="en-US" altLang="zh-CN" sz="32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y=x</a:t>
            </a:r>
            <a:r>
              <a:rPr lang="en-US" altLang="zh-CN" sz="3200" b="1" baseline="30000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2</a:t>
            </a:r>
            <a:r>
              <a:rPr lang="zh-CN" altLang="en-US" sz="32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与</a:t>
            </a:r>
            <a:r>
              <a:rPr lang="en-US" altLang="zh-CN" sz="32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y=-x</a:t>
            </a:r>
            <a:r>
              <a:rPr lang="en-US" altLang="zh-CN" sz="3200" b="1" baseline="30000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2</a:t>
            </a:r>
            <a:r>
              <a:rPr lang="zh-CN" altLang="en-US" sz="3200" b="1">
                <a:solidFill>
                  <a:srgbClr val="FF0000"/>
                </a:solidFill>
                <a:latin typeface="Arial Black" panose="020B0A04020102020204" pitchFamily="34" charset="0"/>
                <a:ea typeface="黑体" panose="02010609060101010101" pitchFamily="49" charset="-122"/>
              </a:rPr>
              <a:t>的图象有什么关系？</a:t>
            </a:r>
            <a:endParaRPr lang="zh-CN" altLang="en-US" sz="3200" b="1">
              <a:solidFill>
                <a:srgbClr val="FF0000"/>
              </a:solidFill>
              <a:latin typeface="Arial Black" panose="020B0A04020102020204" pitchFamily="34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/>
      <p:bldP spid="23556" grpId="0"/>
      <p:bldP spid="23561" grpId="0"/>
      <p:bldP spid="2356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矩形 4">
            <a:hlinkClick r:id="rId1" action="ppaction://hlinkfile"/>
          </p:cNvPr>
          <p:cNvSpPr/>
          <p:nvPr/>
        </p:nvSpPr>
        <p:spPr>
          <a:xfrm>
            <a:off x="1949450" y="2829560"/>
            <a:ext cx="8293100" cy="64516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zh-CN" altLang="en-US" sz="3600" b="1">
                <a:ln w="15875"/>
                <a:gradFill>
                  <a:gsLst>
                    <a:gs pos="0">
                      <a:schemeClr val="accent1">
                        <a:hueMod val="80000"/>
                      </a:schemeClr>
                    </a:gs>
                    <a:gs pos="100000">
                      <a:schemeClr val="accent1">
                        <a:alpha val="100000"/>
                      </a:schemeClr>
                    </a:gs>
                  </a:gsLst>
                  <a:lin ang="2700000" scaled="0"/>
                </a:gradFill>
                <a:effectLst/>
                <a:hlinkClick r:id="rId2" tooltip="" action="ppaction://hlinkfile"/>
              </a:rPr>
              <a:t>请继续观看</a:t>
            </a:r>
            <a:r>
              <a:rPr lang="zh-CN" altLang="en-US" sz="3600" b="1">
                <a:ln w="15875"/>
                <a:solidFill>
                  <a:srgbClr val="FF0000"/>
                </a:solidFill>
                <a:effectLst/>
                <a:hlinkClick r:id="rId2" tooltip="" action="ppaction://hlinkfile"/>
              </a:rPr>
              <a:t>《二次函数的图像和性质</a:t>
            </a:r>
            <a:r>
              <a:rPr lang="en-US" altLang="zh-CN" sz="3600" b="1">
                <a:ln w="15875"/>
                <a:solidFill>
                  <a:srgbClr val="FF0000"/>
                </a:solidFill>
                <a:effectLst/>
                <a:hlinkClick r:id="rId2" tooltip="" action="ppaction://hlinkfile"/>
              </a:rPr>
              <a:t>2</a:t>
            </a:r>
            <a:r>
              <a:rPr lang="zh-CN" altLang="en-US" sz="3600" b="1">
                <a:ln w="15875"/>
                <a:solidFill>
                  <a:srgbClr val="FF0000"/>
                </a:solidFill>
                <a:effectLst/>
                <a:hlinkClick r:id="rId2" tooltip="" action="ppaction://hlinkfile"/>
              </a:rPr>
              <a:t>》</a:t>
            </a:r>
            <a:endParaRPr lang="zh-CN" altLang="en-US" sz="3600" b="1">
              <a:ln w="15875"/>
              <a:solidFill>
                <a:srgbClr val="FF0000"/>
              </a:solidFill>
              <a:effectLst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KSO_WM_UNIT_TABLE_BEAUTIFY" val="smartTable{f941457a-8b3f-4f3b-842e-d5734dc657ae}"/>
</p:tagLst>
</file>

<file path=ppt/tags/tag2.xml><?xml version="1.0" encoding="utf-8"?>
<p:tagLst xmlns:p="http://schemas.openxmlformats.org/presentationml/2006/main">
  <p:tag name="KSO_WM_UNIT_TABLE_BEAUTIFY" val="smartTable{46906d72-0658-42b4-9a64-49d5d8361352}"/>
</p:tagLst>
</file>

<file path=ppt/tags/tag3.xml><?xml version="1.0" encoding="utf-8"?>
<p:tagLst xmlns:p="http://schemas.openxmlformats.org/presentationml/2006/main">
  <p:tag name="KSO_WM_UNIT_TABLE_BEAUTIFY" val="smartTable{63cc442b-2a90-4993-9f2b-dcce77135ab9}"/>
  <p:tag name="TABLE_ENDDRAG_ORIGIN_RECT" val="784*331"/>
  <p:tag name="TABLE_ENDDRAG_RECT" val="78*113*784*331"/>
</p:tagLst>
</file>

<file path=ppt/tags/tag4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NTU1Y2M5OGZjMmRmNTAxOWRjYzE5MzY4ODk1NjQ5MTkifQ=="/>
  <p:tag name="KSO_WPP_MARK_KEY" val="92c2c75e-6f9a-4808-b56c-f3a510cddb15"/>
</p:tagLst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Arial"/>
      </a:majorFont>
      <a:minorFont>
        <a:latin typeface="Arial"/>
        <a:ea typeface="宋体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984</Words>
  <Application>WPS 演示</Application>
  <PresentationFormat/>
  <Paragraphs>435</Paragraphs>
  <Slides>9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23" baseType="lpstr">
      <vt:lpstr>Arial</vt:lpstr>
      <vt:lpstr>宋体</vt:lpstr>
      <vt:lpstr>Wingdings</vt:lpstr>
      <vt:lpstr>Arial Black</vt:lpstr>
      <vt:lpstr>黑体</vt:lpstr>
      <vt:lpstr>Times New Roman</vt:lpstr>
      <vt:lpstr>微软雅黑</vt:lpstr>
      <vt:lpstr>Arial Unicode MS</vt:lpstr>
      <vt:lpstr>Calibri</vt:lpstr>
      <vt:lpstr>Tahoma</vt:lpstr>
      <vt:lpstr>华文新魏</vt:lpstr>
      <vt:lpstr>默认设计模板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刘光辉</cp:lastModifiedBy>
  <cp:revision>3</cp:revision>
  <cp:lastPrinted>2025-01-16T22:59:00Z</cp:lastPrinted>
  <dcterms:created xsi:type="dcterms:W3CDTF">2025-01-16T22:59:00Z</dcterms:created>
  <dcterms:modified xsi:type="dcterms:W3CDTF">2025-02-28T11:54:55Z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3230681207C24212937C6FB3EDE12E5A_12</vt:lpwstr>
  </property>
  <property fmtid="{D5CDD505-2E9C-101B-9397-08002B2CF9AE}" pid="7" name="KSOProductBuildVer">
    <vt:lpwstr>2052-12.1.0.19770</vt:lpwstr>
  </property>
</Properties>
</file>