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</p:sldMasterIdLst>
  <p:notesMasterIdLst>
    <p:notesMasterId r:id="rId9"/>
  </p:notesMasterIdLst>
  <p:sldIdLst>
    <p:sldId id="376" r:id="rId6"/>
    <p:sldId id="377" r:id="rId7"/>
    <p:sldId id="378" r:id="rId8"/>
    <p:sldId id="393" r:id="rId10"/>
    <p:sldId id="366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4" userDrawn="1">
          <p15:clr>
            <a:srgbClr val="A4A3A4"/>
          </p15:clr>
        </p15:guide>
        <p15:guide id="2" pos="38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374" y="-84"/>
      </p:cViewPr>
      <p:guideLst>
        <p:guide orient="horz" pos="2134"/>
        <p:guide pos="381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7" Type="http://schemas.openxmlformats.org/officeDocument/2006/relationships/image" Target="../media/image8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z="1200" strike="noStrike" noProof="1"/>
          </a:p>
        </p:txBody>
      </p:sp>
      <p:sp>
        <p:nvSpPr>
          <p:cNvPr id="3075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fld id="{BB962C8B-B14F-4D97-AF65-F5344CB8AC3E}" type="datetime1">
              <a:rPr lang="zh-CN" altLang="en-US" sz="120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/>
          </a:p>
        </p:txBody>
      </p:sp>
      <p:sp>
        <p:nvSpPr>
          <p:cNvPr id="92164" name="幻灯片图像占位符 3"/>
          <p:cNvSpPr>
            <a:spLocks noGrp="1" noRo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92165" name="备注占位符 4"/>
          <p:cNvSpPr>
            <a:spLocks noGrp="1" noRot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zh-CN"/>
              <a:t>单击此处编辑母版文本样式</a:t>
            </a:r>
            <a:endParaRPr lang="zh-CN" altLang="zh-CN"/>
          </a:p>
          <a:p>
            <a:pPr lvl="1"/>
            <a:r>
              <a:rPr lang="zh-CN" altLang="zh-CN"/>
              <a:t>第二级</a:t>
            </a:r>
            <a:endParaRPr lang="zh-CN" altLang="zh-CN"/>
          </a:p>
          <a:p>
            <a:pPr lvl="2"/>
            <a:r>
              <a:rPr lang="zh-CN" altLang="zh-CN"/>
              <a:t>第三级</a:t>
            </a:r>
            <a:endParaRPr lang="zh-CN" altLang="zh-CN"/>
          </a:p>
          <a:p>
            <a:pPr lvl="3"/>
            <a:r>
              <a:rPr lang="zh-CN" altLang="zh-CN"/>
              <a:t>第四级</a:t>
            </a:r>
            <a:endParaRPr lang="zh-CN" altLang="zh-CN"/>
          </a:p>
          <a:p>
            <a:pPr lvl="4"/>
            <a:r>
              <a:rPr lang="zh-CN" altLang="zh-CN"/>
              <a:t>第五级</a:t>
            </a:r>
            <a:endParaRPr lang="zh-CN" altLang="zh-CN"/>
          </a:p>
        </p:txBody>
      </p:sp>
      <p:sp>
        <p:nvSpPr>
          <p:cNvPr id="3078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sz="1200" strike="noStrike" noProof="1"/>
          </a:p>
        </p:txBody>
      </p:sp>
      <p:sp>
        <p:nvSpPr>
          <p:cNvPr id="3079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zh-CN" sz="120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 txBox="1">
            <a:spLocks noGrp="1"/>
          </p:cNvSpPr>
          <p:nvPr/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0" hangingPunct="0"/>
            <a:fld id="{9A0DB2DC-4C9A-4742-B13C-FB6460FD3503}" type="slidenum">
              <a:rPr lang="en-US" altLang="zh-CN" sz="1200">
                <a:latin typeface="Times New Roman" panose="02020603050405020304" pitchFamily="18" charset="0"/>
              </a:rPr>
            </a:fld>
            <a:endParaRPr lang="en-US" altLang="zh-CN" sz="1200">
              <a:latin typeface="Times New Roman" panose="02020603050405020304" pitchFamily="18" charset="0"/>
            </a:endParaRPr>
          </a:p>
        </p:txBody>
      </p:sp>
      <p:sp>
        <p:nvSpPr>
          <p:cNvPr id="100355" name="Rectangle 2"/>
          <p:cNvSpPr>
            <a:spLocks noGrp="1" noRot="1" noTextEdit="1"/>
          </p:cNvSpPr>
          <p:nvPr>
            <p:ph type="sldImg"/>
          </p:nvPr>
        </p:nvSpPr>
        <p:spPr>
          <a:ln w="12700">
            <a:solidFill>
              <a:srgbClr val="000000"/>
            </a:solidFill>
            <a:miter/>
          </a:ln>
        </p:spPr>
      </p:sp>
      <p:sp>
        <p:nvSpPr>
          <p:cNvPr id="100356" name="Rectangle 3"/>
          <p:cNvSpPr txBox="1">
            <a:spLocks noGrp="1" noRot="1"/>
          </p:cNvSpPr>
          <p:nvPr>
            <p:ph type="body" idx="1"/>
          </p:nvPr>
        </p:nvSpPr>
        <p:spPr/>
        <p:txBody>
          <a:bodyPr wrap="square" anchor="t" anchorCtr="0"/>
          <a:lstStyle/>
          <a:p>
            <a:pPr lvl="0"/>
            <a:r>
              <a:rPr lang="zh-CN" altLang="zh-CN"/>
              <a:t>本资料来自于资源最齐全的２１世纪教育网www.21cnjy.com</a:t>
            </a:r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3862" y="2130425"/>
            <a:ext cx="10364275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517" y="3886200"/>
            <a:ext cx="8532966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244" y="4406900"/>
            <a:ext cx="103642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244" y="2906713"/>
            <a:ext cx="1036427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11034" y="1600200"/>
            <a:ext cx="539895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82011" y="1600200"/>
            <a:ext cx="5398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242" y="274638"/>
            <a:ext cx="10973517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242" y="1535113"/>
            <a:ext cx="53864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242" y="2174875"/>
            <a:ext cx="53864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762" y="1535113"/>
            <a:ext cx="53899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762" y="2174875"/>
            <a:ext cx="53899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242" y="273050"/>
            <a:ext cx="40120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420" y="273050"/>
            <a:ext cx="681633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242" y="1435100"/>
            <a:ext cx="40120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77" y="4800600"/>
            <a:ext cx="731448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77" y="612775"/>
            <a:ext cx="7314483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77" y="5367338"/>
            <a:ext cx="731448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380" y="274638"/>
            <a:ext cx="2741587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11034" y="274638"/>
            <a:ext cx="8056325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 showMasterSp="0">
  <p:cSld name="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11034" y="274638"/>
            <a:ext cx="10969933" cy="58515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4" Type="http://schemas.openxmlformats.org/officeDocument/2006/relationships/theme" Target="../theme/theme3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5" Type="http://schemas.openxmlformats.org/officeDocument/2006/relationships/theme" Target="../theme/theme4.xml"/><Relationship Id="rId14" Type="http://schemas.openxmlformats.org/officeDocument/2006/relationships/image" Target="file:///D:\qq&#25991;&#20214;\712321467\Image\C2C\Image2\%7b75232B38-A165-1FB7-499C-2E1C792CACB5%7d.png" TargetMode="Externa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24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074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fontAlgn="base"/>
            <a:fld id="{BB962C8B-B14F-4D97-AF65-F5344CB8AC3E}" type="datetime1">
              <a:rPr lang="zh-CN" altLang="en-US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fontAlgn="base"/>
            <a:endParaRPr lang="zh-CN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strike="noStrike" noProof="1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>
              <a:latin typeface="Arial" panose="020B0604020202020204" pitchFamily="34" charset="0"/>
            </a:endParaRPr>
          </a:p>
        </p:txBody>
      </p:sp>
      <p:pic>
        <p:nvPicPr>
          <p:cNvPr id="3076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/>
          <p:nvPr>
            <p:ph type="title"/>
          </p:nvPr>
        </p:nvSpPr>
        <p:spPr>
          <a:xfrm>
            <a:off x="611188" y="274638"/>
            <a:ext cx="109696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099" name="Rectangle 3"/>
          <p:cNvSpPr/>
          <p:nvPr>
            <p:ph type="body" idx="5"/>
          </p:nvPr>
        </p:nvSpPr>
        <p:spPr>
          <a:xfrm>
            <a:off x="611188" y="1600200"/>
            <a:ext cx="10969625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Tahoma" panose="020B0604030504040204" pitchFamily="34" charset="0"/>
            </a:endParaRPr>
          </a:p>
        </p:txBody>
      </p:sp>
      <p:pic>
        <p:nvPicPr>
          <p:cNvPr id="4100" name="图片 1073743875" descr="学科网 zxxk.com"/>
          <p:cNvPicPr>
            <a:picLocks noChangeAspect="1"/>
          </p:cNvPicPr>
          <p:nvPr/>
        </p:nvPicPr>
        <p:blipFill>
          <a:blip r:embed="rId13" r:link="rId1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5.e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emf"/><Relationship Id="rId18" Type="http://schemas.openxmlformats.org/officeDocument/2006/relationships/notesSlide" Target="../notesSlides/notesSlide1.xml"/><Relationship Id="rId17" Type="http://schemas.openxmlformats.org/officeDocument/2006/relationships/vmlDrawing" Target="../drawings/vmlDrawing1.vml"/><Relationship Id="rId16" Type="http://schemas.openxmlformats.org/officeDocument/2006/relationships/slideLayout" Target="../slideLayouts/slideLayout29.xml"/><Relationship Id="rId15" Type="http://schemas.openxmlformats.org/officeDocument/2006/relationships/image" Target="../media/image8.e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7.emf"/><Relationship Id="rId12" Type="http://schemas.openxmlformats.org/officeDocument/2006/relationships/oleObject" Target="../embeddings/oleObject6.bin"/><Relationship Id="rId11" Type="http://schemas.openxmlformats.org/officeDocument/2006/relationships/slide" Target="slide1.xml"/><Relationship Id="rId10" Type="http://schemas.openxmlformats.org/officeDocument/2006/relationships/image" Target="../media/image6.e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2.bin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Relationship Id="rId3" Type="http://schemas.openxmlformats.org/officeDocument/2006/relationships/oleObject" Target="../embeddings/oleObject9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40.xml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.e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6.emf"/><Relationship Id="rId1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文本框 137221"/>
          <p:cNvSpPr txBox="1"/>
          <p:nvPr/>
        </p:nvSpPr>
        <p:spPr>
          <a:xfrm>
            <a:off x="3143885" y="2348865"/>
            <a:ext cx="6360160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l"/>
            <a:r>
              <a:rPr lang="zh-CN" altLang="zh-CN" sz="4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二次函数的图像与性质</a:t>
            </a:r>
            <a:r>
              <a:rPr lang="en-US" altLang="zh-CN" sz="4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 </a:t>
            </a:r>
            <a:endParaRPr lang="en-US" altLang="zh-CN" sz="4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文本框 1"/>
          <p:cNvSpPr txBox="1"/>
          <p:nvPr/>
        </p:nvSpPr>
        <p:spPr>
          <a:xfrm>
            <a:off x="1601788" y="555625"/>
            <a:ext cx="871696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例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1  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求二次函数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</a:rPr>
              <a:t>y=2x</a:t>
            </a:r>
            <a:r>
              <a:rPr lang="en-US" altLang="zh-CN" sz="2800" b="1" i="1" baseline="30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</a:rPr>
              <a:t>-8x+7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图象的对称轴和顶点坐标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507" name="文本框 2"/>
          <p:cNvSpPr txBox="1"/>
          <p:nvPr/>
        </p:nvSpPr>
        <p:spPr>
          <a:xfrm>
            <a:off x="1893888" y="1168400"/>
            <a:ext cx="8577262" cy="38798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zh-CN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解：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y=2x</a:t>
            </a:r>
            <a:r>
              <a:rPr lang="en-US" altLang="zh-CN" sz="32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-8x+7</a:t>
            </a:r>
            <a:endParaRPr lang="en-US" altLang="zh-CN" sz="3200" b="1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=2(x</a:t>
            </a:r>
            <a:r>
              <a:rPr lang="en-US" altLang="zh-CN" sz="32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-4x)+7</a:t>
            </a:r>
            <a:endParaRPr lang="en-US" altLang="zh-CN" sz="3200" b="1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=2(x</a:t>
            </a:r>
            <a:r>
              <a:rPr lang="en-US" altLang="zh-CN" sz="32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-4x+4)-8+7</a:t>
            </a:r>
            <a:endParaRPr lang="en-US" altLang="zh-CN" sz="3200" b="1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=2(x-2)</a:t>
            </a:r>
            <a:r>
              <a:rPr lang="en-US" altLang="zh-CN" sz="32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3200" b="1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因此，二次函数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y=2x</a:t>
            </a:r>
            <a:r>
              <a:rPr lang="en-US" altLang="zh-CN" sz="32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-8x+7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图象的对称轴是直线</a:t>
            </a: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=2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，顶点坐标为（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endParaRPr lang="zh-CN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08" name=" 227"/>
          <p:cNvSpPr/>
          <p:nvPr/>
        </p:nvSpPr>
        <p:spPr>
          <a:xfrm>
            <a:off x="6672263" y="1743075"/>
            <a:ext cx="4445000" cy="1181100"/>
          </a:xfrm>
          <a:prstGeom prst="wedgeEllipseCallout">
            <a:avLst>
              <a:gd name="adj1" fmla="val -94194"/>
              <a:gd name="adj2" fmla="val 63324"/>
            </a:avLst>
          </a:prstGeom>
          <a:solidFill>
            <a:srgbClr val="C6D9F1"/>
          </a:solidFill>
          <a:ln w="9525">
            <a:noFill/>
          </a:ln>
        </p:spPr>
        <p:txBody>
          <a:bodyPr anchor="ctr" anchorCtr="0"/>
          <a:lstStyle/>
          <a:p>
            <a:pPr algn="ctr"/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化成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y=a(x-h)</a:t>
            </a:r>
            <a:r>
              <a:rPr lang="en-US" altLang="zh-CN" sz="2800" b="1" i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+k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的形式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内容占位符 22529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392363" y="1087438"/>
          <a:ext cx="24479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817880" imgH="176530" progId="Equation.3">
                  <p:embed/>
                </p:oleObj>
              </mc:Choice>
              <mc:Fallback>
                <p:oleObj name="" r:id="rId1" imgW="817880" imgH="17653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392363" y="1087438"/>
                        <a:ext cx="2447925" cy="5651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内容占位符 22530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46363" y="1824038"/>
          <a:ext cx="2444750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3" imgW="1612265" imgH="553720" progId="Equation.DSMT4">
                  <p:embed/>
                </p:oleObj>
              </mc:Choice>
              <mc:Fallback>
                <p:oleObj name="" r:id="rId3" imgW="1612265" imgH="55372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646363" y="1824038"/>
                        <a:ext cx="2444750" cy="8524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内容占位符 2253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395538" y="2673350"/>
          <a:ext cx="577691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5" imgW="4292600" imgH="749300" progId="Equation.DSMT4">
                  <p:embed/>
                </p:oleObj>
              </mc:Choice>
              <mc:Fallback>
                <p:oleObj name="" r:id="rId5" imgW="4292600" imgH="749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395538" y="2673350"/>
                        <a:ext cx="5776912" cy="10080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内容占位符 22532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47950" y="3789363"/>
          <a:ext cx="36163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7" imgW="2454275" imgH="681990" progId="Equation.DSMT4">
                  <p:embed/>
                </p:oleObj>
              </mc:Choice>
              <mc:Fallback>
                <p:oleObj name="" r:id="rId7" imgW="2454275" imgH="68199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647950" y="3789363"/>
                        <a:ext cx="3616325" cy="1019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对象 22533"/>
          <p:cNvGraphicFramePr>
            <a:graphicFrameLocks noChangeAspect="1"/>
          </p:cNvGraphicFramePr>
          <p:nvPr/>
        </p:nvGraphicFramePr>
        <p:xfrm>
          <a:off x="2752725" y="4760913"/>
          <a:ext cx="3416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9" imgW="2286000" imgH="585470" progId="Equation.DSMT4">
                  <p:embed/>
                </p:oleObj>
              </mc:Choice>
              <mc:Fallback>
                <p:oleObj name="" r:id="rId9" imgW="2286000" imgH="5854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752725" y="4760913"/>
                        <a:ext cx="3416300" cy="88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2"/>
          <p:cNvSpPr/>
          <p:nvPr/>
        </p:nvSpPr>
        <p:spPr>
          <a:xfrm>
            <a:off x="6921500" y="4243388"/>
            <a:ext cx="3454400" cy="952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二次函数</a:t>
            </a:r>
            <a:endParaRPr lang="zh-CN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0" hangingPunct="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y=ax²+bx+c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的顶点式</a:t>
            </a:r>
            <a:endParaRPr lang="zh-CN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536" name="椭圆形标注 1"/>
          <p:cNvSpPr/>
          <p:nvPr/>
        </p:nvSpPr>
        <p:spPr>
          <a:xfrm>
            <a:off x="6427788" y="1592263"/>
            <a:ext cx="1987550" cy="881062"/>
          </a:xfrm>
          <a:prstGeom prst="wedgeEllipseCallout">
            <a:avLst>
              <a:gd name="adj1" fmla="val -86551"/>
              <a:gd name="adj2" fmla="val 75801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24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易错！！</a:t>
            </a:r>
            <a:endParaRPr lang="zh-CN" altLang="zh-CN" sz="24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9336" name="Rectangle 2"/>
          <p:cNvSpPr/>
          <p:nvPr/>
        </p:nvSpPr>
        <p:spPr>
          <a:xfrm>
            <a:off x="1584325" y="0"/>
            <a:ext cx="8531225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  <a:hlinkClick r:id="rId11" action="ppaction://hlinksldjump"/>
              </a:rPr>
              <a:t>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hlinkClick r:id="rId11" action="ppaction://hlinksldjump"/>
              </a:rPr>
              <a:t>2  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求二次函数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y=ax²+bx+c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图象的对称轴顶点坐标</a:t>
            </a:r>
            <a:endParaRPr lang="zh-CN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538" name="Rectangle 2"/>
          <p:cNvSpPr/>
          <p:nvPr/>
        </p:nvSpPr>
        <p:spPr>
          <a:xfrm>
            <a:off x="1489075" y="590550"/>
            <a:ext cx="750093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/>
            <a:r>
              <a:rPr lang="zh-CN" altLang="zh-CN" sz="2800" b="1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解：把二次函数</a:t>
            </a:r>
            <a:r>
              <a:rPr lang="en-US" altLang="zh-CN" sz="2800" b="1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y=ax²+bx+c</a:t>
            </a:r>
            <a:r>
              <a:rPr lang="zh-CN" altLang="zh-CN" sz="2800" b="1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的右边配方，得</a:t>
            </a:r>
            <a:endParaRPr lang="zh-CN" altLang="zh-CN" sz="2800" b="1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2539" name="对象 22538"/>
          <p:cNvGraphicFramePr>
            <a:graphicFrameLocks noChangeAspect="1"/>
          </p:cNvGraphicFramePr>
          <p:nvPr/>
        </p:nvGraphicFramePr>
        <p:xfrm>
          <a:off x="1584325" y="5641975"/>
          <a:ext cx="438467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12" imgW="2879725" imgH="553720" progId="Equation.DSMT4">
                  <p:embed/>
                </p:oleObj>
              </mc:Choice>
              <mc:Fallback>
                <p:oleObj name="" r:id="rId12" imgW="2879725" imgH="55372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84325" y="5641975"/>
                        <a:ext cx="4384675" cy="858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对象 22539"/>
          <p:cNvGraphicFramePr>
            <a:graphicFrameLocks noChangeAspect="1"/>
          </p:cNvGraphicFramePr>
          <p:nvPr/>
        </p:nvGraphicFramePr>
        <p:xfrm>
          <a:off x="6042025" y="5695950"/>
          <a:ext cx="45942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14" imgW="3256280" imgH="585470" progId="Equation.DSMT4">
                  <p:embed/>
                </p:oleObj>
              </mc:Choice>
              <mc:Fallback>
                <p:oleObj name="" r:id="rId14" imgW="3256280" imgH="5854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42025" y="5695950"/>
                        <a:ext cx="4594225" cy="839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1" name="椭圆形标注 1"/>
          <p:cNvSpPr/>
          <p:nvPr/>
        </p:nvSpPr>
        <p:spPr>
          <a:xfrm>
            <a:off x="6921500" y="3789363"/>
            <a:ext cx="1987550" cy="1225550"/>
          </a:xfrm>
          <a:prstGeom prst="wedgeEllipseCallout">
            <a:avLst>
              <a:gd name="adj1" fmla="val 36167"/>
              <a:gd name="adj2" fmla="val 117824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/>
            <a:r>
              <a:rPr lang="zh-CN" altLang="zh-CN" sz="24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这是顶点坐标公式</a:t>
            </a:r>
            <a:endParaRPr lang="zh-CN" altLang="zh-CN" sz="24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/>
      <p:bldP spid="22536" grpId="0" animBg="1"/>
      <p:bldP spid="22538" grpId="0"/>
      <p:bldP spid="225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ext Box 2"/>
          <p:cNvSpPr txBox="1"/>
          <p:nvPr/>
        </p:nvSpPr>
        <p:spPr>
          <a:xfrm>
            <a:off x="887413" y="0"/>
            <a:ext cx="10099675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latin typeface="Arial Black" panose="020B0A04020102020204" pitchFamily="34" charset="0"/>
                <a:ea typeface="黑体" panose="02010609060101010101" pitchFamily="49" charset="-122"/>
              </a:rPr>
              <a:t>归纳</a:t>
            </a:r>
            <a:r>
              <a:rPr lang="en-US" altLang="zh-CN" sz="2800"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r>
              <a:rPr lang="zh-CN" altLang="en-US" sz="2800">
                <a:latin typeface="Arial Black" panose="020B0A04020102020204" pitchFamily="34" charset="0"/>
                <a:ea typeface="黑体" panose="02010609060101010101" pitchFamily="49" charset="-122"/>
              </a:rPr>
              <a:t>二次函数</a:t>
            </a:r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y=ax</a:t>
            </a:r>
            <a:r>
              <a:rPr lang="en-US" altLang="zh-CN" sz="2800" b="1" baseline="3000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+bx+c(a≠0)</a:t>
            </a:r>
            <a:r>
              <a:rPr lang="zh-CN" altLang="en-US" sz="2800">
                <a:latin typeface="Arial Black" panose="020B0A04020102020204" pitchFamily="34" charset="0"/>
                <a:ea typeface="黑体" panose="02010609060101010101" pitchFamily="49" charset="-122"/>
              </a:rPr>
              <a:t>的性质</a:t>
            </a:r>
            <a:endParaRPr lang="zh-CN" altLang="en-US" sz="28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93295" name="Group 111"/>
          <p:cNvGraphicFramePr>
            <a:graphicFrameLocks noGrp="1"/>
          </p:cNvGraphicFramePr>
          <p:nvPr/>
        </p:nvGraphicFramePr>
        <p:xfrm>
          <a:off x="782638" y="603250"/>
          <a:ext cx="10309225" cy="5531485"/>
        </p:xfrm>
        <a:graphic>
          <a:graphicData uri="http://schemas.openxmlformats.org/drawingml/2006/table">
            <a:tbl>
              <a:tblPr/>
              <a:tblGrid>
                <a:gridCol w="1593850"/>
                <a:gridCol w="4462145"/>
                <a:gridCol w="4253230"/>
              </a:tblGrid>
              <a:tr h="59690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22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328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7765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714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618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08" name="Text Box 3"/>
          <p:cNvSpPr txBox="1"/>
          <p:nvPr/>
        </p:nvSpPr>
        <p:spPr>
          <a:xfrm>
            <a:off x="835025" y="647700"/>
            <a:ext cx="14954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抛物线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09" name="Text Box 4"/>
          <p:cNvSpPr txBox="1"/>
          <p:nvPr/>
        </p:nvSpPr>
        <p:spPr>
          <a:xfrm>
            <a:off x="782638" y="3140075"/>
            <a:ext cx="19129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顶点坐标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10" name="Text Box 5"/>
          <p:cNvSpPr txBox="1"/>
          <p:nvPr/>
        </p:nvSpPr>
        <p:spPr>
          <a:xfrm>
            <a:off x="835025" y="1892300"/>
            <a:ext cx="14954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11" name="Text Box 6"/>
          <p:cNvSpPr txBox="1"/>
          <p:nvPr/>
        </p:nvSpPr>
        <p:spPr>
          <a:xfrm>
            <a:off x="782638" y="1189038"/>
            <a:ext cx="19129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开口方向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12" name="Text Box 7"/>
          <p:cNvSpPr txBox="1"/>
          <p:nvPr/>
        </p:nvSpPr>
        <p:spPr>
          <a:xfrm>
            <a:off x="782638" y="4157663"/>
            <a:ext cx="19129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增减性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13" name="Text Box 8"/>
          <p:cNvSpPr txBox="1"/>
          <p:nvPr/>
        </p:nvSpPr>
        <p:spPr>
          <a:xfrm>
            <a:off x="889000" y="5197475"/>
            <a:ext cx="10826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latin typeface="Arial Black" panose="020B0A04020102020204" pitchFamily="34" charset="0"/>
                <a:ea typeface="黑体" panose="02010609060101010101" pitchFamily="49" charset="-122"/>
              </a:rPr>
              <a:t>最值</a:t>
            </a:r>
            <a:endParaRPr lang="zh-CN" altLang="en-US" sz="24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3" name="Text Box 19"/>
          <p:cNvSpPr txBox="1"/>
          <p:nvPr/>
        </p:nvSpPr>
        <p:spPr>
          <a:xfrm>
            <a:off x="2578100" y="3667125"/>
            <a:ext cx="4240213" cy="1200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,y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;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,y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 </a:t>
            </a:r>
            <a:endParaRPr lang="en-US" altLang="zh-CN" sz="24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4" name="Text Box 20"/>
          <p:cNvSpPr txBox="1"/>
          <p:nvPr/>
        </p:nvSpPr>
        <p:spPr>
          <a:xfrm>
            <a:off x="6940550" y="3789363"/>
            <a:ext cx="4170363" cy="1198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,y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;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,y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9" name="Text Box 15"/>
          <p:cNvSpPr txBox="1"/>
          <p:nvPr/>
        </p:nvSpPr>
        <p:spPr>
          <a:xfrm>
            <a:off x="3917950" y="1144588"/>
            <a:ext cx="1157288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0" name="Text Box 16"/>
          <p:cNvSpPr txBox="1"/>
          <p:nvPr/>
        </p:nvSpPr>
        <p:spPr>
          <a:xfrm>
            <a:off x="8064500" y="1189038"/>
            <a:ext cx="1157288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1418" name="Text Box 47"/>
          <p:cNvSpPr txBox="1"/>
          <p:nvPr/>
        </p:nvSpPr>
        <p:spPr>
          <a:xfrm>
            <a:off x="2801938" y="603250"/>
            <a:ext cx="31702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y=ax</a:t>
            </a:r>
            <a:r>
              <a:rPr lang="en-US" altLang="zh-CN" sz="2800" b="1" baseline="3000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+bx+c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(a&gt;0)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1419" name="Text Box 48"/>
          <p:cNvSpPr txBox="1"/>
          <p:nvPr/>
        </p:nvSpPr>
        <p:spPr>
          <a:xfrm>
            <a:off x="7440613" y="666750"/>
            <a:ext cx="31702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y=ax</a:t>
            </a:r>
            <a:r>
              <a:rPr lang="en-US" altLang="zh-CN" sz="2800" b="1" baseline="3000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+bx+c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(a&lt;0)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7470" name="对象 17469"/>
          <p:cNvGraphicFramePr>
            <a:graphicFrameLocks noChangeAspect="1"/>
          </p:cNvGraphicFramePr>
          <p:nvPr/>
        </p:nvGraphicFramePr>
        <p:xfrm>
          <a:off x="3332163" y="1711325"/>
          <a:ext cx="174625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1" imgW="868045" imgH="395605" progId="Equation.3">
                  <p:embed/>
                </p:oleObj>
              </mc:Choice>
              <mc:Fallback>
                <p:oleObj name="" r:id="rId1" imgW="868045" imgH="39560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32163" y="1711325"/>
                        <a:ext cx="1746250" cy="798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7948613" y="1735138"/>
          <a:ext cx="169386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3" imgW="868045" imgH="395605" progId="Equation.3">
                  <p:embed/>
                </p:oleObj>
              </mc:Choice>
              <mc:Fallback>
                <p:oleObj name="" r:id="rId3" imgW="868045" imgH="39560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948613" y="1735138"/>
                        <a:ext cx="1693862" cy="774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8" name="对象 17467"/>
          <p:cNvGraphicFramePr>
            <a:graphicFrameLocks noChangeAspect="1"/>
          </p:cNvGraphicFramePr>
          <p:nvPr/>
        </p:nvGraphicFramePr>
        <p:xfrm>
          <a:off x="3332163" y="2509838"/>
          <a:ext cx="2474912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4" imgW="1085215" imgH="485140" progId="Equation.3">
                  <p:embed/>
                </p:oleObj>
              </mc:Choice>
              <mc:Fallback>
                <p:oleObj name="" r:id="rId4" imgW="1085215" imgH="48514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32163" y="2509838"/>
                        <a:ext cx="2474912" cy="11064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7572375" y="2643188"/>
          <a:ext cx="229235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6" imgW="1085215" imgH="485140" progId="Equation.3">
                  <p:embed/>
                </p:oleObj>
              </mc:Choice>
              <mc:Fallback>
                <p:oleObj name="" r:id="rId6" imgW="1085215" imgH="48514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72375" y="2643188"/>
                        <a:ext cx="2292350" cy="1023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2" name="对象 17471"/>
          <p:cNvGraphicFramePr>
            <a:graphicFrameLocks noChangeAspect="1"/>
          </p:cNvGraphicFramePr>
          <p:nvPr/>
        </p:nvGraphicFramePr>
        <p:xfrm>
          <a:off x="2481263" y="4987925"/>
          <a:ext cx="4354512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7" imgW="2044700" imgH="419100" progId="Equation.3">
                  <p:embed/>
                </p:oleObj>
              </mc:Choice>
              <mc:Fallback>
                <p:oleObj name="" r:id="rId7" imgW="2044700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81263" y="4987925"/>
                        <a:ext cx="4354512" cy="8969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3" name="对象 17472"/>
          <p:cNvGraphicFramePr>
            <a:graphicFrameLocks noChangeAspect="1"/>
          </p:cNvGraphicFramePr>
          <p:nvPr/>
        </p:nvGraphicFramePr>
        <p:xfrm>
          <a:off x="7072313" y="5080000"/>
          <a:ext cx="3906837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9" imgW="2044700" imgH="419100" progId="Equation.3">
                  <p:embed/>
                </p:oleObj>
              </mc:Choice>
              <mc:Fallback>
                <p:oleObj name="" r:id="rId9" imgW="2044700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72313" y="5080000"/>
                        <a:ext cx="3906837" cy="8048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3" grpId="0" animBg="1"/>
      <p:bldP spid="93204" grpId="0" animBg="1"/>
      <p:bldP spid="93199" grpId="0" animBg="1"/>
      <p:bldP spid="932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内容占位符 22530"/>
          <p:cNvSpPr>
            <a:spLocks noGrp="1"/>
          </p:cNvSpPr>
          <p:nvPr>
            <p:ph idx="4294967295"/>
          </p:nvPr>
        </p:nvSpPr>
        <p:spPr>
          <a:xfrm>
            <a:off x="1776413" y="1125538"/>
            <a:ext cx="8229600" cy="4525962"/>
          </a:xfrm>
        </p:spPr>
        <p:txBody>
          <a:bodyPr anchor="t" anchorCtr="0"/>
          <a:lstStyle/>
          <a:p>
            <a:pPr>
              <a:buNone/>
            </a:pPr>
            <a:r>
              <a:rPr lang="en-US" altLang="zh-CN" b="1"/>
              <a:t>                    </a:t>
            </a:r>
            <a:r>
              <a:rPr lang="zh-CN" altLang="en-US" b="1"/>
              <a:t>求顶点的方法：</a:t>
            </a:r>
            <a:endParaRPr lang="zh-CN" altLang="en-US" b="1"/>
          </a:p>
          <a:p>
            <a:pPr>
              <a:buNone/>
            </a:pPr>
            <a:r>
              <a:rPr lang="en-US" altLang="zh-CN" b="1">
                <a:solidFill>
                  <a:srgbClr val="0000FF"/>
                </a:solidFill>
              </a:rPr>
              <a:t>1</a:t>
            </a:r>
            <a:r>
              <a:rPr lang="zh-CN" altLang="en-US" b="1">
                <a:solidFill>
                  <a:srgbClr val="0000FF"/>
                </a:solidFill>
              </a:rPr>
              <a:t>、用配方法直接配成顶点式</a:t>
            </a:r>
            <a:r>
              <a:rPr lang="en-US" altLang="zh-CN" b="1">
                <a:solidFill>
                  <a:srgbClr val="0000FF"/>
                </a:solidFill>
              </a:rPr>
              <a:t>.</a:t>
            </a:r>
            <a:endParaRPr lang="en-US" altLang="zh-CN" b="1">
              <a:solidFill>
                <a:srgbClr val="0000FF"/>
              </a:solidFill>
            </a:endParaRPr>
          </a:p>
          <a:p>
            <a:pPr>
              <a:buNone/>
            </a:pPr>
            <a:endParaRPr lang="en-US" altLang="zh-CN" b="1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b="1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>
                <a:solidFill>
                  <a:srgbClr val="0000FF"/>
                </a:solidFill>
              </a:rPr>
              <a:t>2</a:t>
            </a:r>
            <a:r>
              <a:rPr lang="zh-CN" altLang="en-US" b="1">
                <a:solidFill>
                  <a:srgbClr val="0000FF"/>
                </a:solidFill>
              </a:rPr>
              <a:t>、运用顶点坐标公式直接求</a:t>
            </a:r>
            <a:r>
              <a:rPr lang="en-US" altLang="zh-CN" b="1">
                <a:solidFill>
                  <a:srgbClr val="0000FF"/>
                </a:solidFill>
              </a:rPr>
              <a:t>.</a:t>
            </a:r>
            <a:endParaRPr lang="en-US" altLang="zh-CN" b="1">
              <a:solidFill>
                <a:srgbClr val="0000FF"/>
              </a:solidFill>
            </a:endParaRPr>
          </a:p>
        </p:txBody>
      </p:sp>
      <p:grpSp>
        <p:nvGrpSpPr>
          <p:cNvPr id="16389" name="组合 16388"/>
          <p:cNvGrpSpPr/>
          <p:nvPr/>
        </p:nvGrpSpPr>
        <p:grpSpPr>
          <a:xfrm>
            <a:off x="2279650" y="2420938"/>
            <a:ext cx="3776663" cy="889000"/>
            <a:chOff x="0" y="0"/>
            <a:chExt cx="2379" cy="560"/>
          </a:xfrm>
        </p:grpSpPr>
        <p:graphicFrame>
          <p:nvGraphicFramePr>
            <p:cNvPr id="110596" name="对象 16389"/>
            <p:cNvGraphicFramePr>
              <a:graphicFrameLocks noChangeAspect="1"/>
            </p:cNvGraphicFramePr>
            <p:nvPr/>
          </p:nvGraphicFramePr>
          <p:xfrm>
            <a:off x="227" y="0"/>
            <a:ext cx="2152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" name="" r:id="rId1" imgW="2286000" imgH="585470" progId="Equation.DSMT4">
                    <p:embed/>
                  </p:oleObj>
                </mc:Choice>
                <mc:Fallback>
                  <p:oleObj name="" r:id="rId1" imgW="2286000" imgH="58547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">
                          <a:clrChange>
                            <a:clrFrom>
                              <a:srgbClr val="000000"/>
                            </a:clrFrom>
                            <a:clrTo>
                              <a:srgbClr val="000000">
                                <a:alpha val="0"/>
                              </a:srgbClr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27" y="0"/>
                          <a:ext cx="2152" cy="5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0597" name="文本框 16390"/>
            <p:cNvSpPr txBox="1"/>
            <p:nvPr/>
          </p:nvSpPr>
          <p:spPr>
            <a:xfrm>
              <a:off x="0" y="126"/>
              <a:ext cx="363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y</a:t>
              </a:r>
              <a:endPara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10598" name="对象 16391"/>
          <p:cNvGraphicFramePr>
            <a:graphicFrameLocks noChangeAspect="1"/>
          </p:cNvGraphicFramePr>
          <p:nvPr/>
        </p:nvGraphicFramePr>
        <p:xfrm>
          <a:off x="1703388" y="1052513"/>
          <a:ext cx="24479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" r:id="rId3" imgW="817880" imgH="176530" progId="Equation.3">
                  <p:embed/>
                </p:oleObj>
              </mc:Choice>
              <mc:Fallback>
                <p:oleObj name="" r:id="rId3" imgW="817880" imgH="17653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03388" y="1052513"/>
                        <a:ext cx="2447925" cy="5651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对象 16392"/>
          <p:cNvGraphicFramePr>
            <a:graphicFrameLocks noChangeAspect="1"/>
          </p:cNvGraphicFramePr>
          <p:nvPr/>
        </p:nvGraphicFramePr>
        <p:xfrm>
          <a:off x="2424113" y="4292600"/>
          <a:ext cx="45942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" r:id="rId5" imgW="3256280" imgH="585470" progId="Equation.DSMT4">
                  <p:embed/>
                </p:oleObj>
              </mc:Choice>
              <mc:Fallback>
                <p:oleObj name="" r:id="rId5" imgW="3256280" imgH="5854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424113" y="4292600"/>
                        <a:ext cx="4594225" cy="839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U1Y2M5OGZjMmRmNTAxOWRjYzE5MzY4ODk1NjQ5MTkifQ=="/>
  <p:tag name="KSO_WPP_MARK_KEY" val="d709b87f-37d6-4704-a984-babd9f215de7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主题">
  <a:themeElements>
    <a:clrScheme name="">
      <a:dk1>
        <a:srgbClr val="000000"/>
      </a:dk1>
      <a:lt1>
        <a:srgbClr val="FFFFFF"/>
      </a:lt1>
      <a:dk2>
        <a:srgbClr val="FF0000"/>
      </a:dk2>
      <a:lt2>
        <a:srgbClr val="DCDCDC"/>
      </a:lt2>
      <a:accent1>
        <a:srgbClr val="333333"/>
      </a:accent1>
      <a:accent2>
        <a:srgbClr val="4D4D4D"/>
      </a:accent2>
      <a:accent3>
        <a:srgbClr val="FFFFFF"/>
      </a:accent3>
      <a:accent4>
        <a:srgbClr val="000000"/>
      </a:accent4>
      <a:accent5>
        <a:srgbClr val="ADADAD"/>
      </a:accent5>
      <a:accent6>
        <a:srgbClr val="444444"/>
      </a:accent6>
      <a:hlink>
        <a:srgbClr val="5F5F5F"/>
      </a:hlink>
      <a:folHlink>
        <a:srgbClr val="969696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FF0000"/>
        </a:dk2>
        <a:lt2>
          <a:srgbClr val="DCDCDC"/>
        </a:lt2>
        <a:accent1>
          <a:srgbClr val="333333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ADADAD"/>
        </a:accent5>
        <a:accent6>
          <a:srgbClr val="44444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Cambria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WPS 演示</Application>
  <PresentationFormat/>
  <Paragraphs>60</Paragraphs>
  <Slides>5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16</vt:i4>
      </vt:variant>
      <vt:variant>
        <vt:lpstr>幻灯片标题</vt:lpstr>
      </vt:variant>
      <vt:variant>
        <vt:i4>5</vt:i4>
      </vt:variant>
    </vt:vector>
  </HeadingPairs>
  <TitlesOfParts>
    <vt:vector size="39" baseType="lpstr">
      <vt:lpstr>Arial</vt:lpstr>
      <vt:lpstr>宋体</vt:lpstr>
      <vt:lpstr>Wingdings</vt:lpstr>
      <vt:lpstr>Calibri</vt:lpstr>
      <vt:lpstr>Tahoma</vt:lpstr>
      <vt:lpstr>Times New Roman</vt:lpstr>
      <vt:lpstr>Verdana</vt:lpstr>
      <vt:lpstr>黑体</vt:lpstr>
      <vt:lpstr>楷体_GB2312</vt:lpstr>
      <vt:lpstr>新宋体</vt:lpstr>
      <vt:lpstr>隶书</vt:lpstr>
      <vt:lpstr>微软雅黑</vt:lpstr>
      <vt:lpstr>Arial Black</vt:lpstr>
      <vt:lpstr>Arial Unicode MS</vt:lpstr>
      <vt:lpstr>Office 主题</vt:lpstr>
      <vt:lpstr>4_Office 主题</vt:lpstr>
      <vt:lpstr>1_Office 主题</vt:lpstr>
      <vt:lpstr>默认设计模板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点拨：（1分钟）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2025-01-16T22:59:00Z</cp:lastPrinted>
  <dcterms:created xsi:type="dcterms:W3CDTF">2025-01-16T22:59:00Z</dcterms:created>
  <dcterms:modified xsi:type="dcterms:W3CDTF">2025-02-28T12:16:59Z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3F6AC41DBD5A43DC94A2F5D8033B4E88_12</vt:lpwstr>
  </property>
  <property fmtid="{D5CDD505-2E9C-101B-9397-08002B2CF9AE}" pid="7" name="KSOProductBuildVer">
    <vt:lpwstr>2052-12.1.0.19770</vt:lpwstr>
  </property>
</Properties>
</file>