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21"/>
  </p:notesMasterIdLst>
  <p:handoutMasterIdLst>
    <p:handoutMasterId r:id="rId22"/>
  </p:handoutMasterIdLst>
  <p:sldIdLst>
    <p:sldId id="625" r:id="rId4"/>
    <p:sldId id="627" r:id="rId5"/>
    <p:sldId id="566" r:id="rId6"/>
    <p:sldId id="569" r:id="rId7"/>
    <p:sldId id="590" r:id="rId8"/>
    <p:sldId id="570" r:id="rId9"/>
    <p:sldId id="571" r:id="rId10"/>
    <p:sldId id="572" r:id="rId11"/>
    <p:sldId id="578" r:id="rId12"/>
    <p:sldId id="583" r:id="rId13"/>
    <p:sldId id="588" r:id="rId14"/>
    <p:sldId id="602" r:id="rId15"/>
    <p:sldId id="603" r:id="rId16"/>
    <p:sldId id="604" r:id="rId17"/>
    <p:sldId id="605" r:id="rId18"/>
    <p:sldId id="517" r:id="rId19"/>
    <p:sldId id="709" r:id="rId20"/>
  </p:sldIdLst>
  <p:sldSz cx="12192000" cy="6858000"/>
  <p:notesSz cx="6858000" cy="9144000"/>
  <p:custDataLst>
    <p:tags r:id="rId2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rgbClr val="FF0000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1" userDrawn="1">
          <p15:clr>
            <a:srgbClr val="A4A3A4"/>
          </p15:clr>
        </p15:guide>
        <p15:guide id="2" pos="36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102"/>
    <p:restoredTop sz="61377"/>
  </p:normalViewPr>
  <p:slideViewPr>
    <p:cSldViewPr showGuides="1">
      <p:cViewPr varScale="1">
        <p:scale>
          <a:sx n="77" d="100"/>
          <a:sy n="77" d="100"/>
        </p:scale>
        <p:origin x="252" y="114"/>
      </p:cViewPr>
      <p:guideLst>
        <p:guide orient="horz" pos="2371"/>
        <p:guide pos="36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1236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45004" cy="45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gs" Target="tags/tag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3862" y="2130425"/>
            <a:ext cx="10364275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517" y="3886200"/>
            <a:ext cx="8532966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380" y="274638"/>
            <a:ext cx="2741587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11034" y="274638"/>
            <a:ext cx="8056325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11034" y="274638"/>
            <a:ext cx="10969933" cy="58515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6400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14111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6092" y="685800"/>
            <a:ext cx="2847975" cy="51816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7" y="685800"/>
            <a:ext cx="8378825" cy="51816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244" y="4406900"/>
            <a:ext cx="103642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244" y="2906713"/>
            <a:ext cx="1036427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11034" y="1600200"/>
            <a:ext cx="539895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82011" y="1600200"/>
            <a:ext cx="53989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242" y="274638"/>
            <a:ext cx="10973517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242" y="1535113"/>
            <a:ext cx="53864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242" y="2174875"/>
            <a:ext cx="53864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762" y="1535113"/>
            <a:ext cx="53899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762" y="2174875"/>
            <a:ext cx="53899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242" y="273050"/>
            <a:ext cx="40120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420" y="273050"/>
            <a:ext cx="681633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242" y="1435100"/>
            <a:ext cx="401203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77" y="4800600"/>
            <a:ext cx="731448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77" y="612775"/>
            <a:ext cx="7314483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77" y="5367338"/>
            <a:ext cx="731448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file:///D:\qq&#25991;&#20214;\712321467\Image\C2C\Image2\%7b75232B38-A165-1FB7-499C-2E1C792CACB5%7d.png" TargetMode="Externa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image" Target="file:///D:\qq&#25991;&#20214;\712321467\Image\C2C\Image2\%7b75232B38-A165-1FB7-499C-2E1C792CACB5%7d.png" TargetMode="Externa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/>
          <p:nvPr>
            <p:ph type="title"/>
          </p:nvPr>
        </p:nvSpPr>
        <p:spPr>
          <a:xfrm>
            <a:off x="611188" y="274638"/>
            <a:ext cx="1096962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Rectangle 3"/>
          <p:cNvSpPr/>
          <p:nvPr>
            <p:ph type="body" idx="5"/>
          </p:nvPr>
        </p:nvSpPr>
        <p:spPr>
          <a:xfrm>
            <a:off x="611188" y="1600200"/>
            <a:ext cx="10969625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4013" y="6245225"/>
            <a:ext cx="38639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3213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 noProof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921D23-9CB2-45BB-8367-7D0E90217E3C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1" name="图片 1073743875" descr="学科网 zxxk.com"/>
          <p:cNvPicPr>
            <a:picLocks noChangeAspect="1"/>
          </p:cNvPicPr>
          <p:nvPr/>
        </p:nvPicPr>
        <p:blipFill>
          <a:blip r:embed="rId13" r:link="rId1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32097"/>
          <p:cNvSpPr>
            <a:spLocks noGrp="1" noRot="1"/>
          </p:cNvSpPr>
          <p:nvPr>
            <p:ph type="title"/>
          </p:nvPr>
        </p:nvSpPr>
        <p:spPr>
          <a:xfrm>
            <a:off x="401638" y="685800"/>
            <a:ext cx="1138872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132098"/>
          <p:cNvSpPr>
            <a:spLocks noGrp="1" noRot="1"/>
          </p:cNvSpPr>
          <p:nvPr>
            <p:ph type="body" idx="1"/>
          </p:nvPr>
        </p:nvSpPr>
        <p:spPr>
          <a:xfrm>
            <a:off x="406400" y="1981200"/>
            <a:ext cx="11387138" cy="3886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32099"/>
          <p:cNvSpPr>
            <a:spLocks noGrp="1"/>
          </p:cNvSpPr>
          <p:nvPr>
            <p:ph type="dt" sz="half" idx="2"/>
          </p:nvPr>
        </p:nvSpPr>
        <p:spPr>
          <a:xfrm>
            <a:off x="401638" y="6019800"/>
            <a:ext cx="305276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 noProof="1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132100"/>
          <p:cNvSpPr>
            <a:spLocks noGrp="1"/>
          </p:cNvSpPr>
          <p:nvPr>
            <p:ph type="ftr" sz="quarter" idx="3"/>
          </p:nvPr>
        </p:nvSpPr>
        <p:spPr>
          <a:xfrm>
            <a:off x="4165600" y="60198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 noProof="1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www.1230.org 初中数学资源网</a:t>
            </a:r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132101"/>
          <p:cNvSpPr>
            <a:spLocks noGrp="1"/>
          </p:cNvSpPr>
          <p:nvPr>
            <p:ph type="sldNum" sz="quarter" idx="4"/>
          </p:nvPr>
        </p:nvSpPr>
        <p:spPr>
          <a:xfrm>
            <a:off x="8737600" y="6019800"/>
            <a:ext cx="305276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 noProof="1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005142D-6B74-4E10-BEEF-FCAEBF624C85}" type="slidenum">
              <a:rPr kumimoji="0" lang="en-US" altLang="zh-CN" sz="14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sz="1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052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e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7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5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14.wmf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5.&#20108;&#27425;&#20989;&#25968;&#30340;&#22270;&#35937;&#19982;&#24615;&#36136;&#35838;&#20214;4.pptx" TargetMode="External"/><Relationship Id="rId1" Type="http://schemas.openxmlformats.org/officeDocument/2006/relationships/hyperlink" Target="2.&#20108;&#27425;&#20989;&#25968;&#30340;&#22270;&#20687;&#19982;&#24615;&#36136;&#35838;&#20214;1.ppt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4.e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6.e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7.xml"/><Relationship Id="rId7" Type="http://schemas.openxmlformats.org/officeDocument/2006/relationships/audio" Target="../media/audio1.wav"/><Relationship Id="rId6" Type="http://schemas.openxmlformats.org/officeDocument/2006/relationships/image" Target="../media/image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e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2"/>
          <p:cNvSpPr txBox="1"/>
          <p:nvPr/>
        </p:nvSpPr>
        <p:spPr>
          <a:xfrm>
            <a:off x="1770063" y="476250"/>
            <a:ext cx="9726612" cy="513143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95000"/>
              </a:lnSpc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函数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的图象的顶点坐标是</a:t>
            </a:r>
            <a:r>
              <a:rPr lang="zh-CN" altLang="zh-CN" sz="2800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28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95000"/>
              </a:lnSpc>
            </a:pP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开口方向是</a:t>
            </a:r>
            <a:r>
              <a:rPr lang="zh-CN" altLang="zh-CN" sz="2800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；最</a:t>
            </a:r>
            <a:r>
              <a:rPr lang="zh-CN" altLang="zh-CN" sz="2800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值是</a:t>
            </a:r>
            <a:r>
              <a:rPr lang="zh-CN" altLang="zh-CN" sz="2800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8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95000"/>
              </a:lnSpc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函数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y=-2x</a:t>
            </a:r>
            <a:r>
              <a:rPr lang="en-US" altLang="zh-CN" sz="2800" baseline="30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+3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的图象可由函数</a:t>
            </a:r>
            <a:r>
              <a:rPr lang="zh-CN" altLang="zh-CN" sz="2800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endParaRPr lang="zh-CN" altLang="zh-CN" sz="28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95000"/>
              </a:lnSpc>
            </a:pP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图象向</a:t>
            </a:r>
            <a:r>
              <a:rPr lang="zh-CN" altLang="zh-CN" sz="2800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平移</a:t>
            </a:r>
            <a:r>
              <a:rPr lang="zh-CN" altLang="zh-CN" sz="2800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个单位得到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8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95000"/>
              </a:lnSpc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把函数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y=-3x</a:t>
            </a:r>
            <a:r>
              <a:rPr lang="en-US" altLang="zh-CN" sz="2800" baseline="30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的图象向下平移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个单位可得到函数</a:t>
            </a:r>
            <a:endParaRPr lang="zh-CN" altLang="zh-CN" sz="28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95000"/>
              </a:lnSpc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的图象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8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074" name="对象 5122"/>
          <p:cNvGraphicFramePr>
            <a:graphicFrameLocks noChangeAspect="1"/>
          </p:cNvGraphicFramePr>
          <p:nvPr/>
        </p:nvGraphicFramePr>
        <p:xfrm>
          <a:off x="2917825" y="647700"/>
          <a:ext cx="18669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625475" imgH="313055" progId="Equation.3">
                  <p:embed/>
                </p:oleObj>
              </mc:Choice>
              <mc:Fallback>
                <p:oleObj name="" r:id="rId1" imgW="625475" imgH="31305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17825" y="647700"/>
                        <a:ext cx="1866900" cy="796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ext Box 18"/>
          <p:cNvSpPr txBox="1"/>
          <p:nvPr/>
        </p:nvSpPr>
        <p:spPr>
          <a:xfrm>
            <a:off x="7986078" y="557530"/>
            <a:ext cx="1132205" cy="73723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(0，3)</a:t>
            </a: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25" name="Rectangle 19"/>
          <p:cNvSpPr/>
          <p:nvPr/>
        </p:nvSpPr>
        <p:spPr>
          <a:xfrm>
            <a:off x="4700905" y="1423035"/>
            <a:ext cx="1716088" cy="736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2800">
                <a:latin typeface="Times New Roman" panose="02020603050405020304" pitchFamily="18" charset="0"/>
                <a:ea typeface="宋体" panose="02010600030101010101" pitchFamily="2" charset="-122"/>
              </a:rPr>
              <a:t>小</a:t>
            </a:r>
            <a:endParaRPr lang="zh-CN" altLang="zh-CN" sz="28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6" name="Rectangle 20"/>
          <p:cNvSpPr/>
          <p:nvPr/>
        </p:nvSpPr>
        <p:spPr>
          <a:xfrm>
            <a:off x="3710623" y="1357948"/>
            <a:ext cx="898525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>
                <a:latin typeface="Times New Roman" panose="02020603050405020304" pitchFamily="18" charset="0"/>
                <a:ea typeface="宋体" panose="02010600030101010101" pitchFamily="2" charset="-122"/>
              </a:rPr>
              <a:t>向上</a:t>
            </a:r>
            <a:endParaRPr lang="zh-CN" altLang="zh-CN" sz="28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7" name="Rectangle 21"/>
          <p:cNvSpPr/>
          <p:nvPr/>
        </p:nvSpPr>
        <p:spPr>
          <a:xfrm>
            <a:off x="6771005" y="1423035"/>
            <a:ext cx="361950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28" name="Text Box 22"/>
          <p:cNvSpPr txBox="1"/>
          <p:nvPr/>
        </p:nvSpPr>
        <p:spPr>
          <a:xfrm>
            <a:off x="7053263" y="2190750"/>
            <a:ext cx="1198562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y=-2x</a:t>
            </a:r>
            <a:r>
              <a:rPr lang="en-US" altLang="zh-CN" sz="2800" baseline="30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29" name="Text Box 23"/>
          <p:cNvSpPr txBox="1"/>
          <p:nvPr/>
        </p:nvSpPr>
        <p:spPr>
          <a:xfrm>
            <a:off x="3106738" y="2982913"/>
            <a:ext cx="539750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>
                <a:latin typeface="Times New Roman" panose="02020603050405020304" pitchFamily="18" charset="0"/>
                <a:ea typeface="宋体" panose="02010600030101010101" pitchFamily="2" charset="-122"/>
              </a:rPr>
              <a:t>上</a:t>
            </a:r>
            <a:endParaRPr lang="zh-CN" altLang="zh-CN" sz="28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30" name="Text Box 24"/>
          <p:cNvSpPr txBox="1"/>
          <p:nvPr/>
        </p:nvSpPr>
        <p:spPr>
          <a:xfrm>
            <a:off x="4565650" y="3060383"/>
            <a:ext cx="361950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31" name="Text Box 25"/>
          <p:cNvSpPr txBox="1"/>
          <p:nvPr/>
        </p:nvSpPr>
        <p:spPr>
          <a:xfrm>
            <a:off x="1910398" y="4688523"/>
            <a:ext cx="1960562" cy="736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y=-3x</a:t>
            </a:r>
            <a:r>
              <a:rPr lang="en-US" altLang="zh-CN" sz="2800" baseline="30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-2</a:t>
            </a: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84" name="文本框 174093"/>
          <p:cNvSpPr txBox="1"/>
          <p:nvPr/>
        </p:nvSpPr>
        <p:spPr>
          <a:xfrm>
            <a:off x="3197225" y="6021388"/>
            <a:ext cx="4195763" cy="3683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endParaRPr lang="zh-CN" altLang="zh-CN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  <p:bldP spid="5126" grpId="0"/>
      <p:bldP spid="5127" grpId="0"/>
      <p:bldP spid="5128" grpId="0"/>
      <p:bldP spid="5129" grpId="0"/>
      <p:bldP spid="5130" grpId="0"/>
      <p:bldP spid="51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/>
          <p:nvPr/>
        </p:nvSpPr>
        <p:spPr>
          <a:xfrm>
            <a:off x="887413" y="644525"/>
            <a:ext cx="10417175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画出二次函数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y=3(x-1)²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、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y=3(x-1)</a:t>
            </a:r>
            <a:r>
              <a:rPr lang="en-US" altLang="zh-CN" sz="3200" baseline="300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+2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的图像</a:t>
            </a:r>
            <a:endParaRPr lang="en-US" altLang="zh-CN" sz="32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6150" name="表格 6149"/>
          <p:cNvGraphicFramePr>
            <a:graphicFrameLocks noGrp="1"/>
          </p:cNvGraphicFramePr>
          <p:nvPr/>
        </p:nvGraphicFramePr>
        <p:xfrm>
          <a:off x="939800" y="1801813"/>
          <a:ext cx="7704138" cy="1484313"/>
        </p:xfrm>
        <a:graphic>
          <a:graphicData uri="http://schemas.openxmlformats.org/drawingml/2006/table">
            <a:tbl>
              <a:tblPr/>
              <a:tblGrid>
                <a:gridCol w="3054476"/>
                <a:gridCol w="1001436"/>
                <a:gridCol w="944284"/>
                <a:gridCol w="948094"/>
                <a:gridCol w="809658"/>
                <a:gridCol w="946189"/>
              </a:tblGrid>
              <a:tr h="497311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endParaRPr lang="en-US" altLang="zh-CN" sz="24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2865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y=3(x-1)</a:t>
                      </a:r>
                      <a:r>
                        <a:rPr lang="en-US" altLang="zh-CN" sz="2400" baseline="300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2</a:t>
                      </a:r>
                      <a:endParaRPr lang="en-US" altLang="zh-CN" sz="24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4136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y=3(x-1)</a:t>
                      </a:r>
                      <a:r>
                        <a:rPr lang="en-US" altLang="zh-CN" sz="2400" baseline="300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+2</a:t>
                      </a:r>
                      <a:endParaRPr lang="en-US" altLang="zh-CN" sz="24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16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4" marR="91444" marT="45730" marB="45730"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4368" name="Rectangle 40"/>
          <p:cNvSpPr/>
          <p:nvPr/>
        </p:nvSpPr>
        <p:spPr>
          <a:xfrm>
            <a:off x="4127500" y="1801813"/>
            <a:ext cx="590550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latin typeface="Arial Black" panose="020B0A04020102020204" pitchFamily="34" charset="0"/>
                <a:ea typeface="宋体" panose="02010600030101010101" pitchFamily="2" charset="-122"/>
              </a:rPr>
              <a:t>-1</a:t>
            </a:r>
            <a:endParaRPr lang="en-US" altLang="zh-CN" sz="3200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4369" name="Rectangle 41"/>
          <p:cNvSpPr/>
          <p:nvPr/>
        </p:nvSpPr>
        <p:spPr>
          <a:xfrm>
            <a:off x="5241925" y="1801813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</a:pPr>
            <a:r>
              <a:rPr lang="en-US" altLang="zh-CN" sz="3200">
                <a:latin typeface="Arial Black" panose="020B0A04020102020204" pitchFamily="34" charset="0"/>
                <a:ea typeface="宋体" panose="02010600030101010101" pitchFamily="2" charset="-122"/>
              </a:rPr>
              <a:t>0</a:t>
            </a:r>
            <a:endParaRPr lang="en-US" altLang="zh-CN" sz="3200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4370" name="Rectangle 42"/>
          <p:cNvSpPr/>
          <p:nvPr/>
        </p:nvSpPr>
        <p:spPr>
          <a:xfrm>
            <a:off x="6199188" y="1801813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</a:pPr>
            <a:r>
              <a:rPr lang="en-US" altLang="zh-CN" sz="3200">
                <a:latin typeface="Arial Black" panose="020B0A04020102020204" pitchFamily="34" charset="0"/>
                <a:ea typeface="宋体" panose="02010600030101010101" pitchFamily="2" charset="-122"/>
              </a:rPr>
              <a:t>1</a:t>
            </a:r>
            <a:endParaRPr lang="en-US" altLang="zh-CN" sz="3200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4371" name="Rectangle 43"/>
          <p:cNvSpPr/>
          <p:nvPr/>
        </p:nvSpPr>
        <p:spPr>
          <a:xfrm>
            <a:off x="7050088" y="1763713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</a:pPr>
            <a:r>
              <a:rPr lang="en-US" altLang="zh-CN" sz="3200"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endParaRPr lang="en-US" altLang="zh-CN" sz="3200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4372" name="Rectangle 44"/>
          <p:cNvSpPr/>
          <p:nvPr/>
        </p:nvSpPr>
        <p:spPr>
          <a:xfrm>
            <a:off x="7848600" y="1763713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  <a:endParaRPr lang="en-US" altLang="zh-CN" sz="3200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41" name="Rectangle 45"/>
          <p:cNvSpPr/>
          <p:nvPr/>
        </p:nvSpPr>
        <p:spPr>
          <a:xfrm>
            <a:off x="4071938" y="2795588"/>
            <a:ext cx="72707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14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42" name="Rectangle 46"/>
          <p:cNvSpPr/>
          <p:nvPr/>
        </p:nvSpPr>
        <p:spPr>
          <a:xfrm>
            <a:off x="5241925" y="2795588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</a:pP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5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43" name="Rectangle 47"/>
          <p:cNvSpPr/>
          <p:nvPr/>
        </p:nvSpPr>
        <p:spPr>
          <a:xfrm>
            <a:off x="6253163" y="2755900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44" name="Rectangle 48"/>
          <p:cNvSpPr/>
          <p:nvPr/>
        </p:nvSpPr>
        <p:spPr>
          <a:xfrm>
            <a:off x="7050088" y="2795588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</a:pP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5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545" name="Rectangle 49"/>
          <p:cNvSpPr/>
          <p:nvPr/>
        </p:nvSpPr>
        <p:spPr>
          <a:xfrm>
            <a:off x="7740650" y="2801938"/>
            <a:ext cx="72707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14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4378" name="Text Box 55"/>
          <p:cNvSpPr txBox="1"/>
          <p:nvPr/>
        </p:nvSpPr>
        <p:spPr>
          <a:xfrm>
            <a:off x="6194425" y="6207125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3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79" name="Text Box 56"/>
          <p:cNvSpPr txBox="1"/>
          <p:nvPr/>
        </p:nvSpPr>
        <p:spPr>
          <a:xfrm>
            <a:off x="5176838" y="6194425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1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80" name="Line 57"/>
          <p:cNvSpPr/>
          <p:nvPr/>
        </p:nvSpPr>
        <p:spPr>
          <a:xfrm>
            <a:off x="2587625" y="6194425"/>
            <a:ext cx="61658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4381" name="Line 58"/>
          <p:cNvSpPr/>
          <p:nvPr/>
        </p:nvSpPr>
        <p:spPr>
          <a:xfrm flipH="1" flipV="1">
            <a:off x="4827588" y="3378200"/>
            <a:ext cx="25400" cy="33321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4382" name="Line 59"/>
          <p:cNvSpPr/>
          <p:nvPr/>
        </p:nvSpPr>
        <p:spPr>
          <a:xfrm flipH="1">
            <a:off x="3846513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83" name="Line 60"/>
          <p:cNvSpPr/>
          <p:nvPr/>
        </p:nvSpPr>
        <p:spPr>
          <a:xfrm flipH="1">
            <a:off x="4348163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84" name="Line 61"/>
          <p:cNvSpPr/>
          <p:nvPr/>
        </p:nvSpPr>
        <p:spPr>
          <a:xfrm flipH="1">
            <a:off x="4851400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85" name="Line 62"/>
          <p:cNvSpPr/>
          <p:nvPr/>
        </p:nvSpPr>
        <p:spPr>
          <a:xfrm flipH="1">
            <a:off x="5353050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86" name="Line 63"/>
          <p:cNvSpPr/>
          <p:nvPr/>
        </p:nvSpPr>
        <p:spPr>
          <a:xfrm flipH="1">
            <a:off x="5856288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87" name="Text Box 64"/>
          <p:cNvSpPr txBox="1"/>
          <p:nvPr/>
        </p:nvSpPr>
        <p:spPr>
          <a:xfrm>
            <a:off x="5707063" y="6207125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2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88" name="Text Box 65"/>
          <p:cNvSpPr txBox="1"/>
          <p:nvPr/>
        </p:nvSpPr>
        <p:spPr>
          <a:xfrm>
            <a:off x="6718300" y="6207125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4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89" name="Line 66"/>
          <p:cNvSpPr/>
          <p:nvPr/>
        </p:nvSpPr>
        <p:spPr>
          <a:xfrm rot="-5400000" flipH="1">
            <a:off x="5410200" y="6126163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0" name="Line 67"/>
          <p:cNvSpPr/>
          <p:nvPr/>
        </p:nvSpPr>
        <p:spPr>
          <a:xfrm rot="-5400000" flipH="1">
            <a:off x="5410200" y="5691188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1" name="Line 68"/>
          <p:cNvSpPr/>
          <p:nvPr/>
        </p:nvSpPr>
        <p:spPr>
          <a:xfrm rot="-5400000" flipH="1">
            <a:off x="5410200" y="5256213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2" name="Line 69"/>
          <p:cNvSpPr/>
          <p:nvPr/>
        </p:nvSpPr>
        <p:spPr>
          <a:xfrm rot="-5400000" flipH="1">
            <a:off x="5410200" y="4821238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3" name="Line 70"/>
          <p:cNvSpPr/>
          <p:nvPr/>
        </p:nvSpPr>
        <p:spPr>
          <a:xfrm rot="-5400000" flipH="1">
            <a:off x="5410200" y="4386263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4" name="Line 71"/>
          <p:cNvSpPr/>
          <p:nvPr/>
        </p:nvSpPr>
        <p:spPr>
          <a:xfrm rot="-5400000" flipH="1">
            <a:off x="5410200" y="3951288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5" name="Line 72"/>
          <p:cNvSpPr/>
          <p:nvPr/>
        </p:nvSpPr>
        <p:spPr>
          <a:xfrm flipH="1">
            <a:off x="3340100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6" name="Line 73"/>
          <p:cNvSpPr/>
          <p:nvPr/>
        </p:nvSpPr>
        <p:spPr>
          <a:xfrm flipH="1">
            <a:off x="6361113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7" name="Line 74"/>
          <p:cNvSpPr/>
          <p:nvPr/>
        </p:nvSpPr>
        <p:spPr>
          <a:xfrm flipH="1">
            <a:off x="6865938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8" name="Line 75"/>
          <p:cNvSpPr/>
          <p:nvPr/>
        </p:nvSpPr>
        <p:spPr>
          <a:xfrm flipH="1">
            <a:off x="7369175" y="5903913"/>
            <a:ext cx="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399" name="Line 76"/>
          <p:cNvSpPr/>
          <p:nvPr/>
        </p:nvSpPr>
        <p:spPr>
          <a:xfrm rot="-5400000" flipH="1">
            <a:off x="5410200" y="5472113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0" name="Line 77"/>
          <p:cNvSpPr/>
          <p:nvPr/>
        </p:nvSpPr>
        <p:spPr>
          <a:xfrm rot="-5400000" flipH="1">
            <a:off x="5410200" y="5037138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1" name="Line 78"/>
          <p:cNvSpPr/>
          <p:nvPr/>
        </p:nvSpPr>
        <p:spPr>
          <a:xfrm rot="-5400000" flipH="1">
            <a:off x="5410200" y="4602163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2" name="Line 79"/>
          <p:cNvSpPr/>
          <p:nvPr/>
        </p:nvSpPr>
        <p:spPr>
          <a:xfrm rot="-5400000" flipH="1">
            <a:off x="5410200" y="4167188"/>
            <a:ext cx="0" cy="127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3" name="Line 80"/>
          <p:cNvSpPr/>
          <p:nvPr/>
        </p:nvSpPr>
        <p:spPr>
          <a:xfrm flipH="1" flipV="1">
            <a:off x="3314700" y="3486150"/>
            <a:ext cx="25400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4" name="Line 81"/>
          <p:cNvSpPr/>
          <p:nvPr/>
        </p:nvSpPr>
        <p:spPr>
          <a:xfrm flipH="1" flipV="1">
            <a:off x="3819525" y="3486150"/>
            <a:ext cx="26988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5" name="Line 82"/>
          <p:cNvSpPr/>
          <p:nvPr/>
        </p:nvSpPr>
        <p:spPr>
          <a:xfrm flipH="1" flipV="1">
            <a:off x="4325938" y="3486150"/>
            <a:ext cx="23812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6" name="Line 83"/>
          <p:cNvSpPr/>
          <p:nvPr/>
        </p:nvSpPr>
        <p:spPr>
          <a:xfrm flipH="1" flipV="1">
            <a:off x="5334000" y="3486150"/>
            <a:ext cx="20638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7" name="Line 84"/>
          <p:cNvSpPr/>
          <p:nvPr/>
        </p:nvSpPr>
        <p:spPr>
          <a:xfrm flipH="1" flipV="1">
            <a:off x="5838825" y="3486150"/>
            <a:ext cx="20638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8" name="Line 85"/>
          <p:cNvSpPr/>
          <p:nvPr/>
        </p:nvSpPr>
        <p:spPr>
          <a:xfrm flipH="1" flipV="1">
            <a:off x="6343650" y="3486150"/>
            <a:ext cx="17463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09" name="Line 86"/>
          <p:cNvSpPr/>
          <p:nvPr/>
        </p:nvSpPr>
        <p:spPr>
          <a:xfrm flipH="1" flipV="1">
            <a:off x="6846888" y="3486150"/>
            <a:ext cx="19050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0" name="Line 87"/>
          <p:cNvSpPr/>
          <p:nvPr/>
        </p:nvSpPr>
        <p:spPr>
          <a:xfrm flipH="1" flipV="1">
            <a:off x="7350125" y="3486150"/>
            <a:ext cx="19050" cy="32480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1" name="Line 88"/>
          <p:cNvSpPr/>
          <p:nvPr/>
        </p:nvSpPr>
        <p:spPr>
          <a:xfrm>
            <a:off x="3340100" y="5759450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2" name="Line 89"/>
          <p:cNvSpPr/>
          <p:nvPr/>
        </p:nvSpPr>
        <p:spPr>
          <a:xfrm>
            <a:off x="3340100" y="5541963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3" name="Line 90"/>
          <p:cNvSpPr/>
          <p:nvPr/>
        </p:nvSpPr>
        <p:spPr>
          <a:xfrm>
            <a:off x="3340100" y="5322888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4" name="Line 91"/>
          <p:cNvSpPr/>
          <p:nvPr/>
        </p:nvSpPr>
        <p:spPr>
          <a:xfrm>
            <a:off x="3340100" y="5105400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5" name="Line 92"/>
          <p:cNvSpPr/>
          <p:nvPr/>
        </p:nvSpPr>
        <p:spPr>
          <a:xfrm>
            <a:off x="3340100" y="4887913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6" name="Line 93"/>
          <p:cNvSpPr/>
          <p:nvPr/>
        </p:nvSpPr>
        <p:spPr>
          <a:xfrm>
            <a:off x="3340100" y="4670425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7" name="Line 94"/>
          <p:cNvSpPr/>
          <p:nvPr/>
        </p:nvSpPr>
        <p:spPr>
          <a:xfrm>
            <a:off x="3340100" y="4452938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8" name="Line 95"/>
          <p:cNvSpPr/>
          <p:nvPr/>
        </p:nvSpPr>
        <p:spPr>
          <a:xfrm>
            <a:off x="3340100" y="4235450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19" name="Line 96"/>
          <p:cNvSpPr/>
          <p:nvPr/>
        </p:nvSpPr>
        <p:spPr>
          <a:xfrm>
            <a:off x="3340100" y="4017963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20" name="Text Box 97"/>
          <p:cNvSpPr txBox="1"/>
          <p:nvPr/>
        </p:nvSpPr>
        <p:spPr>
          <a:xfrm>
            <a:off x="4171950" y="6194425"/>
            <a:ext cx="3175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-1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21" name="Text Box 98"/>
          <p:cNvSpPr txBox="1"/>
          <p:nvPr/>
        </p:nvSpPr>
        <p:spPr>
          <a:xfrm>
            <a:off x="3649663" y="6194425"/>
            <a:ext cx="3175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-2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22" name="Text Box 99"/>
          <p:cNvSpPr txBox="1"/>
          <p:nvPr/>
        </p:nvSpPr>
        <p:spPr>
          <a:xfrm>
            <a:off x="4864100" y="5410200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3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423" name="Text Box 100"/>
          <p:cNvSpPr txBox="1"/>
          <p:nvPr/>
        </p:nvSpPr>
        <p:spPr>
          <a:xfrm>
            <a:off x="4851400" y="5830888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1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424" name="Text Box 101"/>
          <p:cNvSpPr txBox="1"/>
          <p:nvPr/>
        </p:nvSpPr>
        <p:spPr>
          <a:xfrm>
            <a:off x="4864100" y="5627688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2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425" name="Text Box 102"/>
          <p:cNvSpPr txBox="1"/>
          <p:nvPr/>
        </p:nvSpPr>
        <p:spPr>
          <a:xfrm>
            <a:off x="4864100" y="5192713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4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426" name="Text Box 103"/>
          <p:cNvSpPr txBox="1"/>
          <p:nvPr/>
        </p:nvSpPr>
        <p:spPr>
          <a:xfrm>
            <a:off x="4886325" y="4975225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27" name="Text Box 104"/>
          <p:cNvSpPr txBox="1"/>
          <p:nvPr/>
        </p:nvSpPr>
        <p:spPr>
          <a:xfrm>
            <a:off x="4886325" y="4757738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6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28" name="Text Box 105"/>
          <p:cNvSpPr txBox="1"/>
          <p:nvPr/>
        </p:nvSpPr>
        <p:spPr>
          <a:xfrm>
            <a:off x="4886325" y="4540250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7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29" name="Text Box 106"/>
          <p:cNvSpPr txBox="1"/>
          <p:nvPr/>
        </p:nvSpPr>
        <p:spPr>
          <a:xfrm>
            <a:off x="4886325" y="4321175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30" name="Text Box 107"/>
          <p:cNvSpPr txBox="1"/>
          <p:nvPr/>
        </p:nvSpPr>
        <p:spPr>
          <a:xfrm>
            <a:off x="4886325" y="4103688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9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31" name="Line 108"/>
          <p:cNvSpPr/>
          <p:nvPr/>
        </p:nvSpPr>
        <p:spPr>
          <a:xfrm>
            <a:off x="3340100" y="5997575"/>
            <a:ext cx="40290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32" name="Text Box 109"/>
          <p:cNvSpPr txBox="1"/>
          <p:nvPr/>
        </p:nvSpPr>
        <p:spPr>
          <a:xfrm>
            <a:off x="4803775" y="3886200"/>
            <a:ext cx="352425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33" name="Text Box 110"/>
          <p:cNvSpPr txBox="1"/>
          <p:nvPr/>
        </p:nvSpPr>
        <p:spPr>
          <a:xfrm>
            <a:off x="7215188" y="6207125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34" name="Line 111"/>
          <p:cNvSpPr/>
          <p:nvPr/>
        </p:nvSpPr>
        <p:spPr>
          <a:xfrm>
            <a:off x="3314700" y="3781425"/>
            <a:ext cx="40259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35" name="Line 112"/>
          <p:cNvSpPr/>
          <p:nvPr/>
        </p:nvSpPr>
        <p:spPr>
          <a:xfrm>
            <a:off x="3311525" y="3578225"/>
            <a:ext cx="40259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36" name="Text Box 113"/>
          <p:cNvSpPr txBox="1"/>
          <p:nvPr/>
        </p:nvSpPr>
        <p:spPr>
          <a:xfrm>
            <a:off x="4827588" y="3690938"/>
            <a:ext cx="352425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12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437" name="Text Box 114"/>
          <p:cNvSpPr txBox="1"/>
          <p:nvPr/>
        </p:nvSpPr>
        <p:spPr>
          <a:xfrm>
            <a:off x="4827588" y="3454400"/>
            <a:ext cx="352425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14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" name="Group 115"/>
          <p:cNvGrpSpPr/>
          <p:nvPr/>
        </p:nvGrpSpPr>
        <p:grpSpPr>
          <a:xfrm>
            <a:off x="4356100" y="3465513"/>
            <a:ext cx="1976438" cy="2271712"/>
            <a:chOff x="0" y="0"/>
            <a:chExt cx="717" cy="1261"/>
          </a:xfrm>
        </p:grpSpPr>
        <p:sp>
          <p:nvSpPr>
            <p:cNvPr id="14439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40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" name="Group 118"/>
          <p:cNvGrpSpPr/>
          <p:nvPr/>
        </p:nvGrpSpPr>
        <p:grpSpPr>
          <a:xfrm>
            <a:off x="4349750" y="3929063"/>
            <a:ext cx="1974850" cy="2271712"/>
            <a:chOff x="0" y="0"/>
            <a:chExt cx="717" cy="1261"/>
          </a:xfrm>
        </p:grpSpPr>
        <p:sp>
          <p:nvSpPr>
            <p:cNvPr id="14442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43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106617" name="Object 121"/>
          <p:cNvGraphicFramePr>
            <a:graphicFrameLocks noChangeAspect="1"/>
          </p:cNvGraphicFramePr>
          <p:nvPr/>
        </p:nvGraphicFramePr>
        <p:xfrm>
          <a:off x="6345238" y="3965575"/>
          <a:ext cx="162718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" r:id="rId1" imgW="767715" imgH="243205" progId="Equation.3">
                  <p:embed/>
                </p:oleObj>
              </mc:Choice>
              <mc:Fallback>
                <p:oleObj name="" r:id="rId1" imgW="767715" imgH="24320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345238" y="3965575"/>
                        <a:ext cx="1627187" cy="396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618" name="Object 122"/>
          <p:cNvGraphicFramePr>
            <a:graphicFrameLocks noChangeAspect="1"/>
          </p:cNvGraphicFramePr>
          <p:nvPr/>
        </p:nvGraphicFramePr>
        <p:xfrm>
          <a:off x="6315075" y="3338513"/>
          <a:ext cx="21034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" r:id="rId3" imgW="989965" imgH="241300" progId="Equation.3">
                  <p:embed/>
                </p:oleObj>
              </mc:Choice>
              <mc:Fallback>
                <p:oleObj name="" r:id="rId3" imgW="989965" imgH="2413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15075" y="3338513"/>
                        <a:ext cx="2103438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6" name="Line 123"/>
          <p:cNvSpPr/>
          <p:nvPr/>
        </p:nvSpPr>
        <p:spPr>
          <a:xfrm>
            <a:off x="3309938" y="6697663"/>
            <a:ext cx="402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447" name="Line 124"/>
          <p:cNvSpPr/>
          <p:nvPr/>
        </p:nvSpPr>
        <p:spPr>
          <a:xfrm>
            <a:off x="3357563" y="6438900"/>
            <a:ext cx="402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06625" name="Rectangle 129"/>
          <p:cNvSpPr/>
          <p:nvPr/>
        </p:nvSpPr>
        <p:spPr>
          <a:xfrm>
            <a:off x="4019550" y="2300288"/>
            <a:ext cx="72707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12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626" name="Rectangle 130"/>
          <p:cNvSpPr/>
          <p:nvPr/>
        </p:nvSpPr>
        <p:spPr>
          <a:xfrm>
            <a:off x="5191125" y="2300288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</a:pP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627" name="Rectangle 131"/>
          <p:cNvSpPr/>
          <p:nvPr/>
        </p:nvSpPr>
        <p:spPr>
          <a:xfrm>
            <a:off x="6200775" y="2260600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0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628" name="Rectangle 132"/>
          <p:cNvSpPr/>
          <p:nvPr/>
        </p:nvSpPr>
        <p:spPr>
          <a:xfrm>
            <a:off x="6999288" y="2300288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</a:pP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6629" name="Rectangle 133"/>
          <p:cNvSpPr/>
          <p:nvPr/>
        </p:nvSpPr>
        <p:spPr>
          <a:xfrm>
            <a:off x="7688263" y="2306638"/>
            <a:ext cx="72707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12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4453" name="Group 134"/>
          <p:cNvGrpSpPr/>
          <p:nvPr/>
        </p:nvGrpSpPr>
        <p:grpSpPr>
          <a:xfrm>
            <a:off x="3849688" y="3933825"/>
            <a:ext cx="1974850" cy="2271713"/>
            <a:chOff x="0" y="0"/>
            <a:chExt cx="717" cy="1261"/>
          </a:xfrm>
        </p:grpSpPr>
        <p:sp>
          <p:nvSpPr>
            <p:cNvPr id="14454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55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14456" name="Object 137"/>
          <p:cNvGraphicFramePr>
            <a:graphicFrameLocks noChangeAspect="1"/>
          </p:cNvGraphicFramePr>
          <p:nvPr/>
        </p:nvGraphicFramePr>
        <p:xfrm>
          <a:off x="2693988" y="3708400"/>
          <a:ext cx="11303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" r:id="rId5" imgW="533400" imgH="228600" progId="Equation.3">
                  <p:embed/>
                </p:oleObj>
              </mc:Choice>
              <mc:Fallback>
                <p:oleObj name="" r:id="rId5" imgW="5334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3988" y="3708400"/>
                        <a:ext cx="1130300" cy="373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58" name="Text Box 142"/>
          <p:cNvSpPr txBox="1"/>
          <p:nvPr/>
        </p:nvSpPr>
        <p:spPr>
          <a:xfrm>
            <a:off x="887413" y="1184275"/>
            <a:ext cx="8558212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并结合图像思考它们之间的关系</a:t>
            </a:r>
            <a:r>
              <a:rPr lang="en-US" altLang="zh-CN" sz="32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3200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639" name="Oval 143"/>
          <p:cNvSpPr/>
          <p:nvPr/>
        </p:nvSpPr>
        <p:spPr>
          <a:xfrm>
            <a:off x="4765675" y="5499100"/>
            <a:ext cx="160338" cy="134938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6640" name="Oval 144"/>
          <p:cNvSpPr/>
          <p:nvPr/>
        </p:nvSpPr>
        <p:spPr>
          <a:xfrm>
            <a:off x="5243513" y="6129338"/>
            <a:ext cx="160337" cy="134937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6641" name="Oval 145"/>
          <p:cNvSpPr/>
          <p:nvPr/>
        </p:nvSpPr>
        <p:spPr>
          <a:xfrm>
            <a:off x="5776913" y="5499100"/>
            <a:ext cx="160337" cy="134938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6642" name="Oval 146"/>
          <p:cNvSpPr/>
          <p:nvPr/>
        </p:nvSpPr>
        <p:spPr>
          <a:xfrm>
            <a:off x="4765675" y="5049838"/>
            <a:ext cx="160338" cy="134937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6643" name="Oval 147"/>
          <p:cNvSpPr/>
          <p:nvPr/>
        </p:nvSpPr>
        <p:spPr>
          <a:xfrm>
            <a:off x="5243513" y="5678488"/>
            <a:ext cx="160337" cy="134937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6644" name="Oval 148"/>
          <p:cNvSpPr/>
          <p:nvPr/>
        </p:nvSpPr>
        <p:spPr>
          <a:xfrm>
            <a:off x="5776913" y="5049838"/>
            <a:ext cx="160337" cy="134937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6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6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6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6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6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0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0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0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41" grpId="0"/>
      <p:bldP spid="106542" grpId="0"/>
      <p:bldP spid="106543" grpId="0"/>
      <p:bldP spid="106544" grpId="0"/>
      <p:bldP spid="106545" grpId="0"/>
      <p:bldP spid="106625" grpId="0"/>
      <p:bldP spid="106626" grpId="0"/>
      <p:bldP spid="106627" grpId="0"/>
      <p:bldP spid="106628" grpId="0"/>
      <p:bldP spid="106629" grpId="0"/>
      <p:bldP spid="106639" grpId="0" animBg="1"/>
      <p:bldP spid="106640" grpId="0" animBg="1"/>
      <p:bldP spid="106641" grpId="0" animBg="1"/>
      <p:bldP spid="106642" grpId="0" animBg="1"/>
      <p:bldP spid="106643" grpId="0" animBg="1"/>
      <p:bldP spid="1066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Group 2"/>
          <p:cNvGrpSpPr/>
          <p:nvPr/>
        </p:nvGrpSpPr>
        <p:grpSpPr>
          <a:xfrm>
            <a:off x="6116638" y="3201988"/>
            <a:ext cx="2178050" cy="2770187"/>
            <a:chOff x="0" y="0"/>
            <a:chExt cx="717" cy="1261"/>
          </a:xfrm>
        </p:grpSpPr>
        <p:sp>
          <p:nvSpPr>
            <p:cNvPr id="15362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363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5364" name="Text Box 5"/>
          <p:cNvSpPr txBox="1"/>
          <p:nvPr/>
        </p:nvSpPr>
        <p:spPr>
          <a:xfrm>
            <a:off x="8715375" y="5999163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3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65" name="Text Box 6"/>
          <p:cNvSpPr txBox="1"/>
          <p:nvPr/>
        </p:nvSpPr>
        <p:spPr>
          <a:xfrm>
            <a:off x="7593013" y="5983288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1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66" name="Line 7"/>
          <p:cNvSpPr/>
          <p:nvPr/>
        </p:nvSpPr>
        <p:spPr>
          <a:xfrm flipV="1">
            <a:off x="4733925" y="5965825"/>
            <a:ext cx="5846763" cy="17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5367" name="Line 8"/>
          <p:cNvSpPr/>
          <p:nvPr/>
        </p:nvSpPr>
        <p:spPr>
          <a:xfrm flipH="1" flipV="1">
            <a:off x="7202488" y="2276475"/>
            <a:ext cx="26987" cy="45005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5368" name="Line 9"/>
          <p:cNvSpPr/>
          <p:nvPr/>
        </p:nvSpPr>
        <p:spPr>
          <a:xfrm flipH="1">
            <a:off x="6122988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69" name="Line 10"/>
          <p:cNvSpPr/>
          <p:nvPr/>
        </p:nvSpPr>
        <p:spPr>
          <a:xfrm flipH="1">
            <a:off x="6677025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0" name="Line 11"/>
          <p:cNvSpPr/>
          <p:nvPr/>
        </p:nvSpPr>
        <p:spPr>
          <a:xfrm flipH="1">
            <a:off x="7232650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1" name="Line 12"/>
          <p:cNvSpPr/>
          <p:nvPr/>
        </p:nvSpPr>
        <p:spPr>
          <a:xfrm flipH="1">
            <a:off x="7788275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2" name="Line 13"/>
          <p:cNvSpPr/>
          <p:nvPr/>
        </p:nvSpPr>
        <p:spPr>
          <a:xfrm flipH="1">
            <a:off x="8340725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3" name="Text Box 14"/>
          <p:cNvSpPr txBox="1"/>
          <p:nvPr/>
        </p:nvSpPr>
        <p:spPr>
          <a:xfrm>
            <a:off x="8175625" y="5999163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2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74" name="Text Box 15"/>
          <p:cNvSpPr txBox="1"/>
          <p:nvPr/>
        </p:nvSpPr>
        <p:spPr>
          <a:xfrm>
            <a:off x="9293225" y="5999163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4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75" name="Line 16"/>
          <p:cNvSpPr/>
          <p:nvPr/>
        </p:nvSpPr>
        <p:spPr>
          <a:xfrm rot="-5400000" flipH="1">
            <a:off x="7848600" y="5908675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6" name="Line 17"/>
          <p:cNvSpPr/>
          <p:nvPr/>
        </p:nvSpPr>
        <p:spPr>
          <a:xfrm rot="-5400000" flipH="1">
            <a:off x="7848600" y="5378450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7" name="Line 18"/>
          <p:cNvSpPr/>
          <p:nvPr/>
        </p:nvSpPr>
        <p:spPr>
          <a:xfrm rot="-5400000" flipH="1">
            <a:off x="7848600" y="4848225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8" name="Line 19"/>
          <p:cNvSpPr/>
          <p:nvPr/>
        </p:nvSpPr>
        <p:spPr>
          <a:xfrm rot="-5400000" flipH="1">
            <a:off x="7848600" y="4318000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79" name="Line 20"/>
          <p:cNvSpPr/>
          <p:nvPr/>
        </p:nvSpPr>
        <p:spPr>
          <a:xfrm rot="-5400000" flipH="1">
            <a:off x="7848600" y="3787775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0" name="Line 21"/>
          <p:cNvSpPr/>
          <p:nvPr/>
        </p:nvSpPr>
        <p:spPr>
          <a:xfrm rot="-5400000" flipH="1">
            <a:off x="7848600" y="3257550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1" name="Line 22"/>
          <p:cNvSpPr/>
          <p:nvPr/>
        </p:nvSpPr>
        <p:spPr>
          <a:xfrm flipH="1">
            <a:off x="8897938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2" name="Line 23"/>
          <p:cNvSpPr/>
          <p:nvPr/>
        </p:nvSpPr>
        <p:spPr>
          <a:xfrm flipH="1">
            <a:off x="9456738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3" name="Line 24"/>
          <p:cNvSpPr/>
          <p:nvPr/>
        </p:nvSpPr>
        <p:spPr>
          <a:xfrm flipH="1">
            <a:off x="10010775" y="5627688"/>
            <a:ext cx="0" cy="88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4" name="Line 25"/>
          <p:cNvSpPr/>
          <p:nvPr/>
        </p:nvSpPr>
        <p:spPr>
          <a:xfrm rot="-5400000" flipH="1">
            <a:off x="7848600" y="5111750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5" name="Line 26"/>
          <p:cNvSpPr/>
          <p:nvPr/>
        </p:nvSpPr>
        <p:spPr>
          <a:xfrm rot="-5400000" flipH="1">
            <a:off x="7848600" y="4581525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6" name="Line 27"/>
          <p:cNvSpPr/>
          <p:nvPr/>
        </p:nvSpPr>
        <p:spPr>
          <a:xfrm rot="-5400000" flipH="1">
            <a:off x="7848600" y="4051300"/>
            <a:ext cx="0" cy="1365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7" name="Line 28"/>
          <p:cNvSpPr/>
          <p:nvPr/>
        </p:nvSpPr>
        <p:spPr>
          <a:xfrm rot="-5400000" flipH="1">
            <a:off x="7847013" y="3516313"/>
            <a:ext cx="0" cy="13811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8" name="Line 29"/>
          <p:cNvSpPr/>
          <p:nvPr/>
        </p:nvSpPr>
        <p:spPr>
          <a:xfrm flipH="1" flipV="1">
            <a:off x="6094413" y="2725738"/>
            <a:ext cx="28575" cy="32575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89" name="Line 30"/>
          <p:cNvSpPr/>
          <p:nvPr/>
        </p:nvSpPr>
        <p:spPr>
          <a:xfrm flipH="1" flipV="1">
            <a:off x="6653213" y="2725738"/>
            <a:ext cx="25400" cy="32575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0" name="Line 31"/>
          <p:cNvSpPr/>
          <p:nvPr/>
        </p:nvSpPr>
        <p:spPr>
          <a:xfrm flipH="1" flipV="1">
            <a:off x="7764463" y="2725738"/>
            <a:ext cx="25400" cy="32575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1" name="Line 32"/>
          <p:cNvSpPr/>
          <p:nvPr/>
        </p:nvSpPr>
        <p:spPr>
          <a:xfrm flipH="1" flipV="1">
            <a:off x="8321675" y="2725738"/>
            <a:ext cx="22225" cy="32575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2" name="Line 33"/>
          <p:cNvSpPr/>
          <p:nvPr/>
        </p:nvSpPr>
        <p:spPr>
          <a:xfrm flipH="1" flipV="1">
            <a:off x="8878888" y="2725738"/>
            <a:ext cx="19050" cy="32575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3" name="Line 34"/>
          <p:cNvSpPr/>
          <p:nvPr/>
        </p:nvSpPr>
        <p:spPr>
          <a:xfrm flipH="1" flipV="1">
            <a:off x="9432925" y="2725738"/>
            <a:ext cx="23813" cy="32575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4" name="Line 35"/>
          <p:cNvSpPr/>
          <p:nvPr/>
        </p:nvSpPr>
        <p:spPr>
          <a:xfrm flipH="1" flipV="1">
            <a:off x="9991725" y="2725738"/>
            <a:ext cx="19050" cy="32575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5" name="Line 36"/>
          <p:cNvSpPr/>
          <p:nvPr/>
        </p:nvSpPr>
        <p:spPr>
          <a:xfrm>
            <a:off x="5567363" y="5451475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6" name="Line 37"/>
          <p:cNvSpPr/>
          <p:nvPr/>
        </p:nvSpPr>
        <p:spPr>
          <a:xfrm>
            <a:off x="5567363" y="5186363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7" name="Line 38"/>
          <p:cNvSpPr/>
          <p:nvPr/>
        </p:nvSpPr>
        <p:spPr>
          <a:xfrm>
            <a:off x="5567363" y="4919663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8" name="Line 39"/>
          <p:cNvSpPr/>
          <p:nvPr/>
        </p:nvSpPr>
        <p:spPr>
          <a:xfrm>
            <a:off x="5567363" y="4654550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399" name="Line 40"/>
          <p:cNvSpPr/>
          <p:nvPr/>
        </p:nvSpPr>
        <p:spPr>
          <a:xfrm>
            <a:off x="5567363" y="4389438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00" name="Line 41"/>
          <p:cNvSpPr/>
          <p:nvPr/>
        </p:nvSpPr>
        <p:spPr>
          <a:xfrm>
            <a:off x="5567363" y="4124325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01" name="Line 42"/>
          <p:cNvSpPr/>
          <p:nvPr/>
        </p:nvSpPr>
        <p:spPr>
          <a:xfrm>
            <a:off x="5567363" y="3859213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02" name="Line 43"/>
          <p:cNvSpPr/>
          <p:nvPr/>
        </p:nvSpPr>
        <p:spPr>
          <a:xfrm>
            <a:off x="5567363" y="3594100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03" name="Line 44"/>
          <p:cNvSpPr/>
          <p:nvPr/>
        </p:nvSpPr>
        <p:spPr>
          <a:xfrm>
            <a:off x="5567363" y="3328988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04" name="Text Box 45"/>
          <p:cNvSpPr txBox="1"/>
          <p:nvPr/>
        </p:nvSpPr>
        <p:spPr>
          <a:xfrm>
            <a:off x="6481763" y="5983288"/>
            <a:ext cx="3175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-1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05" name="Text Box 46"/>
          <p:cNvSpPr txBox="1"/>
          <p:nvPr/>
        </p:nvSpPr>
        <p:spPr>
          <a:xfrm>
            <a:off x="5905500" y="5983288"/>
            <a:ext cx="3175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-2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06" name="Text Box 47"/>
          <p:cNvSpPr txBox="1"/>
          <p:nvPr/>
        </p:nvSpPr>
        <p:spPr>
          <a:xfrm>
            <a:off x="7246938" y="5026025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3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407" name="Text Box 48"/>
          <p:cNvSpPr txBox="1"/>
          <p:nvPr/>
        </p:nvSpPr>
        <p:spPr>
          <a:xfrm>
            <a:off x="7232650" y="5540375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1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408" name="Text Box 49"/>
          <p:cNvSpPr txBox="1"/>
          <p:nvPr/>
        </p:nvSpPr>
        <p:spPr>
          <a:xfrm>
            <a:off x="7246938" y="5291138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2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409" name="Text Box 50"/>
          <p:cNvSpPr txBox="1"/>
          <p:nvPr/>
        </p:nvSpPr>
        <p:spPr>
          <a:xfrm>
            <a:off x="7246938" y="4760913"/>
            <a:ext cx="2794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Verdana" panose="020B0604030504040204" pitchFamily="34" charset="0"/>
                <a:ea typeface="宋体" panose="02010600030101010101" pitchFamily="2" charset="-122"/>
              </a:rPr>
              <a:t>4</a:t>
            </a:r>
            <a:endParaRPr lang="en-US" altLang="zh-CN" sz="12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410" name="Text Box 51"/>
          <p:cNvSpPr txBox="1"/>
          <p:nvPr/>
        </p:nvSpPr>
        <p:spPr>
          <a:xfrm>
            <a:off x="7272338" y="4495800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11" name="Text Box 52"/>
          <p:cNvSpPr txBox="1"/>
          <p:nvPr/>
        </p:nvSpPr>
        <p:spPr>
          <a:xfrm>
            <a:off x="7272338" y="4230688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6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12" name="Text Box 53"/>
          <p:cNvSpPr txBox="1"/>
          <p:nvPr/>
        </p:nvSpPr>
        <p:spPr>
          <a:xfrm>
            <a:off x="7272338" y="3965575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7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13" name="Text Box 54"/>
          <p:cNvSpPr txBox="1"/>
          <p:nvPr/>
        </p:nvSpPr>
        <p:spPr>
          <a:xfrm>
            <a:off x="7272338" y="3698875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14" name="Text Box 55"/>
          <p:cNvSpPr txBox="1"/>
          <p:nvPr/>
        </p:nvSpPr>
        <p:spPr>
          <a:xfrm>
            <a:off x="7272338" y="3433763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9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15" name="Line 56"/>
          <p:cNvSpPr/>
          <p:nvPr/>
        </p:nvSpPr>
        <p:spPr>
          <a:xfrm>
            <a:off x="5567363" y="5718175"/>
            <a:ext cx="44434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16" name="Text Box 57"/>
          <p:cNvSpPr txBox="1"/>
          <p:nvPr/>
        </p:nvSpPr>
        <p:spPr>
          <a:xfrm>
            <a:off x="7180263" y="3168650"/>
            <a:ext cx="352425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17" name="Text Box 58"/>
          <p:cNvSpPr txBox="1"/>
          <p:nvPr/>
        </p:nvSpPr>
        <p:spPr>
          <a:xfrm>
            <a:off x="9840913" y="5999163"/>
            <a:ext cx="26670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18" name="Line 59"/>
          <p:cNvSpPr/>
          <p:nvPr/>
        </p:nvSpPr>
        <p:spPr>
          <a:xfrm>
            <a:off x="5537200" y="3040063"/>
            <a:ext cx="44418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19" name="Line 60"/>
          <p:cNvSpPr/>
          <p:nvPr/>
        </p:nvSpPr>
        <p:spPr>
          <a:xfrm>
            <a:off x="5537200" y="2725738"/>
            <a:ext cx="44418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420" name="Text Box 61"/>
          <p:cNvSpPr txBox="1"/>
          <p:nvPr/>
        </p:nvSpPr>
        <p:spPr>
          <a:xfrm>
            <a:off x="7207250" y="2930525"/>
            <a:ext cx="352425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12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421" name="Text Box 62"/>
          <p:cNvSpPr txBox="1"/>
          <p:nvPr/>
        </p:nvSpPr>
        <p:spPr>
          <a:xfrm>
            <a:off x="7207250" y="2641600"/>
            <a:ext cx="352425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1200" b="0">
                <a:latin typeface="Arial" panose="020B0604020202020204" pitchFamily="34" charset="0"/>
                <a:ea typeface="宋体" panose="02010600030101010101" pitchFamily="2" charset="-122"/>
              </a:rPr>
              <a:t>14</a:t>
            </a:r>
            <a:endParaRPr lang="en-US" altLang="zh-CN" sz="1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5422" name="Group 63"/>
          <p:cNvGrpSpPr/>
          <p:nvPr/>
        </p:nvGrpSpPr>
        <p:grpSpPr>
          <a:xfrm>
            <a:off x="6702425" y="2655888"/>
            <a:ext cx="2178050" cy="2770187"/>
            <a:chOff x="0" y="0"/>
            <a:chExt cx="717" cy="1261"/>
          </a:xfrm>
        </p:grpSpPr>
        <p:sp>
          <p:nvSpPr>
            <p:cNvPr id="15423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24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5425" name="Group 66"/>
          <p:cNvGrpSpPr/>
          <p:nvPr/>
        </p:nvGrpSpPr>
        <p:grpSpPr>
          <a:xfrm>
            <a:off x="6700838" y="3195638"/>
            <a:ext cx="2178050" cy="2770187"/>
            <a:chOff x="0" y="0"/>
            <a:chExt cx="717" cy="1261"/>
          </a:xfrm>
        </p:grpSpPr>
        <p:sp>
          <p:nvSpPr>
            <p:cNvPr id="15426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27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5428" name="Rectangle 69"/>
          <p:cNvSpPr/>
          <p:nvPr/>
        </p:nvSpPr>
        <p:spPr>
          <a:xfrm>
            <a:off x="993775" y="1030288"/>
            <a:ext cx="1712913" cy="706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4000">
                <a:latin typeface="Arial Black" panose="020B0A04020102020204" pitchFamily="34" charset="0"/>
                <a:ea typeface="黑体" panose="02010609060101010101" pitchFamily="49" charset="-122"/>
              </a:rPr>
              <a:t>y=3x²</a:t>
            </a:r>
            <a:endParaRPr lang="en-US" altLang="zh-CN" sz="40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5" name="Group 70"/>
          <p:cNvGrpSpPr/>
          <p:nvPr/>
        </p:nvGrpSpPr>
        <p:grpSpPr>
          <a:xfrm>
            <a:off x="6700838" y="3197225"/>
            <a:ext cx="2178050" cy="2770188"/>
            <a:chOff x="0" y="0"/>
            <a:chExt cx="717" cy="1261"/>
          </a:xfrm>
        </p:grpSpPr>
        <p:sp>
          <p:nvSpPr>
            <p:cNvPr id="15430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31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1689" name="AutoShape 73"/>
          <p:cNvSpPr/>
          <p:nvPr/>
        </p:nvSpPr>
        <p:spPr>
          <a:xfrm rot="5400000">
            <a:off x="1052513" y="2017713"/>
            <a:ext cx="1152525" cy="85725"/>
          </a:xfrm>
          <a:prstGeom prst="rightArrow">
            <a:avLst>
              <a:gd name="adj1" fmla="val 50000"/>
              <a:gd name="adj2" fmla="val 335737"/>
            </a:avLst>
          </a:prstGeom>
          <a:solidFill>
            <a:srgbClr val="FF00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1690" name="Text Box 74"/>
          <p:cNvSpPr txBox="1"/>
          <p:nvPr/>
        </p:nvSpPr>
        <p:spPr>
          <a:xfrm>
            <a:off x="1757363" y="1773238"/>
            <a:ext cx="37211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向右平移</a:t>
            </a:r>
            <a:r>
              <a:rPr lang="en-US" altLang="zh-CN"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个单位</a:t>
            </a:r>
            <a:endParaRPr lang="zh-CN" altLang="en-US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1691" name="Rectangle 75"/>
          <p:cNvSpPr/>
          <p:nvPr/>
        </p:nvSpPr>
        <p:spPr>
          <a:xfrm>
            <a:off x="822325" y="2566988"/>
            <a:ext cx="3595688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600">
                <a:latin typeface="Arial Black" panose="020B0A04020102020204" pitchFamily="34" charset="0"/>
                <a:ea typeface="黑体" panose="02010609060101010101" pitchFamily="49" charset="-122"/>
              </a:rPr>
              <a:t>y=3(x-1)²</a:t>
            </a:r>
            <a:endParaRPr lang="en-US" altLang="zh-CN" sz="36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6" name="Group 76"/>
          <p:cNvGrpSpPr/>
          <p:nvPr/>
        </p:nvGrpSpPr>
        <p:grpSpPr>
          <a:xfrm>
            <a:off x="6116638" y="3209925"/>
            <a:ext cx="2178050" cy="2770188"/>
            <a:chOff x="0" y="0"/>
            <a:chExt cx="717" cy="1261"/>
          </a:xfrm>
        </p:grpSpPr>
        <p:sp>
          <p:nvSpPr>
            <p:cNvPr id="15436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37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5438" name="Group 79"/>
          <p:cNvGrpSpPr/>
          <p:nvPr/>
        </p:nvGrpSpPr>
        <p:grpSpPr>
          <a:xfrm>
            <a:off x="6700838" y="3197225"/>
            <a:ext cx="2178050" cy="2770188"/>
            <a:chOff x="0" y="0"/>
            <a:chExt cx="717" cy="1261"/>
          </a:xfrm>
        </p:grpSpPr>
        <p:sp>
          <p:nvSpPr>
            <p:cNvPr id="15439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40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" name="Group 82"/>
          <p:cNvGrpSpPr/>
          <p:nvPr/>
        </p:nvGrpSpPr>
        <p:grpSpPr>
          <a:xfrm>
            <a:off x="6108700" y="3201988"/>
            <a:ext cx="2178050" cy="2770187"/>
            <a:chOff x="0" y="0"/>
            <a:chExt cx="717" cy="1261"/>
          </a:xfrm>
        </p:grpSpPr>
        <p:sp>
          <p:nvSpPr>
            <p:cNvPr id="15442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43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" name="Group 85"/>
          <p:cNvGrpSpPr/>
          <p:nvPr/>
        </p:nvGrpSpPr>
        <p:grpSpPr>
          <a:xfrm>
            <a:off x="6116638" y="2681288"/>
            <a:ext cx="2178050" cy="2770187"/>
            <a:chOff x="0" y="0"/>
            <a:chExt cx="717" cy="1261"/>
          </a:xfrm>
        </p:grpSpPr>
        <p:sp>
          <p:nvSpPr>
            <p:cNvPr id="15445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46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1704" name="AutoShape 88"/>
          <p:cNvSpPr/>
          <p:nvPr/>
        </p:nvSpPr>
        <p:spPr>
          <a:xfrm rot="5400000">
            <a:off x="908050" y="3821113"/>
            <a:ext cx="1441450" cy="82550"/>
          </a:xfrm>
          <a:prstGeom prst="rightArrow">
            <a:avLst>
              <a:gd name="adj1" fmla="val 50000"/>
              <a:gd name="adj2" fmla="val 436053"/>
            </a:avLst>
          </a:prstGeom>
          <a:solidFill>
            <a:srgbClr val="FF00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1705" name="Text Box 89"/>
          <p:cNvSpPr txBox="1"/>
          <p:nvPr/>
        </p:nvSpPr>
        <p:spPr>
          <a:xfrm>
            <a:off x="1738313" y="3476625"/>
            <a:ext cx="372268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向上平移</a:t>
            </a:r>
            <a:r>
              <a:rPr lang="en-US" altLang="zh-CN"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个单位</a:t>
            </a:r>
            <a:endParaRPr lang="zh-CN" altLang="en-US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1706" name="Rectangle 90"/>
          <p:cNvSpPr/>
          <p:nvPr/>
        </p:nvSpPr>
        <p:spPr>
          <a:xfrm>
            <a:off x="887413" y="4445000"/>
            <a:ext cx="4219575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600">
                <a:latin typeface="Arial Black" panose="020B0A04020102020204" pitchFamily="34" charset="0"/>
                <a:ea typeface="黑体" panose="02010609060101010101" pitchFamily="49" charset="-122"/>
              </a:rPr>
              <a:t>y=3(x-1)</a:t>
            </a:r>
            <a:r>
              <a:rPr lang="en-US" altLang="zh-CN" sz="3600" baseline="30000"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sz="3600">
                <a:latin typeface="Arial Black" panose="020B0A04020102020204" pitchFamily="34" charset="0"/>
                <a:ea typeface="黑体" panose="02010609060101010101" pitchFamily="49" charset="-122"/>
              </a:rPr>
              <a:t>+2</a:t>
            </a:r>
            <a:endParaRPr lang="en-US" altLang="zh-CN" sz="36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15450" name="Object 91"/>
          <p:cNvGraphicFramePr>
            <a:graphicFrameLocks noChangeAspect="1"/>
          </p:cNvGraphicFramePr>
          <p:nvPr/>
        </p:nvGraphicFramePr>
        <p:xfrm>
          <a:off x="8816975" y="3184525"/>
          <a:ext cx="16271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" r:id="rId1" imgW="767715" imgH="243205" progId="Equation.3">
                  <p:embed/>
                </p:oleObj>
              </mc:Choice>
              <mc:Fallback>
                <p:oleObj name="" r:id="rId1" imgW="767715" imgH="24320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816975" y="3184525"/>
                        <a:ext cx="1627188" cy="396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51" name="Object 92"/>
          <p:cNvGraphicFramePr>
            <a:graphicFrameLocks noChangeAspect="1"/>
          </p:cNvGraphicFramePr>
          <p:nvPr/>
        </p:nvGraphicFramePr>
        <p:xfrm>
          <a:off x="8029575" y="2276475"/>
          <a:ext cx="21018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" r:id="rId3" imgW="989965" imgH="241300" progId="Equation.3">
                  <p:embed/>
                </p:oleObj>
              </mc:Choice>
              <mc:Fallback>
                <p:oleObj name="" r:id="rId3" imgW="989965" imgH="2413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29575" y="2276475"/>
                        <a:ext cx="210185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52" name="Object 93"/>
          <p:cNvGraphicFramePr>
            <a:graphicFrameLocks noChangeAspect="1"/>
          </p:cNvGraphicFramePr>
          <p:nvPr/>
        </p:nvGraphicFramePr>
        <p:xfrm>
          <a:off x="5075238" y="2997200"/>
          <a:ext cx="10223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" r:id="rId5" imgW="482600" imgH="228600" progId="Equation.3">
                  <p:embed/>
                </p:oleObj>
              </mc:Choice>
              <mc:Fallback>
                <p:oleObj name="" r:id="rId5" imgW="4826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75238" y="2997200"/>
                        <a:ext cx="1022350" cy="373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710" name="AutoShape 94"/>
          <p:cNvSpPr/>
          <p:nvPr/>
        </p:nvSpPr>
        <p:spPr>
          <a:xfrm>
            <a:off x="2673350" y="1344613"/>
            <a:ext cx="2382838" cy="141287"/>
          </a:xfrm>
          <a:prstGeom prst="rightArrow">
            <a:avLst>
              <a:gd name="adj1" fmla="val 50000"/>
              <a:gd name="adj2" fmla="val 421162"/>
            </a:avLst>
          </a:prstGeom>
          <a:solidFill>
            <a:srgbClr val="FF00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1711" name="Rectangle 95"/>
          <p:cNvSpPr/>
          <p:nvPr/>
        </p:nvSpPr>
        <p:spPr>
          <a:xfrm>
            <a:off x="4765675" y="1093788"/>
            <a:ext cx="250825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y=3x</a:t>
            </a:r>
            <a:r>
              <a:rPr lang="en-US" altLang="zh-CN" sz="3200" baseline="30000"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+2</a:t>
            </a:r>
            <a:endParaRPr lang="en-US" altLang="zh-CN" sz="32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1712" name="Text Box 96"/>
          <p:cNvSpPr txBox="1"/>
          <p:nvPr/>
        </p:nvSpPr>
        <p:spPr>
          <a:xfrm>
            <a:off x="2247900" y="765175"/>
            <a:ext cx="37226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向上平移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个单位</a:t>
            </a:r>
            <a:endParaRPr lang="zh-CN" altLang="en-US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1713" name="AutoShape 97"/>
          <p:cNvSpPr/>
          <p:nvPr/>
        </p:nvSpPr>
        <p:spPr>
          <a:xfrm>
            <a:off x="6926263" y="1341438"/>
            <a:ext cx="1700212" cy="144462"/>
          </a:xfrm>
          <a:prstGeom prst="rightArrow">
            <a:avLst>
              <a:gd name="adj1" fmla="val 50000"/>
              <a:gd name="adj2" fmla="val 293904"/>
            </a:avLst>
          </a:prstGeom>
          <a:solidFill>
            <a:srgbClr val="FF00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1714" name="Rectangle 98"/>
          <p:cNvSpPr/>
          <p:nvPr/>
        </p:nvSpPr>
        <p:spPr>
          <a:xfrm>
            <a:off x="8447088" y="1179513"/>
            <a:ext cx="2913062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>
                <a:latin typeface="Arial Black" panose="020B0A04020102020204" pitchFamily="34" charset="0"/>
                <a:ea typeface="黑体" panose="02010609060101010101" pitchFamily="49" charset="-122"/>
              </a:rPr>
              <a:t>y=3(x-1)</a:t>
            </a:r>
            <a:r>
              <a:rPr lang="en-US" altLang="zh-CN" sz="2800" baseline="30000"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sz="2800">
                <a:latin typeface="Arial Black" panose="020B0A04020102020204" pitchFamily="34" charset="0"/>
                <a:ea typeface="黑体" panose="02010609060101010101" pitchFamily="49" charset="-122"/>
              </a:rPr>
              <a:t>+2</a:t>
            </a:r>
            <a:endParaRPr lang="en-US" altLang="zh-CN" sz="28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1715" name="Text Box 99"/>
          <p:cNvSpPr txBox="1"/>
          <p:nvPr/>
        </p:nvSpPr>
        <p:spPr>
          <a:xfrm>
            <a:off x="6670675" y="838200"/>
            <a:ext cx="37226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向右平移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个单位</a:t>
            </a:r>
            <a:endParaRPr lang="zh-CN" altLang="en-US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59" name="Text Box 100"/>
          <p:cNvSpPr txBox="1"/>
          <p:nvPr/>
        </p:nvSpPr>
        <p:spPr>
          <a:xfrm>
            <a:off x="992188" y="188913"/>
            <a:ext cx="9612312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(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二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)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思考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三个函数之间的关系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?</a:t>
            </a:r>
            <a:endParaRPr lang="en-US" altLang="zh-CN" sz="32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1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E-05 0 L 0.045521 0.000648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1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07 3.60777E-06 L 5.55556E-07 -0.07863" pathEditMode="relative" ptsTypes="AA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1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1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7 -2.59019E-06 L 2.77778E-07 -0.07863" pathEditMode="relative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1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1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11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E-05 0 L 0.049219 -0.001019" pathEditMode="relative" rAng="0" ptsTypes="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89" grpId="0" animBg="1"/>
      <p:bldP spid="111690" grpId="0"/>
      <p:bldP spid="111691" grpId="0"/>
      <p:bldP spid="111704" grpId="0" animBg="1"/>
      <p:bldP spid="111706" grpId="0"/>
      <p:bldP spid="111710" grpId="0" animBg="1"/>
      <p:bldP spid="111713" grpId="0" animBg="1"/>
      <p:bldP spid="1117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/>
          <p:nvPr/>
        </p:nvSpPr>
        <p:spPr>
          <a:xfrm>
            <a:off x="3117850" y="1773238"/>
            <a:ext cx="4252913" cy="863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36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y=ax</a:t>
            </a:r>
            <a:r>
              <a:rPr lang="en-US" altLang="zh-CN" sz="3600" baseline="300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lang="en-US" altLang="zh-CN" sz="36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(a</a:t>
            </a:r>
            <a:r>
              <a:rPr lang="en-US" altLang="zh-CN" sz="3600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≠0)</a:t>
            </a:r>
            <a:endParaRPr lang="en-US" altLang="zh-CN" sz="36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endParaRPr lang="zh-CN" altLang="en-US" sz="36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2099" name="Text Box 3"/>
          <p:cNvSpPr txBox="1"/>
          <p:nvPr/>
        </p:nvSpPr>
        <p:spPr>
          <a:xfrm>
            <a:off x="3117850" y="2492375"/>
            <a:ext cx="4367213" cy="10080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36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y=ax</a:t>
            </a:r>
            <a:r>
              <a:rPr lang="en-US" altLang="zh-CN" sz="3600" baseline="300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+k  (a</a:t>
            </a:r>
            <a:r>
              <a:rPr lang="en-US" altLang="zh-CN" sz="3600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≠0)</a:t>
            </a:r>
            <a:endParaRPr lang="en-US" altLang="zh-CN" sz="36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endParaRPr lang="zh-CN" altLang="en-US" sz="36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2100" name="Text Box 4"/>
          <p:cNvSpPr txBox="1"/>
          <p:nvPr/>
        </p:nvSpPr>
        <p:spPr>
          <a:xfrm>
            <a:off x="3117850" y="3860800"/>
            <a:ext cx="5187950" cy="11509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32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y=a(x-h)</a:t>
            </a:r>
            <a:r>
              <a:rPr lang="en-US" altLang="zh-CN" sz="3200" baseline="300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2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+k (</a:t>
            </a:r>
            <a:r>
              <a:rPr lang="en-US" altLang="zh-CN" sz="3200" b="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3200" b="0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≠0)</a:t>
            </a:r>
            <a:endParaRPr lang="en-US" altLang="zh-CN" sz="32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endParaRPr lang="zh-CN" altLang="en-US" sz="32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2101" name="Text Box 5"/>
          <p:cNvSpPr txBox="1"/>
          <p:nvPr/>
        </p:nvSpPr>
        <p:spPr>
          <a:xfrm>
            <a:off x="3117850" y="3141663"/>
            <a:ext cx="5359400" cy="115093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36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y=a(x-h)</a:t>
            </a:r>
            <a:r>
              <a:rPr lang="en-US" altLang="zh-CN" sz="3600" baseline="300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(a</a:t>
            </a:r>
            <a:r>
              <a:rPr lang="en-US" altLang="zh-CN" sz="3600">
                <a:solidFill>
                  <a:schemeClr val="tx2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≠0)</a:t>
            </a:r>
            <a:endParaRPr lang="en-US" altLang="zh-CN" sz="36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/>
            <a:endParaRPr lang="zh-CN" altLang="en-US" sz="3600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2102" name="Text Box 6"/>
          <p:cNvSpPr txBox="1"/>
          <p:nvPr/>
        </p:nvSpPr>
        <p:spPr>
          <a:xfrm>
            <a:off x="7883525" y="2852738"/>
            <a:ext cx="1785938" cy="584200"/>
          </a:xfrm>
          <a:prstGeom prst="rect">
            <a:avLst/>
          </a:prstGeom>
          <a:noFill/>
          <a:ln w="2857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3333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顶点式</a:t>
            </a:r>
            <a:endParaRPr lang="zh-CN" altLang="en-US" sz="3200">
              <a:solidFill>
                <a:srgbClr val="3333FF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32104" name="Text Box 8"/>
          <p:cNvSpPr txBox="1"/>
          <p:nvPr/>
        </p:nvSpPr>
        <p:spPr>
          <a:xfrm>
            <a:off x="1333500" y="1916113"/>
            <a:ext cx="16935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0，0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2105" name="Text Box 9"/>
          <p:cNvSpPr txBox="1"/>
          <p:nvPr/>
        </p:nvSpPr>
        <p:spPr>
          <a:xfrm>
            <a:off x="1333500" y="2636838"/>
            <a:ext cx="16935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0，k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2106" name="Text Box 10"/>
          <p:cNvSpPr txBox="1"/>
          <p:nvPr/>
        </p:nvSpPr>
        <p:spPr>
          <a:xfrm>
            <a:off x="1333500" y="3284538"/>
            <a:ext cx="17081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h，0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2107" name="Text Box 11"/>
          <p:cNvSpPr txBox="1"/>
          <p:nvPr/>
        </p:nvSpPr>
        <p:spPr>
          <a:xfrm>
            <a:off x="1333500" y="3933825"/>
            <a:ext cx="17081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h，k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6394" name="Rectangle 12"/>
          <p:cNvSpPr/>
          <p:nvPr/>
        </p:nvSpPr>
        <p:spPr>
          <a:xfrm>
            <a:off x="2439988" y="1052513"/>
            <a:ext cx="6307137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3200">
                <a:solidFill>
                  <a:srgbClr val="0000FF"/>
                </a:solidFill>
                <a:latin typeface="Verdana" panose="020B0604030504040204" pitchFamily="34" charset="0"/>
                <a:ea typeface="华文中宋" panose="02010600040101010101" pitchFamily="2" charset="-122"/>
              </a:rPr>
              <a:t>学过的二次函数的几种表达方式：</a:t>
            </a:r>
            <a:endParaRPr lang="zh-CN" altLang="en-US" sz="3200">
              <a:solidFill>
                <a:srgbClr val="0000FF"/>
              </a:solidFill>
              <a:latin typeface="Verdana" panose="020B0604030504040204" pitchFamily="34" charset="0"/>
              <a:ea typeface="华文中宋" panose="02010600040101010101" pitchFamily="2" charset="-122"/>
            </a:endParaRPr>
          </a:p>
        </p:txBody>
      </p:sp>
      <p:sp>
        <p:nvSpPr>
          <p:cNvPr id="16395" name="Text Box 13"/>
          <p:cNvSpPr txBox="1"/>
          <p:nvPr/>
        </p:nvSpPr>
        <p:spPr>
          <a:xfrm>
            <a:off x="1162050" y="333375"/>
            <a:ext cx="2224088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3200">
                <a:latin typeface="Verdana" panose="020B0604030504040204" pitchFamily="34" charset="0"/>
                <a:ea typeface="华文中宋" panose="02010600040101010101" pitchFamily="2" charset="-122"/>
              </a:rPr>
              <a:t>知识回顾：</a:t>
            </a:r>
            <a:endParaRPr lang="zh-CN" altLang="en-US" sz="3200">
              <a:latin typeface="Verdana" panose="020B0604030504040204" pitchFamily="34" charset="0"/>
              <a:ea typeface="华文中宋" panose="02010600040101010101" pitchFamily="2" charset="-122"/>
            </a:endParaRPr>
          </a:p>
        </p:txBody>
      </p:sp>
      <p:sp>
        <p:nvSpPr>
          <p:cNvPr id="2" name="右大括号 1"/>
          <p:cNvSpPr/>
          <p:nvPr/>
        </p:nvSpPr>
        <p:spPr>
          <a:xfrm>
            <a:off x="6635750" y="1916113"/>
            <a:ext cx="735013" cy="2376487"/>
          </a:xfrm>
          <a:prstGeom prst="rightBrace">
            <a:avLst>
              <a:gd name="adj1" fmla="val 8262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099" grpId="0"/>
      <p:bldP spid="132102" grpId="0" animBg="1"/>
      <p:bldP spid="132104" grpId="0"/>
      <p:bldP spid="132105" grpId="0"/>
      <p:bldP spid="132106" grpId="0"/>
      <p:bldP spid="132107" grpId="0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9" name="Object 2"/>
          <p:cNvGraphicFramePr>
            <a:graphicFrameLocks noChangeAspect="1"/>
          </p:cNvGraphicFramePr>
          <p:nvPr>
            <p:ph idx="4294967295"/>
          </p:nvPr>
        </p:nvGraphicFramePr>
        <p:xfrm>
          <a:off x="7935913" y="852488"/>
          <a:ext cx="2019300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" r:id="rId1" imgW="825500" imgH="393700" progId="Equation.3">
                  <p:embed/>
                </p:oleObj>
              </mc:Choice>
              <mc:Fallback>
                <p:oleObj name="" r:id="rId1" imgW="8255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935913" y="852488"/>
                        <a:ext cx="2019300" cy="9636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7888288" y="4581525"/>
          <a:ext cx="29845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" r:id="rId3" imgW="1053465" imgH="393700" progId="Equation.3">
                  <p:embed/>
                </p:oleObj>
              </mc:Choice>
              <mc:Fallback>
                <p:oleObj name="" r:id="rId3" imgW="1053465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88288" y="4581525"/>
                        <a:ext cx="2984500" cy="1114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758950" y="4581525"/>
          <a:ext cx="21558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" r:id="rId5" imgW="761365" imgH="393700" progId="Equation.3">
                  <p:embed/>
                </p:oleObj>
              </mc:Choice>
              <mc:Fallback>
                <p:oleObj name="" r:id="rId5" imgW="761365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58950" y="4581525"/>
                        <a:ext cx="2155825" cy="1114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AutoShape 6"/>
          <p:cNvSpPr/>
          <p:nvPr/>
        </p:nvSpPr>
        <p:spPr>
          <a:xfrm>
            <a:off x="4140200" y="1268413"/>
            <a:ext cx="3573463" cy="431800"/>
          </a:xfrm>
          <a:prstGeom prst="rightArrow">
            <a:avLst>
              <a:gd name="adj1" fmla="val 50000"/>
              <a:gd name="adj2" fmla="val 20666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 sz="320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07" name="AutoShape 7"/>
          <p:cNvSpPr/>
          <p:nvPr/>
        </p:nvSpPr>
        <p:spPr>
          <a:xfrm>
            <a:off x="8564563" y="1916113"/>
            <a:ext cx="338137" cy="2592387"/>
          </a:xfrm>
          <a:prstGeom prst="downArrow">
            <a:avLst>
              <a:gd name="adj1" fmla="val 50000"/>
              <a:gd name="adj2" fmla="val 19145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 sz="320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415" name="AutoShape 8"/>
          <p:cNvSpPr/>
          <p:nvPr/>
        </p:nvSpPr>
        <p:spPr>
          <a:xfrm rot="10800000">
            <a:off x="4649788" y="5013325"/>
            <a:ext cx="2794000" cy="360363"/>
          </a:xfrm>
          <a:prstGeom prst="leftArrow">
            <a:avLst>
              <a:gd name="adj1" fmla="val 50000"/>
              <a:gd name="adj2" fmla="val 19361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 anchorCtr="0"/>
          <a:lstStyle/>
          <a:p>
            <a:endParaRPr lang="zh-CN" altLang="en-US" sz="320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13"/>
          <p:cNvSpPr txBox="1"/>
          <p:nvPr/>
        </p:nvSpPr>
        <p:spPr>
          <a:xfrm>
            <a:off x="915988" y="115888"/>
            <a:ext cx="3476625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如何平移：</a:t>
            </a:r>
            <a:endParaRPr lang="zh-CN" altLang="en-US" sz="32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17416" name="Object 2"/>
          <p:cNvGraphicFramePr>
            <a:graphicFrameLocks noChangeAspect="1"/>
          </p:cNvGraphicFramePr>
          <p:nvPr/>
        </p:nvGraphicFramePr>
        <p:xfrm>
          <a:off x="2092325" y="692150"/>
          <a:ext cx="179863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" r:id="rId7" imgW="546100" imgH="393700" progId="Equation.3">
                  <p:embed/>
                </p:oleObj>
              </mc:Choice>
              <mc:Fallback>
                <p:oleObj name="" r:id="rId7" imgW="5461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92325" y="692150"/>
                        <a:ext cx="1798638" cy="1296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30" name="AutoShape 10"/>
          <p:cNvSpPr/>
          <p:nvPr/>
        </p:nvSpPr>
        <p:spPr>
          <a:xfrm>
            <a:off x="2863850" y="2060575"/>
            <a:ext cx="425450" cy="2376488"/>
          </a:xfrm>
          <a:prstGeom prst="downArrow">
            <a:avLst>
              <a:gd name="adj1" fmla="val 50000"/>
              <a:gd name="adj2" fmla="val 13949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33131" name="Text Box 11"/>
          <p:cNvSpPr txBox="1"/>
          <p:nvPr/>
        </p:nvSpPr>
        <p:spPr>
          <a:xfrm>
            <a:off x="3968750" y="836613"/>
            <a:ext cx="3573463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向左平移</a:t>
            </a:r>
            <a:r>
              <a:rPr lang="en-US" altLang="zh-CN" sz="28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8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个单位</a:t>
            </a:r>
            <a:endParaRPr lang="zh-CN" altLang="en-US" sz="2800">
              <a:solidFill>
                <a:srgbClr val="0000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3132" name="AutoShape 12"/>
          <p:cNvSpPr/>
          <p:nvPr/>
        </p:nvSpPr>
        <p:spPr>
          <a:xfrm rot="-2845817">
            <a:off x="5641975" y="698500"/>
            <a:ext cx="269875" cy="5102225"/>
          </a:xfrm>
          <a:prstGeom prst="downArrow">
            <a:avLst>
              <a:gd name="adj1" fmla="val 50000"/>
              <a:gd name="adj2" fmla="val 472121"/>
            </a:avLst>
          </a:prstGeom>
          <a:solidFill>
            <a:srgbClr val="FF0000"/>
          </a:solidFill>
          <a:ln w="571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33133" name="Text Box 13"/>
          <p:cNvSpPr txBox="1"/>
          <p:nvPr/>
        </p:nvSpPr>
        <p:spPr>
          <a:xfrm>
            <a:off x="4392613" y="5724525"/>
            <a:ext cx="357505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向左平移</a:t>
            </a:r>
            <a:r>
              <a:rPr lang="en-US" altLang="zh-CN" sz="28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8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个单位</a:t>
            </a:r>
            <a:endParaRPr lang="zh-CN" altLang="en-US" sz="2800">
              <a:solidFill>
                <a:srgbClr val="0000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3134" name="Text Box 14"/>
          <p:cNvSpPr txBox="1"/>
          <p:nvPr/>
        </p:nvSpPr>
        <p:spPr>
          <a:xfrm>
            <a:off x="9275763" y="1898650"/>
            <a:ext cx="552450" cy="24288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 anchorCtr="0">
            <a:spAutoFit/>
          </a:bodyPr>
          <a:lstStyle/>
          <a:p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向下平移</a:t>
            </a:r>
            <a:r>
              <a:rPr lang="en-US" altLang="zh-CN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2</a:t>
            </a:r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个单位</a:t>
            </a:r>
            <a:endParaRPr lang="zh-CN" altLang="en-US">
              <a:solidFill>
                <a:srgbClr val="0000FF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33135" name="Text Box 15"/>
          <p:cNvSpPr txBox="1"/>
          <p:nvPr/>
        </p:nvSpPr>
        <p:spPr>
          <a:xfrm>
            <a:off x="2311400" y="2168525"/>
            <a:ext cx="552450" cy="24288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 anchorCtr="0">
            <a:spAutoFit/>
          </a:bodyPr>
          <a:lstStyle/>
          <a:p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向下平移</a:t>
            </a:r>
            <a:r>
              <a:rPr lang="en-US" altLang="zh-CN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2</a:t>
            </a:r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个单位</a:t>
            </a:r>
            <a:endParaRPr lang="zh-CN" altLang="en-US">
              <a:solidFill>
                <a:srgbClr val="0000FF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33136" name="Text Box 16"/>
          <p:cNvSpPr txBox="1"/>
          <p:nvPr/>
        </p:nvSpPr>
        <p:spPr>
          <a:xfrm rot="-2862642">
            <a:off x="6002338" y="1828800"/>
            <a:ext cx="552450" cy="24288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 anchorCtr="0">
            <a:spAutoFit/>
          </a:bodyPr>
          <a:lstStyle/>
          <a:p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向左平移</a:t>
            </a:r>
            <a:r>
              <a:rPr lang="en-US" altLang="zh-CN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1</a:t>
            </a:r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个单位</a:t>
            </a:r>
            <a:endParaRPr lang="zh-CN" altLang="en-US">
              <a:solidFill>
                <a:srgbClr val="0000FF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33137" name="Text Box 17"/>
          <p:cNvSpPr txBox="1"/>
          <p:nvPr/>
        </p:nvSpPr>
        <p:spPr>
          <a:xfrm rot="-2787629">
            <a:off x="6430963" y="1506538"/>
            <a:ext cx="552450" cy="24288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 anchorCtr="0">
            <a:spAutoFit/>
          </a:bodyPr>
          <a:lstStyle/>
          <a:p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向下平移</a:t>
            </a:r>
            <a:r>
              <a:rPr lang="en-US" altLang="zh-CN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2</a:t>
            </a:r>
            <a:r>
              <a:rPr lang="zh-CN" altLang="en-US">
                <a:solidFill>
                  <a:srgbClr val="0000FF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个单位</a:t>
            </a:r>
            <a:endParaRPr lang="zh-CN" altLang="en-US">
              <a:solidFill>
                <a:srgbClr val="0000FF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3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3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17415" grpId="0" animBg="1"/>
      <p:bldP spid="133130" grpId="0" animBg="1"/>
      <p:bldP spid="133131" grpId="0"/>
      <p:bldP spid="133132" grpId="0" animBg="1"/>
      <p:bldP spid="133133" grpId="0"/>
      <p:bldP spid="133134" grpId="0"/>
      <p:bldP spid="133135" grpId="0"/>
      <p:bldP spid="133136" grpId="0"/>
      <p:bldP spid="1331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/>
          <p:nvPr/>
        </p:nvSpPr>
        <p:spPr>
          <a:xfrm>
            <a:off x="1046163" y="2933700"/>
            <a:ext cx="2117725" cy="10763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y=ax²</a:t>
            </a:r>
            <a:endParaRPr lang="en-US" altLang="zh-CN" sz="32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(a≠0)</a:t>
            </a:r>
            <a:endParaRPr lang="en-US" altLang="zh-CN" sz="3200">
              <a:solidFill>
                <a:schemeClr val="hlin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4147" name="Line 3"/>
          <p:cNvSpPr/>
          <p:nvPr/>
        </p:nvSpPr>
        <p:spPr>
          <a:xfrm flipV="1">
            <a:off x="2584450" y="2133600"/>
            <a:ext cx="2251075" cy="1219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4148" name="Line 4"/>
          <p:cNvSpPr/>
          <p:nvPr/>
        </p:nvSpPr>
        <p:spPr>
          <a:xfrm>
            <a:off x="2693988" y="3654425"/>
            <a:ext cx="2070100" cy="1219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4149" name="Rectangle 5"/>
          <p:cNvSpPr/>
          <p:nvPr/>
        </p:nvSpPr>
        <p:spPr>
          <a:xfrm>
            <a:off x="4822825" y="1420813"/>
            <a:ext cx="2179638" cy="10763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y=ax²+k</a:t>
            </a:r>
            <a:endParaRPr lang="en-US" altLang="zh-CN" sz="32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(a≠0)</a:t>
            </a:r>
            <a:endParaRPr lang="en-US" altLang="zh-CN" sz="32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4150" name="Rectangle 6"/>
          <p:cNvSpPr/>
          <p:nvPr/>
        </p:nvSpPr>
        <p:spPr>
          <a:xfrm>
            <a:off x="4713288" y="4238625"/>
            <a:ext cx="2076450" cy="10763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y=a(x-h)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²</a:t>
            </a:r>
            <a:r>
              <a:rPr lang="en-US" altLang="zh-CN" sz="3200">
                <a:solidFill>
                  <a:schemeClr val="tx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</a:t>
            </a:r>
            <a:endParaRPr lang="en-US" altLang="zh-CN" sz="3200">
              <a:solidFill>
                <a:schemeClr val="tx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r>
              <a:rPr lang="en-US" altLang="zh-CN" sz="3200">
                <a:solidFill>
                  <a:schemeClr val="tx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(a≠0)</a:t>
            </a:r>
            <a:endParaRPr lang="en-US" altLang="zh-CN" sz="3200">
              <a:solidFill>
                <a:schemeClr val="tx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34151" name="Line 7"/>
          <p:cNvSpPr/>
          <p:nvPr/>
        </p:nvSpPr>
        <p:spPr>
          <a:xfrm>
            <a:off x="6626225" y="2124075"/>
            <a:ext cx="1851025" cy="108902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4152" name="Line 8"/>
          <p:cNvSpPr/>
          <p:nvPr/>
        </p:nvSpPr>
        <p:spPr>
          <a:xfrm flipV="1">
            <a:off x="6777038" y="4221163"/>
            <a:ext cx="1679575" cy="792162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8440" name="Rectangle 9"/>
          <p:cNvSpPr/>
          <p:nvPr/>
        </p:nvSpPr>
        <p:spPr>
          <a:xfrm>
            <a:off x="8477250" y="3213100"/>
            <a:ext cx="3019425" cy="10763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y=a(x-h)²+k</a:t>
            </a:r>
            <a:endParaRPr lang="en-US" altLang="zh-CN" sz="32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(a≠0)</a:t>
            </a:r>
            <a:endParaRPr lang="en-US" altLang="zh-CN" sz="32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41" name="Text Box 10"/>
          <p:cNvSpPr txBox="1"/>
          <p:nvPr/>
        </p:nvSpPr>
        <p:spPr>
          <a:xfrm>
            <a:off x="1955800" y="2362200"/>
            <a:ext cx="17113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endParaRPr lang="zh-CN" altLang="en-US" b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4155" name="Rectangle 11"/>
          <p:cNvSpPr/>
          <p:nvPr/>
        </p:nvSpPr>
        <p:spPr>
          <a:xfrm rot="-2100000">
            <a:off x="1843088" y="1493838"/>
            <a:ext cx="3890962" cy="952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沿对称轴上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下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endParaRPr lang="en-US" altLang="zh-CN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平移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|k|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个单位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4156" name="Rectangle 12"/>
          <p:cNvSpPr/>
          <p:nvPr/>
        </p:nvSpPr>
        <p:spPr>
          <a:xfrm rot="2280000">
            <a:off x="1927225" y="4437063"/>
            <a:ext cx="3267075" cy="952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沿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x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轴左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右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endParaRPr lang="en-US" altLang="zh-CN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平移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|h|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个单位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4157" name="Rectangle 13"/>
          <p:cNvSpPr/>
          <p:nvPr/>
        </p:nvSpPr>
        <p:spPr>
          <a:xfrm rot="2280000">
            <a:off x="6780213" y="1719263"/>
            <a:ext cx="2840037" cy="952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再向左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右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平移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|h|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个单位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4158" name="Rectangle 14"/>
          <p:cNvSpPr/>
          <p:nvPr/>
        </p:nvSpPr>
        <p:spPr>
          <a:xfrm rot="-1860000">
            <a:off x="6435725" y="4797425"/>
            <a:ext cx="3279775" cy="952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沿对称轴上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下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endParaRPr lang="en-US" altLang="zh-CN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平移</a:t>
            </a:r>
            <a:r>
              <a:rPr lang="en-US" altLang="zh-CN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|k|</a:t>
            </a:r>
            <a:r>
              <a:rPr lang="zh-CN" altLang="en-US" sz="28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个单位</a:t>
            </a:r>
            <a:endParaRPr lang="zh-CN" altLang="en-US" sz="2800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4159" name="Text Box 15"/>
          <p:cNvSpPr txBox="1"/>
          <p:nvPr/>
        </p:nvSpPr>
        <p:spPr>
          <a:xfrm>
            <a:off x="3279775" y="3203575"/>
            <a:ext cx="4943475" cy="52197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  <a:ea typeface="华文中宋" panose="02010600040101010101" pitchFamily="2" charset="-122"/>
              </a:rPr>
              <a:t>注：上加</a:t>
            </a:r>
            <a:r>
              <a:rPr lang="zh-CN" altLang="en-US" sz="2800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下减</a:t>
            </a:r>
            <a:r>
              <a:rPr lang="zh-CN" altLang="en-US" sz="2800">
                <a:latin typeface="Times New Roman" panose="02020603050405020304" pitchFamily="18" charset="0"/>
                <a:ea typeface="华文中宋" panose="02010600040101010101" pitchFamily="2" charset="-122"/>
              </a:rPr>
              <a:t>，左加</a:t>
            </a:r>
            <a:r>
              <a:rPr lang="zh-CN" altLang="en-US" sz="2800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右减</a:t>
            </a:r>
            <a:endParaRPr lang="zh-CN" altLang="en-US" sz="2800">
              <a:solidFill>
                <a:srgbClr val="0000FF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8447" name="Rectangle 16"/>
          <p:cNvSpPr/>
          <p:nvPr/>
        </p:nvSpPr>
        <p:spPr>
          <a:xfrm>
            <a:off x="1204913" y="0"/>
            <a:ext cx="9726612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600">
                <a:solidFill>
                  <a:schemeClr val="tx1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二次函数</a:t>
            </a:r>
            <a:r>
              <a:rPr lang="en-US" altLang="zh-CN" sz="3600">
                <a:solidFill>
                  <a:schemeClr val="tx1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y=a(x-h)²+k</a:t>
            </a:r>
            <a:r>
              <a:rPr lang="zh-CN" altLang="en-US" sz="3600">
                <a:solidFill>
                  <a:schemeClr val="tx1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与</a:t>
            </a:r>
            <a:r>
              <a:rPr lang="en-US" altLang="zh-CN" sz="3600">
                <a:solidFill>
                  <a:schemeClr val="tx1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y=ax²</a:t>
            </a:r>
            <a:r>
              <a:rPr lang="zh-CN" altLang="en-US" sz="3600">
                <a:solidFill>
                  <a:schemeClr val="tx1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的关系</a:t>
            </a:r>
            <a:endParaRPr lang="zh-CN" altLang="en-US" sz="3600">
              <a:solidFill>
                <a:schemeClr val="tx1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9" grpId="0" animBg="1"/>
      <p:bldP spid="134150" grpId="0" animBg="1"/>
      <p:bldP spid="134155" grpId="0"/>
      <p:bldP spid="134156" grpId="0"/>
      <p:bldP spid="134157" grpId="0"/>
      <p:bldP spid="134158" grpId="0"/>
      <p:bldP spid="13415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/>
          </p:cNvSpPr>
          <p:nvPr>
            <p:ph idx="1"/>
          </p:nvPr>
        </p:nvSpPr>
        <p:spPr>
          <a:xfrm>
            <a:off x="341313" y="798513"/>
            <a:ext cx="11660187" cy="453707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8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       </a:t>
            </a:r>
            <a:r>
              <a:rPr lang="zh-CN" altLang="en-US" b="1">
                <a:solidFill>
                  <a:srgbClr val="00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说出下列二次函数的开口方向、对称轴、及顶点坐标各是什么</a:t>
            </a:r>
            <a:r>
              <a:rPr lang="en-US" altLang="zh-CN" b="1">
                <a:solidFill>
                  <a:srgbClr val="00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?</a:t>
            </a:r>
            <a:endParaRPr lang="en-US" altLang="zh-CN" b="1">
              <a:solidFill>
                <a:srgbClr val="00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altLang="zh-CN" b="1">
              <a:solidFill>
                <a:srgbClr val="00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45000"/>
              </a:lnSpc>
              <a:buNone/>
            </a:pP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(1) y=2(x+3)</a:t>
            </a:r>
            <a:r>
              <a:rPr lang="en-US" altLang="zh-CN" b="1" baseline="30000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+3         </a:t>
            </a:r>
            <a:endParaRPr lang="en-US" altLang="zh-CN" b="1">
              <a:solidFill>
                <a:schemeClr val="tx2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45000"/>
              </a:lnSpc>
              <a:buNone/>
            </a:pP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(2) y=-3(x -1)</a:t>
            </a:r>
            <a:r>
              <a:rPr lang="en-US" altLang="zh-CN" b="1" baseline="30000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-4        </a:t>
            </a:r>
            <a:endParaRPr lang="en-US" altLang="zh-CN" b="1">
              <a:solidFill>
                <a:schemeClr val="tx2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45000"/>
              </a:lnSpc>
              <a:buNone/>
            </a:pP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(3) y=5(x+2)</a:t>
            </a:r>
            <a:r>
              <a:rPr lang="en-US" altLang="zh-CN" b="1" baseline="30000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-1</a:t>
            </a:r>
            <a:endParaRPr lang="en-US" altLang="zh-CN" b="1">
              <a:solidFill>
                <a:schemeClr val="tx2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45000"/>
              </a:lnSpc>
              <a:buNone/>
            </a:pP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(4) y= -(x-6)</a:t>
            </a:r>
            <a:r>
              <a:rPr lang="en-US" altLang="zh-CN" b="1" baseline="30000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+5</a:t>
            </a:r>
            <a:endParaRPr lang="en-US" altLang="zh-CN" b="1">
              <a:solidFill>
                <a:schemeClr val="tx2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45000"/>
              </a:lnSpc>
              <a:buNone/>
            </a:pPr>
            <a:r>
              <a:rPr lang="en-US" altLang="zh-CN" b="1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(5) y=7(x-8)</a:t>
            </a:r>
            <a:r>
              <a:rPr lang="en-US" altLang="zh-CN" b="1" baseline="30000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b="1" baseline="30000">
              <a:solidFill>
                <a:schemeClr val="tx2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5171" name="Text Box 3"/>
          <p:cNvSpPr txBox="1"/>
          <p:nvPr/>
        </p:nvSpPr>
        <p:spPr>
          <a:xfrm>
            <a:off x="4616450" y="2393950"/>
            <a:ext cx="5953125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直线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x=-3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(-3， 3)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5172" name="Text Box 4"/>
          <p:cNvSpPr txBox="1"/>
          <p:nvPr/>
        </p:nvSpPr>
        <p:spPr>
          <a:xfrm>
            <a:off x="4616450" y="3159125"/>
            <a:ext cx="61976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向下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直线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x=1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 (1，-4)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5173" name="Text Box 5"/>
          <p:cNvSpPr txBox="1"/>
          <p:nvPr/>
        </p:nvSpPr>
        <p:spPr>
          <a:xfrm>
            <a:off x="4627563" y="3943350"/>
            <a:ext cx="6186487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直线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x=-2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(-2，-1)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5174" name="Text Box 6"/>
          <p:cNvSpPr txBox="1"/>
          <p:nvPr/>
        </p:nvSpPr>
        <p:spPr>
          <a:xfrm>
            <a:off x="4603750" y="4784725"/>
            <a:ext cx="62103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向下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直线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x=6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  (6，5)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5175" name="Text Box 7"/>
          <p:cNvSpPr txBox="1"/>
          <p:nvPr/>
        </p:nvSpPr>
        <p:spPr>
          <a:xfrm>
            <a:off x="4560888" y="5595938"/>
            <a:ext cx="5954712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</a:t>
            </a:r>
            <a:r>
              <a:rPr lang="zh-CN" altLang="en-US" sz="3200">
                <a:latin typeface="Arial Black" panose="020B0A04020102020204" pitchFamily="34" charset="0"/>
                <a:ea typeface="黑体" panose="02010609060101010101" pitchFamily="49" charset="-122"/>
              </a:rPr>
              <a:t>直线</a:t>
            </a:r>
            <a:r>
              <a:rPr lang="en-US" altLang="zh-CN" sz="3200">
                <a:latin typeface="Arial Black" panose="020B0A04020102020204" pitchFamily="34" charset="0"/>
                <a:ea typeface="黑体" panose="02010609060101010101" pitchFamily="49" charset="-122"/>
              </a:rPr>
              <a:t>x=8</a:t>
            </a:r>
            <a:r>
              <a:rPr lang="en-US" altLang="zh-CN" sz="32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    (8，0)</a:t>
            </a:r>
            <a:endParaRPr lang="en-US" altLang="zh-CN" sz="32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9463" name="Text Box 8"/>
          <p:cNvSpPr txBox="1"/>
          <p:nvPr/>
        </p:nvSpPr>
        <p:spPr>
          <a:xfrm>
            <a:off x="3981450" y="1747838"/>
            <a:ext cx="560514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3200">
                <a:solidFill>
                  <a:srgbClr val="FF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开口方向、对称轴， 顶点坐标</a:t>
            </a:r>
            <a:endParaRPr lang="zh-CN" altLang="en-US" sz="3200">
              <a:solidFill>
                <a:srgbClr val="FF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9464" name="文本框 1"/>
          <p:cNvSpPr txBox="1"/>
          <p:nvPr/>
        </p:nvSpPr>
        <p:spPr>
          <a:xfrm>
            <a:off x="195263" y="103188"/>
            <a:ext cx="4637087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200">
                <a:latin typeface="Tahoma" panose="020B0604030504040204" pitchFamily="34" charset="0"/>
                <a:ea typeface="宋体" panose="02010600030101010101" pitchFamily="2" charset="-122"/>
              </a:rPr>
              <a:t>自学检测</a:t>
            </a:r>
            <a:r>
              <a:rPr lang="en-US" altLang="zh-CN" sz="3200">
                <a:latin typeface="Tahoma" panose="020B0604030504040204" pitchFamily="34" charset="0"/>
                <a:ea typeface="宋体" panose="02010600030101010101" pitchFamily="2" charset="-122"/>
              </a:rPr>
              <a:t>2</a:t>
            </a:r>
            <a:endParaRPr lang="en-US" altLang="zh-CN" sz="320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  <p:bldP spid="135172" grpId="0"/>
      <p:bldP spid="135173" grpId="0"/>
      <p:bldP spid="135174" grpId="0"/>
      <p:bldP spid="1351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6"/>
          <p:cNvSpPr txBox="1"/>
          <p:nvPr/>
        </p:nvSpPr>
        <p:spPr>
          <a:xfrm>
            <a:off x="695325" y="0"/>
            <a:ext cx="5729288" cy="7556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当堂训练</a:t>
            </a:r>
            <a:r>
              <a:rPr lang="en-US" altLang="zh-CN" sz="36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zh-C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2" name="Rectangle 22"/>
          <p:cNvSpPr>
            <a:spLocks noRot="1"/>
          </p:cNvSpPr>
          <p:nvPr/>
        </p:nvSpPr>
        <p:spPr>
          <a:xfrm>
            <a:off x="1415098" y="683260"/>
            <a:ext cx="10461625" cy="28797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 -3(x+2)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+6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开口向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对称轴为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zh-CN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顶点坐标为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的增大而增大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        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的增大而减小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函数有最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值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最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值为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3" name="Text Box 23"/>
          <p:cNvSpPr txBox="1"/>
          <p:nvPr/>
        </p:nvSpPr>
        <p:spPr>
          <a:xfrm>
            <a:off x="2264410" y="2693035"/>
            <a:ext cx="2681288" cy="7556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en-US" altLang="zh-CN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4" name="Text Box 24"/>
          <p:cNvSpPr txBox="1"/>
          <p:nvPr/>
        </p:nvSpPr>
        <p:spPr>
          <a:xfrm>
            <a:off x="1987233" y="1898968"/>
            <a:ext cx="2212975" cy="7556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x﹤-2</a:t>
            </a:r>
            <a:endParaRPr lang="en-US" altLang="zh-CN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5" name="Text Box 25"/>
          <p:cNvSpPr txBox="1"/>
          <p:nvPr/>
        </p:nvSpPr>
        <p:spPr>
          <a:xfrm>
            <a:off x="6577648" y="638493"/>
            <a:ext cx="933450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下</a:t>
            </a:r>
            <a:endParaRPr lang="zh-CN" altLang="en-US" sz="32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6" name="Text Box 26"/>
          <p:cNvSpPr txBox="1"/>
          <p:nvPr/>
        </p:nvSpPr>
        <p:spPr>
          <a:xfrm>
            <a:off x="3338195" y="1358583"/>
            <a:ext cx="2806700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直线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x=-2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7" name="Text Box 27"/>
          <p:cNvSpPr txBox="1"/>
          <p:nvPr/>
        </p:nvSpPr>
        <p:spPr>
          <a:xfrm>
            <a:off x="7343140" y="1320483"/>
            <a:ext cx="1871663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-2， 6)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8" name="Rectangle 28"/>
          <p:cNvSpPr/>
          <p:nvPr/>
        </p:nvSpPr>
        <p:spPr>
          <a:xfrm>
            <a:off x="1955800" y="3338513"/>
            <a:ext cx="1447800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x=-2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9" name="Rectangle 29"/>
          <p:cNvSpPr/>
          <p:nvPr/>
        </p:nvSpPr>
        <p:spPr>
          <a:xfrm>
            <a:off x="6141085" y="3338830"/>
            <a:ext cx="1041400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大</a:t>
            </a:r>
            <a:endParaRPr lang="zh-CN" altLang="en-US" sz="32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0" name="Rectangle 30"/>
          <p:cNvSpPr/>
          <p:nvPr/>
        </p:nvSpPr>
        <p:spPr>
          <a:xfrm>
            <a:off x="7985443" y="3383598"/>
            <a:ext cx="1125537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大</a:t>
            </a:r>
            <a:endParaRPr lang="zh-CN" altLang="en-US" sz="32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1" name="Rectangle 31"/>
          <p:cNvSpPr/>
          <p:nvPr/>
        </p:nvSpPr>
        <p:spPr>
          <a:xfrm>
            <a:off x="10145713" y="3338513"/>
            <a:ext cx="738187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92" name="Text Box 32"/>
          <p:cNvSpPr txBox="1"/>
          <p:nvPr/>
        </p:nvSpPr>
        <p:spPr>
          <a:xfrm>
            <a:off x="1583055" y="4194175"/>
            <a:ext cx="10442575" cy="23552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对称轴是直线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x=-2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的抛物线是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)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A.y=-2x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                 B.y=2x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  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C.y=2(x+2)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            D.y=-5(x-2)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3" name="Text Box 33"/>
          <p:cNvSpPr txBox="1"/>
          <p:nvPr/>
        </p:nvSpPr>
        <p:spPr>
          <a:xfrm>
            <a:off x="7388225" y="4149090"/>
            <a:ext cx="766763" cy="82994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3" grpId="0"/>
      <p:bldP spid="30744" grpId="0"/>
      <p:bldP spid="30745" grpId="0"/>
      <p:bldP spid="30746" grpId="0"/>
      <p:bldP spid="30747" grpId="0"/>
      <p:bldP spid="30748" grpId="0"/>
      <p:bldP spid="30749" grpId="0"/>
      <p:bldP spid="30750" grpId="0"/>
      <p:bldP spid="30751" grpId="0"/>
      <p:bldP spid="3075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>
            <a:hlinkClick r:id="rId1" action="ppaction://hlinkfile"/>
          </p:cNvPr>
          <p:cNvSpPr/>
          <p:nvPr/>
        </p:nvSpPr>
        <p:spPr>
          <a:xfrm>
            <a:off x="1956753" y="2829560"/>
            <a:ext cx="8278495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3600" b="1">
                <a:ln w="15875"/>
                <a:gradFill>
                  <a:gsLst>
                    <a:gs pos="0">
                      <a:schemeClr val="accent1">
                        <a:hueMod val="80000"/>
                      </a:schemeClr>
                    </a:gs>
                    <a:gs pos="100000">
                      <a:schemeClr val="accent1">
                        <a:alpha val="100000"/>
                      </a:schemeClr>
                    </a:gs>
                  </a:gsLst>
                  <a:lin ang="2700000" scaled="0"/>
                </a:gradFill>
                <a:effectLst/>
                <a:hlinkClick r:id="rId2" tooltip="" action="ppaction://hlinkfile"/>
              </a:rPr>
              <a:t>请继续观看</a:t>
            </a:r>
            <a:r>
              <a:rPr lang="zh-CN" altLang="en-US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《二次函数的图像和性质</a:t>
            </a:r>
            <a:r>
              <a:rPr lang="en-US" altLang="zh-CN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4</a:t>
            </a:r>
            <a:r>
              <a:rPr lang="zh-CN" altLang="en-US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》</a:t>
            </a:r>
            <a:endParaRPr lang="zh-CN" altLang="en-US" sz="3600" b="1">
              <a:ln w="15875"/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文本框 137221"/>
          <p:cNvSpPr txBox="1"/>
          <p:nvPr/>
        </p:nvSpPr>
        <p:spPr>
          <a:xfrm>
            <a:off x="3083560" y="2619375"/>
            <a:ext cx="6315710" cy="768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l"/>
            <a:r>
              <a:rPr lang="zh-CN" altLang="zh-CN" sz="4400">
                <a:solidFill>
                  <a:srgbClr val="FF000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二次函数的图像与性质</a:t>
            </a:r>
            <a:r>
              <a:rPr lang="en-US" altLang="zh-CN" sz="4400">
                <a:sym typeface="+mn-ea"/>
              </a:rPr>
              <a:t>3 </a:t>
            </a:r>
            <a:endParaRPr lang="en-US" altLang="zh-CN" sz="4400">
              <a:solidFill>
                <a:srgbClr val="FF0000"/>
              </a:solidFill>
              <a:latin typeface="Tahoma" panose="020B0604030504040204" pitchFamily="3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advTm="3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2"/>
          <p:cNvSpPr txBox="1"/>
          <p:nvPr/>
        </p:nvSpPr>
        <p:spPr>
          <a:xfrm>
            <a:off x="887413" y="144463"/>
            <a:ext cx="102377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(1)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在下列平面直角坐标系中</a:t>
            </a:r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做出</a:t>
            </a:r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3(</a:t>
            </a:r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-1)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  <a:sym typeface="Arial" panose="020B0604020202020204" pitchFamily="34" charset="0"/>
              </a:rPr>
              <a:t>²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的图像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2053" name="表格 2052"/>
          <p:cNvGraphicFramePr>
            <a:graphicFrameLocks noGrp="1"/>
          </p:cNvGraphicFramePr>
          <p:nvPr/>
        </p:nvGraphicFramePr>
        <p:xfrm>
          <a:off x="1114425" y="709613"/>
          <a:ext cx="8489950" cy="1998663"/>
        </p:xfrm>
        <a:graphic>
          <a:graphicData uri="http://schemas.openxmlformats.org/drawingml/2006/table">
            <a:tbl>
              <a:tblPr/>
              <a:tblGrid>
                <a:gridCol w="2335530"/>
                <a:gridCol w="1212850"/>
                <a:gridCol w="985520"/>
                <a:gridCol w="977900"/>
                <a:gridCol w="898525"/>
                <a:gridCol w="1116330"/>
                <a:gridCol w="963295"/>
              </a:tblGrid>
              <a:tr h="719569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  </a:t>
                      </a: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-2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-1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1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2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3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810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  <a:sym typeface="Arial" panose="020B0604020202020204" pitchFamily="34" charset="0"/>
                        </a:rPr>
                        <a:t>y=3x²</a:t>
                      </a:r>
                      <a:endParaRPr lang="en-US" altLang="zh-CN" sz="28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  <a:sym typeface="Arial" panose="020B0604020202020204" pitchFamily="34" charset="0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12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3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3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12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82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y=3(x-1)</a:t>
                      </a:r>
                      <a:r>
                        <a:rPr lang="en-US" altLang="zh-CN" sz="28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  <a:sym typeface="Arial" panose="020B0604020202020204" pitchFamily="34" charset="0"/>
                        </a:rPr>
                        <a:t>²</a:t>
                      </a:r>
                      <a:endParaRPr lang="en-US" altLang="zh-CN" sz="28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  <a:sym typeface="Arial" panose="020B0604020202020204" pitchFamily="34" charset="0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12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3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 3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12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7" marB="45727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9165" name="Object 77"/>
          <p:cNvGraphicFramePr>
            <a:graphicFrameLocks noChangeAspect="1"/>
          </p:cNvGraphicFramePr>
          <p:nvPr/>
        </p:nvGraphicFramePr>
        <p:xfrm>
          <a:off x="7797800" y="3384550"/>
          <a:ext cx="14874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" r:id="rId1" imgW="488315" imgH="231140" progId="Equation.3">
                  <p:embed/>
                </p:oleObj>
              </mc:Choice>
              <mc:Fallback>
                <p:oleObj name="" r:id="rId1" imgW="488315" imgH="23114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797800" y="3384550"/>
                        <a:ext cx="1487488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66" name="Object 78"/>
          <p:cNvGraphicFramePr>
            <a:graphicFrameLocks noChangeAspect="1"/>
          </p:cNvGraphicFramePr>
          <p:nvPr/>
        </p:nvGraphicFramePr>
        <p:xfrm>
          <a:off x="8275638" y="4149725"/>
          <a:ext cx="17954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" r:id="rId3" imgW="661035" imgH="212090" progId="Equation.3">
                  <p:embed/>
                </p:oleObj>
              </mc:Choice>
              <mc:Fallback>
                <p:oleObj name="" r:id="rId3" imgW="661035" imgH="21209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8275638" y="4149725"/>
                        <a:ext cx="1795462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6" name="Line 79"/>
          <p:cNvSpPr/>
          <p:nvPr/>
        </p:nvSpPr>
        <p:spPr>
          <a:xfrm flipH="1" flipV="1">
            <a:off x="7105650" y="3213100"/>
            <a:ext cx="0" cy="3455988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7207" name="Line 80"/>
          <p:cNvSpPr/>
          <p:nvPr/>
        </p:nvSpPr>
        <p:spPr>
          <a:xfrm>
            <a:off x="4437063" y="5643563"/>
            <a:ext cx="5826125" cy="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7208" name="Line 81"/>
          <p:cNvSpPr/>
          <p:nvPr/>
        </p:nvSpPr>
        <p:spPr>
          <a:xfrm rot="-5400000" flipH="1">
            <a:off x="7026275" y="5567363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09" name="Line 82"/>
          <p:cNvSpPr/>
          <p:nvPr/>
        </p:nvSpPr>
        <p:spPr>
          <a:xfrm rot="-5400000" flipH="1">
            <a:off x="7026275" y="5289550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10" name="Line 83"/>
          <p:cNvSpPr/>
          <p:nvPr/>
        </p:nvSpPr>
        <p:spPr>
          <a:xfrm rot="-5400000" flipH="1">
            <a:off x="7026275" y="4981575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11" name="Line 84"/>
          <p:cNvSpPr/>
          <p:nvPr/>
        </p:nvSpPr>
        <p:spPr>
          <a:xfrm rot="-5400000" flipH="1">
            <a:off x="7026275" y="4640263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12" name="Line 85"/>
          <p:cNvSpPr/>
          <p:nvPr/>
        </p:nvSpPr>
        <p:spPr>
          <a:xfrm rot="-5400000" flipH="1">
            <a:off x="7026275" y="4292600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13" name="Line 86"/>
          <p:cNvSpPr/>
          <p:nvPr/>
        </p:nvSpPr>
        <p:spPr>
          <a:xfrm rot="-5400000" flipH="1">
            <a:off x="7026275" y="3938588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14" name="Line 87"/>
          <p:cNvSpPr/>
          <p:nvPr/>
        </p:nvSpPr>
        <p:spPr>
          <a:xfrm rot="-5400000" flipH="1">
            <a:off x="7021513" y="3582988"/>
            <a:ext cx="0" cy="125412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15" name="Text Box 88"/>
          <p:cNvSpPr txBox="1"/>
          <p:nvPr/>
        </p:nvSpPr>
        <p:spPr>
          <a:xfrm>
            <a:off x="7264400" y="3211513"/>
            <a:ext cx="579438" cy="34448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endParaRPr lang="en-US" altLang="zh-CN" sz="280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16" name="Text Box 89"/>
          <p:cNvSpPr txBox="1"/>
          <p:nvPr/>
        </p:nvSpPr>
        <p:spPr>
          <a:xfrm>
            <a:off x="10212388" y="5551488"/>
            <a:ext cx="776287" cy="34448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endParaRPr lang="en-US" altLang="zh-CN" sz="320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17" name="Text Box 90"/>
          <p:cNvSpPr txBox="1"/>
          <p:nvPr/>
        </p:nvSpPr>
        <p:spPr>
          <a:xfrm>
            <a:off x="6627813" y="4843463"/>
            <a:ext cx="652462" cy="34448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18" name="Text Box 91"/>
          <p:cNvSpPr txBox="1"/>
          <p:nvPr/>
        </p:nvSpPr>
        <p:spPr>
          <a:xfrm>
            <a:off x="6642100" y="4125913"/>
            <a:ext cx="579438" cy="34448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19" name="Text Box 92"/>
          <p:cNvSpPr txBox="1"/>
          <p:nvPr/>
        </p:nvSpPr>
        <p:spPr>
          <a:xfrm>
            <a:off x="6642100" y="4464050"/>
            <a:ext cx="579438" cy="287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20" name="Text Box 93"/>
          <p:cNvSpPr txBox="1"/>
          <p:nvPr/>
        </p:nvSpPr>
        <p:spPr>
          <a:xfrm>
            <a:off x="6650038" y="3790950"/>
            <a:ext cx="579437" cy="34448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21" name="Text Box 94"/>
          <p:cNvSpPr txBox="1"/>
          <p:nvPr/>
        </p:nvSpPr>
        <p:spPr>
          <a:xfrm>
            <a:off x="7042150" y="5624513"/>
            <a:ext cx="773113" cy="40481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22" name="Text Box 95"/>
          <p:cNvSpPr txBox="1"/>
          <p:nvPr/>
        </p:nvSpPr>
        <p:spPr>
          <a:xfrm>
            <a:off x="8005763" y="5646738"/>
            <a:ext cx="7778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23" name="Text Box 96"/>
          <p:cNvSpPr txBox="1"/>
          <p:nvPr/>
        </p:nvSpPr>
        <p:spPr>
          <a:xfrm>
            <a:off x="9067800" y="5657850"/>
            <a:ext cx="968375" cy="6905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24" name="Line 97"/>
          <p:cNvSpPr/>
          <p:nvPr/>
        </p:nvSpPr>
        <p:spPr>
          <a:xfrm rot="-5400000" flipH="1">
            <a:off x="7119938" y="6307138"/>
            <a:ext cx="0" cy="8255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25" name="Line 98"/>
          <p:cNvSpPr/>
          <p:nvPr/>
        </p:nvSpPr>
        <p:spPr>
          <a:xfrm rot="-5400000" flipH="1">
            <a:off x="7119938" y="6069013"/>
            <a:ext cx="0" cy="8255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226" name="Line 99"/>
          <p:cNvSpPr/>
          <p:nvPr/>
        </p:nvSpPr>
        <p:spPr>
          <a:xfrm rot="-5400000" flipH="1">
            <a:off x="7119938" y="5834063"/>
            <a:ext cx="0" cy="8255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grpSp>
        <p:nvGrpSpPr>
          <p:cNvPr id="7227" name="Group 100"/>
          <p:cNvGrpSpPr/>
          <p:nvPr/>
        </p:nvGrpSpPr>
        <p:grpSpPr>
          <a:xfrm rot="-5400000">
            <a:off x="7377113" y="3262313"/>
            <a:ext cx="57150" cy="4654550"/>
            <a:chOff x="0" y="0"/>
            <a:chExt cx="80" cy="1910"/>
          </a:xfrm>
        </p:grpSpPr>
        <p:sp>
          <p:nvSpPr>
            <p:cNvPr id="7228" name="Line 101"/>
            <p:cNvSpPr/>
            <p:nvPr/>
          </p:nvSpPr>
          <p:spPr>
            <a:xfrm rot="-5400000" flipH="1">
              <a:off x="41" y="1871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29" name="Line 102"/>
            <p:cNvSpPr/>
            <p:nvPr/>
          </p:nvSpPr>
          <p:spPr>
            <a:xfrm rot="-5400000" flipH="1">
              <a:off x="41" y="1661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0" name="Line 103"/>
            <p:cNvSpPr/>
            <p:nvPr/>
          </p:nvSpPr>
          <p:spPr>
            <a:xfrm rot="-5400000" flipH="1">
              <a:off x="41" y="1450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1" name="Line 104"/>
            <p:cNvSpPr/>
            <p:nvPr/>
          </p:nvSpPr>
          <p:spPr>
            <a:xfrm rot="-5400000" flipH="1">
              <a:off x="41" y="1239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2" name="Line 105"/>
            <p:cNvSpPr/>
            <p:nvPr/>
          </p:nvSpPr>
          <p:spPr>
            <a:xfrm rot="-5400000" flipH="1">
              <a:off x="41" y="101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3" name="Line 106"/>
            <p:cNvSpPr/>
            <p:nvPr/>
          </p:nvSpPr>
          <p:spPr>
            <a:xfrm rot="-5400000" flipH="1">
              <a:off x="41" y="80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4" name="Line 107"/>
            <p:cNvSpPr/>
            <p:nvPr/>
          </p:nvSpPr>
          <p:spPr>
            <a:xfrm rot="-5400000" flipH="1">
              <a:off x="41" y="588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5" name="Line 108"/>
            <p:cNvSpPr/>
            <p:nvPr/>
          </p:nvSpPr>
          <p:spPr>
            <a:xfrm rot="-5400000" flipH="1">
              <a:off x="41" y="378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6" name="Line 109"/>
            <p:cNvSpPr/>
            <p:nvPr/>
          </p:nvSpPr>
          <p:spPr>
            <a:xfrm rot="-5400000" flipH="1">
              <a:off x="41" y="16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7237" name="Line 110"/>
            <p:cNvSpPr/>
            <p:nvPr/>
          </p:nvSpPr>
          <p:spPr>
            <a:xfrm rot="-5400000" flipH="1">
              <a:off x="39" y="-39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7238" name="Text Box 111"/>
          <p:cNvSpPr txBox="1"/>
          <p:nvPr/>
        </p:nvSpPr>
        <p:spPr>
          <a:xfrm>
            <a:off x="7470775" y="5634038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39" name="Text Box 112"/>
          <p:cNvSpPr txBox="1"/>
          <p:nvPr/>
        </p:nvSpPr>
        <p:spPr>
          <a:xfrm>
            <a:off x="8532813" y="5646738"/>
            <a:ext cx="7778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40" name="Text Box 113"/>
          <p:cNvSpPr txBox="1"/>
          <p:nvPr/>
        </p:nvSpPr>
        <p:spPr>
          <a:xfrm>
            <a:off x="9582150" y="5651500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41" name="Text Box 114"/>
          <p:cNvSpPr txBox="1"/>
          <p:nvPr/>
        </p:nvSpPr>
        <p:spPr>
          <a:xfrm>
            <a:off x="6627813" y="5183188"/>
            <a:ext cx="652462" cy="34448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42" name="Text Box 115"/>
          <p:cNvSpPr txBox="1"/>
          <p:nvPr/>
        </p:nvSpPr>
        <p:spPr>
          <a:xfrm>
            <a:off x="6627813" y="3473450"/>
            <a:ext cx="579437" cy="34448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43" name="Text Box 116"/>
          <p:cNvSpPr txBox="1"/>
          <p:nvPr/>
        </p:nvSpPr>
        <p:spPr>
          <a:xfrm>
            <a:off x="6416675" y="5588000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44" name="Text Box 117"/>
          <p:cNvSpPr txBox="1"/>
          <p:nvPr/>
        </p:nvSpPr>
        <p:spPr>
          <a:xfrm>
            <a:off x="5853113" y="5622925"/>
            <a:ext cx="7747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7245" name="Text Box 118"/>
          <p:cNvSpPr txBox="1"/>
          <p:nvPr/>
        </p:nvSpPr>
        <p:spPr>
          <a:xfrm>
            <a:off x="5321300" y="5613400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grpSp>
        <p:nvGrpSpPr>
          <p:cNvPr id="3" name="Group 119"/>
          <p:cNvGrpSpPr/>
          <p:nvPr/>
        </p:nvGrpSpPr>
        <p:grpSpPr>
          <a:xfrm>
            <a:off x="6262688" y="3473450"/>
            <a:ext cx="1647825" cy="2159000"/>
            <a:chOff x="0" y="0"/>
            <a:chExt cx="717" cy="1261"/>
          </a:xfrm>
        </p:grpSpPr>
        <p:sp>
          <p:nvSpPr>
            <p:cNvPr id="7247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48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" name="Group 122"/>
          <p:cNvGrpSpPr/>
          <p:nvPr/>
        </p:nvGrpSpPr>
        <p:grpSpPr>
          <a:xfrm>
            <a:off x="6788150" y="3473450"/>
            <a:ext cx="1647825" cy="2159000"/>
            <a:chOff x="0" y="0"/>
            <a:chExt cx="717" cy="1261"/>
          </a:xfrm>
        </p:grpSpPr>
        <p:sp>
          <p:nvSpPr>
            <p:cNvPr id="7250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51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Group 125"/>
          <p:cNvGrpSpPr/>
          <p:nvPr/>
        </p:nvGrpSpPr>
        <p:grpSpPr>
          <a:xfrm>
            <a:off x="6256338" y="3473450"/>
            <a:ext cx="1647825" cy="2159000"/>
            <a:chOff x="0" y="0"/>
            <a:chExt cx="717" cy="1261"/>
          </a:xfrm>
        </p:grpSpPr>
        <p:sp>
          <p:nvSpPr>
            <p:cNvPr id="7253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54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" name="Group 280"/>
          <p:cNvGrpSpPr/>
          <p:nvPr/>
        </p:nvGrpSpPr>
        <p:grpSpPr>
          <a:xfrm>
            <a:off x="5776913" y="3473450"/>
            <a:ext cx="1649412" cy="2159000"/>
            <a:chOff x="0" y="0"/>
            <a:chExt cx="717" cy="1261"/>
          </a:xfrm>
        </p:grpSpPr>
        <p:sp>
          <p:nvSpPr>
            <p:cNvPr id="7256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57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89488" name="Group 400"/>
          <p:cNvGraphicFramePr>
            <a:graphicFrameLocks noGrp="1"/>
          </p:cNvGraphicFramePr>
          <p:nvPr>
            <p:ph idx="4294967295"/>
          </p:nvPr>
        </p:nvGraphicFramePr>
        <p:xfrm>
          <a:off x="1079500" y="2708275"/>
          <a:ext cx="8524875" cy="585788"/>
        </p:xfrm>
        <a:graphic>
          <a:graphicData uri="http://schemas.openxmlformats.org/drawingml/2006/table">
            <a:tbl>
              <a:tblPr/>
              <a:tblGrid>
                <a:gridCol w="2384425"/>
                <a:gridCol w="1183005"/>
                <a:gridCol w="985520"/>
                <a:gridCol w="952500"/>
                <a:gridCol w="952500"/>
                <a:gridCol w="1114425"/>
                <a:gridCol w="952500"/>
              </a:tblGrid>
              <a:tr h="585788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y=3(x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+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1)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  <a:sym typeface="Arial" panose="020B0604020202020204" pitchFamily="34" charset="0"/>
                        </a:rPr>
                        <a:t>²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  <a:sym typeface="Arial" panose="020B0604020202020204" pitchFamily="34" charset="0"/>
                      </a:endParaRPr>
                    </a:p>
                  </a:txBody>
                  <a:tcPr marT="45745" marB="45745"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45" marB="4574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45" marB="4574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45" marB="4574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45" marB="4574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45" marB="4574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45" marB="4574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467" name="Rectangle 379"/>
          <p:cNvSpPr/>
          <p:nvPr/>
        </p:nvSpPr>
        <p:spPr>
          <a:xfrm>
            <a:off x="3803650" y="2670175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CC33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  <a:endParaRPr lang="en-US" altLang="zh-CN" sz="3200">
              <a:solidFill>
                <a:srgbClr val="CC33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89468" name="Rectangle 380"/>
          <p:cNvSpPr/>
          <p:nvPr/>
        </p:nvSpPr>
        <p:spPr>
          <a:xfrm>
            <a:off x="4873625" y="2670175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200">
                <a:solidFill>
                  <a:srgbClr val="CC33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0</a:t>
            </a:r>
            <a:endParaRPr lang="en-US" altLang="zh-CN" sz="3200">
              <a:solidFill>
                <a:srgbClr val="CC33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89469" name="Rectangle 381"/>
          <p:cNvSpPr/>
          <p:nvPr/>
        </p:nvSpPr>
        <p:spPr>
          <a:xfrm>
            <a:off x="5776913" y="2670175"/>
            <a:ext cx="454025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200">
                <a:solidFill>
                  <a:srgbClr val="CC33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  <a:endParaRPr lang="en-US" altLang="zh-CN" sz="3200">
              <a:solidFill>
                <a:srgbClr val="CC33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89470" name="Rectangle 382"/>
          <p:cNvSpPr/>
          <p:nvPr/>
        </p:nvSpPr>
        <p:spPr>
          <a:xfrm>
            <a:off x="6626225" y="2670175"/>
            <a:ext cx="100330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rgbClr val="CC33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12</a:t>
            </a:r>
            <a:endParaRPr lang="en-US" altLang="zh-CN" sz="3200">
              <a:solidFill>
                <a:srgbClr val="CC33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89471" name="Rectangle 383"/>
          <p:cNvSpPr/>
          <p:nvPr/>
        </p:nvSpPr>
        <p:spPr>
          <a:xfrm>
            <a:off x="7689850" y="2663825"/>
            <a:ext cx="1063625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rgbClr val="CC33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27</a:t>
            </a:r>
            <a:endParaRPr lang="en-US" altLang="zh-CN" sz="3200">
              <a:solidFill>
                <a:srgbClr val="CC33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7" name="Group 385"/>
          <p:cNvGrpSpPr/>
          <p:nvPr/>
        </p:nvGrpSpPr>
        <p:grpSpPr>
          <a:xfrm>
            <a:off x="6253163" y="3473450"/>
            <a:ext cx="1649412" cy="2159000"/>
            <a:chOff x="0" y="0"/>
            <a:chExt cx="717" cy="1261"/>
          </a:xfrm>
        </p:grpSpPr>
        <p:sp>
          <p:nvSpPr>
            <p:cNvPr id="7282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5715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83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5715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9476" name="Oval 388"/>
          <p:cNvSpPr/>
          <p:nvPr/>
        </p:nvSpPr>
        <p:spPr>
          <a:xfrm>
            <a:off x="6467475" y="4643438"/>
            <a:ext cx="158750" cy="134937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77" name="Oval 389"/>
          <p:cNvSpPr/>
          <p:nvPr/>
        </p:nvSpPr>
        <p:spPr>
          <a:xfrm>
            <a:off x="7051675" y="5589588"/>
            <a:ext cx="160338" cy="134937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78" name="Oval 390"/>
          <p:cNvSpPr/>
          <p:nvPr/>
        </p:nvSpPr>
        <p:spPr>
          <a:xfrm>
            <a:off x="7000875" y="4643438"/>
            <a:ext cx="158750" cy="134937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79" name="Oval 391"/>
          <p:cNvSpPr/>
          <p:nvPr/>
        </p:nvSpPr>
        <p:spPr>
          <a:xfrm>
            <a:off x="7529513" y="4643438"/>
            <a:ext cx="160337" cy="134937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80" name="Oval 392"/>
          <p:cNvSpPr/>
          <p:nvPr/>
        </p:nvSpPr>
        <p:spPr>
          <a:xfrm>
            <a:off x="8062913" y="4643438"/>
            <a:ext cx="160337" cy="134937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81" name="Oval 393"/>
          <p:cNvSpPr/>
          <p:nvPr/>
        </p:nvSpPr>
        <p:spPr>
          <a:xfrm>
            <a:off x="7585075" y="5543550"/>
            <a:ext cx="158750" cy="134938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82" name="Oval 394"/>
          <p:cNvSpPr/>
          <p:nvPr/>
        </p:nvSpPr>
        <p:spPr>
          <a:xfrm>
            <a:off x="6523038" y="5543550"/>
            <a:ext cx="157162" cy="134938"/>
          </a:xfrm>
          <a:prstGeom prst="ellipse">
            <a:avLst/>
          </a:prstGeom>
          <a:solidFill>
            <a:srgbClr val="FF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83" name="Oval 395"/>
          <p:cNvSpPr/>
          <p:nvPr/>
        </p:nvSpPr>
        <p:spPr>
          <a:xfrm>
            <a:off x="7051675" y="4643438"/>
            <a:ext cx="160338" cy="134937"/>
          </a:xfrm>
          <a:prstGeom prst="ellipse">
            <a:avLst/>
          </a:prstGeom>
          <a:solidFill>
            <a:srgbClr val="FF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9484" name="Oval 396"/>
          <p:cNvSpPr/>
          <p:nvPr/>
        </p:nvSpPr>
        <p:spPr>
          <a:xfrm>
            <a:off x="5989638" y="4643438"/>
            <a:ext cx="158750" cy="134937"/>
          </a:xfrm>
          <a:prstGeom prst="ellipse">
            <a:avLst/>
          </a:prstGeom>
          <a:solidFill>
            <a:srgbClr val="FF00FF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293" name="文本框 7"/>
          <p:cNvSpPr txBox="1"/>
          <p:nvPr/>
        </p:nvSpPr>
        <p:spPr>
          <a:xfrm>
            <a:off x="10036175" y="323850"/>
            <a:ext cx="1460500" cy="1076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200">
                <a:latin typeface="Tahoma" panose="020B0604030504040204" pitchFamily="34" charset="0"/>
                <a:ea typeface="宋体" panose="02010600030101010101" pitchFamily="2" charset="-122"/>
              </a:rPr>
              <a:t>仿例题做习题</a:t>
            </a:r>
            <a:endParaRPr lang="zh-CN" altLang="en-US" sz="320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8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79 0 L 0.041094 0.000185" pathEditMode="relative" rAng="0" ptsTypes="">
                                      <p:cBhvr>
                                        <p:cTn id="6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8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8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8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8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8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06 -1.38728E-06 L -0.04167 0.00023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467" grpId="0"/>
      <p:bldP spid="89468" grpId="0"/>
      <p:bldP spid="89469" grpId="0"/>
      <p:bldP spid="89470" grpId="0"/>
      <p:bldP spid="89471" grpId="0"/>
      <p:bldP spid="89476" grpId="0" animBg="1"/>
      <p:bldP spid="89477" grpId="0" animBg="1"/>
      <p:bldP spid="89478" grpId="0" animBg="1"/>
      <p:bldP spid="89479" grpId="0" animBg="1"/>
      <p:bldP spid="89480" grpId="0" animBg="1"/>
      <p:bldP spid="89481" grpId="0" animBg="1"/>
      <p:bldP spid="89482" grpId="0" animBg="1"/>
      <p:bldP spid="89483" grpId="0" animBg="1"/>
      <p:bldP spid="894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2"/>
          <p:cNvSpPr txBox="1"/>
          <p:nvPr/>
        </p:nvSpPr>
        <p:spPr>
          <a:xfrm>
            <a:off x="887413" y="144463"/>
            <a:ext cx="102377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(2)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在平面直角坐标系中</a:t>
            </a:r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作</a:t>
            </a:r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出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-3(</a:t>
            </a:r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-1)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  <a:sym typeface="Arial" panose="020B0604020202020204" pitchFamily="34" charset="0"/>
              </a:rPr>
              <a:t>²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的图像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8194" name="Object 38"/>
          <p:cNvGraphicFramePr>
            <a:graphicFrameLocks noChangeAspect="1"/>
          </p:cNvGraphicFramePr>
          <p:nvPr/>
        </p:nvGraphicFramePr>
        <p:xfrm>
          <a:off x="2809875" y="5903913"/>
          <a:ext cx="174466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" r:id="rId1" imgW="571500" imgH="228600" progId="Equation.3">
                  <p:embed/>
                </p:oleObj>
              </mc:Choice>
              <mc:Fallback>
                <p:oleObj name="" r:id="rId1" imgW="5715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09875" y="5903913"/>
                        <a:ext cx="1744663" cy="515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9" name="Object 39"/>
          <p:cNvGraphicFramePr>
            <a:graphicFrameLocks noChangeAspect="1"/>
          </p:cNvGraphicFramePr>
          <p:nvPr/>
        </p:nvGraphicFramePr>
        <p:xfrm>
          <a:off x="6788150" y="5875338"/>
          <a:ext cx="19875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" r:id="rId3" imgW="726440" imgH="203835" progId="Equation.3">
                  <p:embed/>
                </p:oleObj>
              </mc:Choice>
              <mc:Fallback>
                <p:oleObj name="" r:id="rId3" imgW="726440" imgH="2038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788150" y="5875338"/>
                        <a:ext cx="1987550" cy="479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Line 45"/>
          <p:cNvSpPr/>
          <p:nvPr/>
        </p:nvSpPr>
        <p:spPr>
          <a:xfrm flipH="1" flipV="1">
            <a:off x="5403850" y="2484438"/>
            <a:ext cx="0" cy="3455987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8197" name="Line 46"/>
          <p:cNvSpPr/>
          <p:nvPr/>
        </p:nvSpPr>
        <p:spPr>
          <a:xfrm>
            <a:off x="2746375" y="4225925"/>
            <a:ext cx="5824538" cy="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8198" name="Line 47"/>
          <p:cNvSpPr/>
          <p:nvPr/>
        </p:nvSpPr>
        <p:spPr>
          <a:xfrm rot="-5400000" flipH="1">
            <a:off x="5335588" y="4149725"/>
            <a:ext cx="0" cy="122238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199" name="Line 48"/>
          <p:cNvSpPr/>
          <p:nvPr/>
        </p:nvSpPr>
        <p:spPr>
          <a:xfrm rot="-5400000" flipH="1">
            <a:off x="5305425" y="4537075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200" name="Line 49"/>
          <p:cNvSpPr/>
          <p:nvPr/>
        </p:nvSpPr>
        <p:spPr>
          <a:xfrm rot="-5400000" flipH="1">
            <a:off x="5302250" y="3862388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201" name="Line 50"/>
          <p:cNvSpPr/>
          <p:nvPr/>
        </p:nvSpPr>
        <p:spPr>
          <a:xfrm rot="-5400000" flipH="1">
            <a:off x="5302250" y="3570288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202" name="Line 51"/>
          <p:cNvSpPr/>
          <p:nvPr/>
        </p:nvSpPr>
        <p:spPr>
          <a:xfrm rot="-5400000" flipH="1">
            <a:off x="5302250" y="3216275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203" name="Line 52"/>
          <p:cNvSpPr/>
          <p:nvPr/>
        </p:nvSpPr>
        <p:spPr>
          <a:xfrm rot="-5400000" flipH="1">
            <a:off x="5299075" y="2862263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204" name="Text Box 53"/>
          <p:cNvSpPr txBox="1"/>
          <p:nvPr/>
        </p:nvSpPr>
        <p:spPr>
          <a:xfrm>
            <a:off x="5540375" y="2489200"/>
            <a:ext cx="579438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endParaRPr lang="en-US" altLang="zh-CN" sz="280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05" name="Text Box 54"/>
          <p:cNvSpPr txBox="1"/>
          <p:nvPr/>
        </p:nvSpPr>
        <p:spPr>
          <a:xfrm>
            <a:off x="8523288" y="4086225"/>
            <a:ext cx="774700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endParaRPr lang="en-US" altLang="zh-CN" sz="320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06" name="Text Box 55"/>
          <p:cNvSpPr txBox="1"/>
          <p:nvPr/>
        </p:nvSpPr>
        <p:spPr>
          <a:xfrm>
            <a:off x="4819650" y="4778375"/>
            <a:ext cx="652463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07" name="Text Box 56"/>
          <p:cNvSpPr txBox="1"/>
          <p:nvPr/>
        </p:nvSpPr>
        <p:spPr>
          <a:xfrm>
            <a:off x="4918075" y="3403600"/>
            <a:ext cx="579438" cy="34448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08" name="Text Box 57"/>
          <p:cNvSpPr txBox="1"/>
          <p:nvPr/>
        </p:nvSpPr>
        <p:spPr>
          <a:xfrm>
            <a:off x="4926013" y="3727450"/>
            <a:ext cx="579437" cy="287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09" name="Text Box 58"/>
          <p:cNvSpPr txBox="1"/>
          <p:nvPr/>
        </p:nvSpPr>
        <p:spPr>
          <a:xfrm>
            <a:off x="4926013" y="3068638"/>
            <a:ext cx="579437" cy="34448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10" name="Text Box 59"/>
          <p:cNvSpPr txBox="1"/>
          <p:nvPr/>
        </p:nvSpPr>
        <p:spPr>
          <a:xfrm>
            <a:off x="5724525" y="4733925"/>
            <a:ext cx="774700" cy="40481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11" name="Text Box 60"/>
          <p:cNvSpPr txBox="1"/>
          <p:nvPr/>
        </p:nvSpPr>
        <p:spPr>
          <a:xfrm>
            <a:off x="6318250" y="4229100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12" name="Text Box 61"/>
          <p:cNvSpPr txBox="1"/>
          <p:nvPr/>
        </p:nvSpPr>
        <p:spPr>
          <a:xfrm>
            <a:off x="7378700" y="4192588"/>
            <a:ext cx="966788" cy="69056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grpSp>
        <p:nvGrpSpPr>
          <p:cNvPr id="8213" name="Group 62"/>
          <p:cNvGrpSpPr/>
          <p:nvPr/>
        </p:nvGrpSpPr>
        <p:grpSpPr>
          <a:xfrm rot="-5400000">
            <a:off x="5688013" y="1844675"/>
            <a:ext cx="57150" cy="4657725"/>
            <a:chOff x="0" y="0"/>
            <a:chExt cx="80" cy="1910"/>
          </a:xfrm>
        </p:grpSpPr>
        <p:sp>
          <p:nvSpPr>
            <p:cNvPr id="8214" name="Line 63"/>
            <p:cNvSpPr/>
            <p:nvPr/>
          </p:nvSpPr>
          <p:spPr>
            <a:xfrm rot="-5400000" flipH="1">
              <a:off x="41" y="1871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15" name="Line 64"/>
            <p:cNvSpPr/>
            <p:nvPr/>
          </p:nvSpPr>
          <p:spPr>
            <a:xfrm rot="-5400000" flipH="1">
              <a:off x="41" y="1661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16" name="Line 65"/>
            <p:cNvSpPr/>
            <p:nvPr/>
          </p:nvSpPr>
          <p:spPr>
            <a:xfrm rot="-5400000" flipH="1">
              <a:off x="41" y="1450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17" name="Line 66"/>
            <p:cNvSpPr/>
            <p:nvPr/>
          </p:nvSpPr>
          <p:spPr>
            <a:xfrm rot="-5400000" flipH="1">
              <a:off x="41" y="1239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18" name="Line 67"/>
            <p:cNvSpPr/>
            <p:nvPr/>
          </p:nvSpPr>
          <p:spPr>
            <a:xfrm rot="-5400000" flipH="1">
              <a:off x="41" y="101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19" name="Line 68"/>
            <p:cNvSpPr/>
            <p:nvPr/>
          </p:nvSpPr>
          <p:spPr>
            <a:xfrm rot="-5400000" flipH="1">
              <a:off x="41" y="80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20" name="Line 69"/>
            <p:cNvSpPr/>
            <p:nvPr/>
          </p:nvSpPr>
          <p:spPr>
            <a:xfrm rot="-5400000" flipH="1">
              <a:off x="41" y="588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21" name="Line 70"/>
            <p:cNvSpPr/>
            <p:nvPr/>
          </p:nvSpPr>
          <p:spPr>
            <a:xfrm rot="-5400000" flipH="1">
              <a:off x="41" y="378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22" name="Line 71"/>
            <p:cNvSpPr/>
            <p:nvPr/>
          </p:nvSpPr>
          <p:spPr>
            <a:xfrm rot="-5400000" flipH="1">
              <a:off x="41" y="16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223" name="Line 72"/>
            <p:cNvSpPr/>
            <p:nvPr/>
          </p:nvSpPr>
          <p:spPr>
            <a:xfrm rot="-5400000" flipH="1">
              <a:off x="39" y="-39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8224" name="Text Box 73"/>
          <p:cNvSpPr txBox="1"/>
          <p:nvPr/>
        </p:nvSpPr>
        <p:spPr>
          <a:xfrm>
            <a:off x="5780088" y="4216400"/>
            <a:ext cx="7778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25" name="Text Box 74"/>
          <p:cNvSpPr txBox="1"/>
          <p:nvPr/>
        </p:nvSpPr>
        <p:spPr>
          <a:xfrm>
            <a:off x="6845300" y="4229100"/>
            <a:ext cx="7747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26" name="Text Box 75"/>
          <p:cNvSpPr txBox="1"/>
          <p:nvPr/>
        </p:nvSpPr>
        <p:spPr>
          <a:xfrm>
            <a:off x="7893050" y="4233863"/>
            <a:ext cx="7747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27" name="Text Box 76"/>
          <p:cNvSpPr txBox="1"/>
          <p:nvPr/>
        </p:nvSpPr>
        <p:spPr>
          <a:xfrm>
            <a:off x="4859338" y="4419600"/>
            <a:ext cx="652462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28" name="Text Box 77"/>
          <p:cNvSpPr txBox="1"/>
          <p:nvPr/>
        </p:nvSpPr>
        <p:spPr>
          <a:xfrm>
            <a:off x="4905375" y="2751138"/>
            <a:ext cx="579438" cy="34448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29" name="Text Box 78"/>
          <p:cNvSpPr txBox="1"/>
          <p:nvPr/>
        </p:nvSpPr>
        <p:spPr>
          <a:xfrm>
            <a:off x="4662488" y="4194175"/>
            <a:ext cx="7747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30" name="Text Box 79"/>
          <p:cNvSpPr txBox="1"/>
          <p:nvPr/>
        </p:nvSpPr>
        <p:spPr>
          <a:xfrm>
            <a:off x="4162425" y="4205288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8231" name="Text Box 80"/>
          <p:cNvSpPr txBox="1"/>
          <p:nvPr/>
        </p:nvSpPr>
        <p:spPr>
          <a:xfrm>
            <a:off x="3632200" y="4195763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grpSp>
        <p:nvGrpSpPr>
          <p:cNvPr id="8232" name="Group 81"/>
          <p:cNvGrpSpPr/>
          <p:nvPr/>
        </p:nvGrpSpPr>
        <p:grpSpPr>
          <a:xfrm rot="10800000">
            <a:off x="4589463" y="4227513"/>
            <a:ext cx="1649412" cy="2159000"/>
            <a:chOff x="0" y="0"/>
            <a:chExt cx="717" cy="1261"/>
          </a:xfrm>
        </p:grpSpPr>
        <p:sp>
          <p:nvSpPr>
            <p:cNvPr id="8233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4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235" name="Line 84"/>
          <p:cNvSpPr/>
          <p:nvPr/>
        </p:nvSpPr>
        <p:spPr>
          <a:xfrm rot="-5400000" flipH="1">
            <a:off x="5332413" y="4902200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236" name="Line 85"/>
          <p:cNvSpPr/>
          <p:nvPr/>
        </p:nvSpPr>
        <p:spPr>
          <a:xfrm rot="-5400000" flipH="1">
            <a:off x="5322888" y="5257800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237" name="Text Box 86"/>
          <p:cNvSpPr txBox="1"/>
          <p:nvPr/>
        </p:nvSpPr>
        <p:spPr>
          <a:xfrm>
            <a:off x="4819650" y="5138738"/>
            <a:ext cx="652463" cy="34448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grpSp>
        <p:nvGrpSpPr>
          <p:cNvPr id="4" name="Group 87"/>
          <p:cNvGrpSpPr/>
          <p:nvPr/>
        </p:nvGrpSpPr>
        <p:grpSpPr>
          <a:xfrm rot="10800000">
            <a:off x="5140325" y="4238625"/>
            <a:ext cx="1647825" cy="2159000"/>
            <a:chOff x="0" y="0"/>
            <a:chExt cx="717" cy="1261"/>
          </a:xfrm>
        </p:grpSpPr>
        <p:sp>
          <p:nvSpPr>
            <p:cNvPr id="8239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0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3108" name="内容占位符 3107"/>
          <p:cNvGraphicFramePr>
            <a:graphicFrameLocks noGrp="1"/>
          </p:cNvGraphicFramePr>
          <p:nvPr>
            <p:ph idx="4294967295"/>
          </p:nvPr>
        </p:nvGraphicFramePr>
        <p:xfrm>
          <a:off x="1236663" y="679450"/>
          <a:ext cx="9429750" cy="1849438"/>
        </p:xfrm>
        <a:graphic>
          <a:graphicData uri="http://schemas.openxmlformats.org/drawingml/2006/table">
            <a:tbl>
              <a:tblPr/>
              <a:tblGrid>
                <a:gridCol w="2593975"/>
                <a:gridCol w="1412875"/>
                <a:gridCol w="1028700"/>
                <a:gridCol w="1087755"/>
                <a:gridCol w="998220"/>
                <a:gridCol w="1246505"/>
                <a:gridCol w="1061720"/>
              </a:tblGrid>
              <a:tr h="665594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  </a:t>
                      </a: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-2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-1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1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2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3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287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  <a:sym typeface="Arial" panose="020B0604020202020204" pitchFamily="34" charset="0"/>
                        </a:rPr>
                        <a:t>y=-3x²</a:t>
                      </a:r>
                      <a:endParaRPr lang="en-US" altLang="zh-CN" sz="28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  <a:sym typeface="Arial" panose="020B0604020202020204" pitchFamily="34" charset="0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-12</a:t>
                      </a:r>
                      <a:endParaRPr lang="en-US" altLang="zh-CN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-3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-3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-12</a:t>
                      </a:r>
                      <a:endParaRPr lang="en-US" altLang="zh-CN" sz="2800" b="0"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557"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y=-3(x-1)</a:t>
                      </a:r>
                      <a:r>
                        <a:rPr lang="en-US" altLang="zh-CN" sz="280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  <a:sym typeface="Arial" panose="020B0604020202020204" pitchFamily="34" charset="0"/>
                        </a:rPr>
                        <a:t>²</a:t>
                      </a:r>
                      <a:endParaRPr lang="en-US" altLang="zh-CN" sz="280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  <a:sym typeface="Arial" panose="020B0604020202020204" pitchFamily="34" charset="0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2800" b="0">
                        <a:solidFill>
                          <a:schemeClr val="tx1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-12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-3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 -3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1" i="0" u="none" kern="1200" baseline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FF00FF"/>
                          </a:solidFill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-12</a:t>
                      </a:r>
                      <a:endParaRPr lang="en-US" altLang="zh-CN" sz="2800" b="0">
                        <a:solidFill>
                          <a:srgbClr val="FF00FF"/>
                        </a:solidFill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T="45728" marB="45728"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" name="Group 173"/>
          <p:cNvGrpSpPr/>
          <p:nvPr/>
        </p:nvGrpSpPr>
        <p:grpSpPr>
          <a:xfrm rot="10800000">
            <a:off x="4589463" y="4210050"/>
            <a:ext cx="1649412" cy="2159000"/>
            <a:chOff x="0" y="0"/>
            <a:chExt cx="717" cy="1261"/>
          </a:xfrm>
        </p:grpSpPr>
        <p:sp>
          <p:nvSpPr>
            <p:cNvPr id="8276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7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06 -3.69942E-06 L 0.04843 -0.00023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6" name="Object 66"/>
          <p:cNvGraphicFramePr>
            <a:graphicFrameLocks noChangeAspect="1"/>
          </p:cNvGraphicFramePr>
          <p:nvPr/>
        </p:nvGraphicFramePr>
        <p:xfrm>
          <a:off x="4978400" y="2890838"/>
          <a:ext cx="14890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1" imgW="488315" imgH="231140" progId="Equation.3">
                  <p:embed/>
                </p:oleObj>
              </mc:Choice>
              <mc:Fallback>
                <p:oleObj name="" r:id="rId1" imgW="488315" imgH="23114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78400" y="2890838"/>
                        <a:ext cx="1489075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67"/>
          <p:cNvGraphicFramePr>
            <a:graphicFrameLocks noChangeAspect="1"/>
          </p:cNvGraphicFramePr>
          <p:nvPr/>
        </p:nvGraphicFramePr>
        <p:xfrm>
          <a:off x="5456238" y="3656013"/>
          <a:ext cx="17970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" r:id="rId3" imgW="661035" imgH="212090" progId="Equation.3">
                  <p:embed/>
                </p:oleObj>
              </mc:Choice>
              <mc:Fallback>
                <p:oleObj name="" r:id="rId3" imgW="661035" imgH="21209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456238" y="3656013"/>
                        <a:ext cx="179705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Line 68"/>
          <p:cNvSpPr/>
          <p:nvPr/>
        </p:nvSpPr>
        <p:spPr>
          <a:xfrm flipH="1" flipV="1">
            <a:off x="4287838" y="2719388"/>
            <a:ext cx="0" cy="3455987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9229" name="Line 69"/>
          <p:cNvSpPr/>
          <p:nvPr/>
        </p:nvSpPr>
        <p:spPr>
          <a:xfrm>
            <a:off x="1620838" y="5149850"/>
            <a:ext cx="5822950" cy="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9230" name="Line 70"/>
          <p:cNvSpPr/>
          <p:nvPr/>
        </p:nvSpPr>
        <p:spPr>
          <a:xfrm rot="-5400000" flipH="1">
            <a:off x="4206875" y="5073650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31" name="Line 71"/>
          <p:cNvSpPr/>
          <p:nvPr/>
        </p:nvSpPr>
        <p:spPr>
          <a:xfrm rot="-5400000" flipH="1">
            <a:off x="4205288" y="4792663"/>
            <a:ext cx="0" cy="125412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32" name="Line 72"/>
          <p:cNvSpPr/>
          <p:nvPr/>
        </p:nvSpPr>
        <p:spPr>
          <a:xfrm rot="-5400000" flipH="1">
            <a:off x="4205288" y="4484688"/>
            <a:ext cx="0" cy="125412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33" name="Line 73"/>
          <p:cNvSpPr/>
          <p:nvPr/>
        </p:nvSpPr>
        <p:spPr>
          <a:xfrm rot="-5400000" flipH="1">
            <a:off x="4206875" y="4146550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34" name="Line 74"/>
          <p:cNvSpPr/>
          <p:nvPr/>
        </p:nvSpPr>
        <p:spPr>
          <a:xfrm rot="-5400000" flipH="1">
            <a:off x="4205288" y="3795713"/>
            <a:ext cx="0" cy="125412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35" name="Line 75"/>
          <p:cNvSpPr/>
          <p:nvPr/>
        </p:nvSpPr>
        <p:spPr>
          <a:xfrm rot="-5400000" flipH="1">
            <a:off x="4206875" y="3444875"/>
            <a:ext cx="0" cy="1238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36" name="Line 76"/>
          <p:cNvSpPr/>
          <p:nvPr/>
        </p:nvSpPr>
        <p:spPr>
          <a:xfrm rot="-5400000" flipH="1">
            <a:off x="4202113" y="3089275"/>
            <a:ext cx="0" cy="122238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37" name="Text Box 77"/>
          <p:cNvSpPr txBox="1"/>
          <p:nvPr/>
        </p:nvSpPr>
        <p:spPr>
          <a:xfrm>
            <a:off x="4445000" y="2717800"/>
            <a:ext cx="581025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endParaRPr lang="en-US" altLang="zh-CN" sz="280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38" name="Text Box 78"/>
          <p:cNvSpPr txBox="1"/>
          <p:nvPr/>
        </p:nvSpPr>
        <p:spPr>
          <a:xfrm>
            <a:off x="7392988" y="5057775"/>
            <a:ext cx="777875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endParaRPr lang="en-US" altLang="zh-CN" sz="320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39" name="Text Box 79"/>
          <p:cNvSpPr txBox="1"/>
          <p:nvPr/>
        </p:nvSpPr>
        <p:spPr>
          <a:xfrm>
            <a:off x="3811588" y="4349750"/>
            <a:ext cx="649287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40" name="Text Box 80"/>
          <p:cNvSpPr txBox="1"/>
          <p:nvPr/>
        </p:nvSpPr>
        <p:spPr>
          <a:xfrm>
            <a:off x="3822700" y="3632200"/>
            <a:ext cx="579438" cy="34448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41" name="Text Box 81"/>
          <p:cNvSpPr txBox="1"/>
          <p:nvPr/>
        </p:nvSpPr>
        <p:spPr>
          <a:xfrm>
            <a:off x="3822700" y="3970338"/>
            <a:ext cx="579438" cy="28733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42" name="Text Box 82"/>
          <p:cNvSpPr txBox="1"/>
          <p:nvPr/>
        </p:nvSpPr>
        <p:spPr>
          <a:xfrm>
            <a:off x="3830638" y="3297238"/>
            <a:ext cx="579437" cy="34448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43" name="Text Box 83"/>
          <p:cNvSpPr txBox="1"/>
          <p:nvPr/>
        </p:nvSpPr>
        <p:spPr>
          <a:xfrm>
            <a:off x="4222750" y="5130800"/>
            <a:ext cx="774700" cy="40481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44" name="Text Box 84"/>
          <p:cNvSpPr txBox="1"/>
          <p:nvPr/>
        </p:nvSpPr>
        <p:spPr>
          <a:xfrm>
            <a:off x="5189538" y="5153025"/>
            <a:ext cx="7747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45" name="Text Box 85"/>
          <p:cNvSpPr txBox="1"/>
          <p:nvPr/>
        </p:nvSpPr>
        <p:spPr>
          <a:xfrm>
            <a:off x="6249988" y="5164138"/>
            <a:ext cx="966787" cy="69056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46" name="Line 86"/>
          <p:cNvSpPr/>
          <p:nvPr/>
        </p:nvSpPr>
        <p:spPr>
          <a:xfrm rot="-5400000" flipH="1">
            <a:off x="4300538" y="5813425"/>
            <a:ext cx="0" cy="84138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47" name="Line 87"/>
          <p:cNvSpPr/>
          <p:nvPr/>
        </p:nvSpPr>
        <p:spPr>
          <a:xfrm rot="-5400000" flipH="1">
            <a:off x="4300538" y="5575300"/>
            <a:ext cx="0" cy="84138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248" name="Line 88"/>
          <p:cNvSpPr/>
          <p:nvPr/>
        </p:nvSpPr>
        <p:spPr>
          <a:xfrm rot="-5400000" flipH="1">
            <a:off x="4300538" y="5340350"/>
            <a:ext cx="0" cy="84138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grpSp>
        <p:nvGrpSpPr>
          <p:cNvPr id="9249" name="Group 89"/>
          <p:cNvGrpSpPr/>
          <p:nvPr/>
        </p:nvGrpSpPr>
        <p:grpSpPr>
          <a:xfrm rot="-5400000">
            <a:off x="4557713" y="2768600"/>
            <a:ext cx="57150" cy="4656138"/>
            <a:chOff x="0" y="0"/>
            <a:chExt cx="80" cy="1910"/>
          </a:xfrm>
        </p:grpSpPr>
        <p:sp>
          <p:nvSpPr>
            <p:cNvPr id="9250" name="Line 90"/>
            <p:cNvSpPr/>
            <p:nvPr/>
          </p:nvSpPr>
          <p:spPr>
            <a:xfrm rot="-5400000" flipH="1">
              <a:off x="41" y="1871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1" name="Line 91"/>
            <p:cNvSpPr/>
            <p:nvPr/>
          </p:nvSpPr>
          <p:spPr>
            <a:xfrm rot="-5400000" flipH="1">
              <a:off x="41" y="1661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2" name="Line 92"/>
            <p:cNvSpPr/>
            <p:nvPr/>
          </p:nvSpPr>
          <p:spPr>
            <a:xfrm rot="-5400000" flipH="1">
              <a:off x="41" y="1450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3" name="Line 93"/>
            <p:cNvSpPr/>
            <p:nvPr/>
          </p:nvSpPr>
          <p:spPr>
            <a:xfrm rot="-5400000" flipH="1">
              <a:off x="41" y="1239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4" name="Line 94"/>
            <p:cNvSpPr/>
            <p:nvPr/>
          </p:nvSpPr>
          <p:spPr>
            <a:xfrm rot="-5400000" flipH="1">
              <a:off x="41" y="101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5" name="Line 95"/>
            <p:cNvSpPr/>
            <p:nvPr/>
          </p:nvSpPr>
          <p:spPr>
            <a:xfrm rot="-5400000" flipH="1">
              <a:off x="41" y="80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6" name="Line 96"/>
            <p:cNvSpPr/>
            <p:nvPr/>
          </p:nvSpPr>
          <p:spPr>
            <a:xfrm rot="-5400000" flipH="1">
              <a:off x="41" y="588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7" name="Line 97"/>
            <p:cNvSpPr/>
            <p:nvPr/>
          </p:nvSpPr>
          <p:spPr>
            <a:xfrm rot="-5400000" flipH="1">
              <a:off x="41" y="378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8" name="Line 98"/>
            <p:cNvSpPr/>
            <p:nvPr/>
          </p:nvSpPr>
          <p:spPr>
            <a:xfrm rot="-5400000" flipH="1">
              <a:off x="41" y="162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259" name="Line 99"/>
            <p:cNvSpPr/>
            <p:nvPr/>
          </p:nvSpPr>
          <p:spPr>
            <a:xfrm rot="-5400000" flipH="1">
              <a:off x="39" y="-39"/>
              <a:ext cx="0" cy="7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9260" name="Text Box 100"/>
          <p:cNvSpPr txBox="1"/>
          <p:nvPr/>
        </p:nvSpPr>
        <p:spPr>
          <a:xfrm>
            <a:off x="4652963" y="5140325"/>
            <a:ext cx="77628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61" name="Text Box 101"/>
          <p:cNvSpPr txBox="1"/>
          <p:nvPr/>
        </p:nvSpPr>
        <p:spPr>
          <a:xfrm>
            <a:off x="5715000" y="5153025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62" name="Text Box 102"/>
          <p:cNvSpPr txBox="1"/>
          <p:nvPr/>
        </p:nvSpPr>
        <p:spPr>
          <a:xfrm>
            <a:off x="6762750" y="5157788"/>
            <a:ext cx="776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63" name="Text Box 103"/>
          <p:cNvSpPr txBox="1"/>
          <p:nvPr/>
        </p:nvSpPr>
        <p:spPr>
          <a:xfrm>
            <a:off x="3811588" y="4689475"/>
            <a:ext cx="649287" cy="3444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64" name="Text Box 104"/>
          <p:cNvSpPr txBox="1"/>
          <p:nvPr/>
        </p:nvSpPr>
        <p:spPr>
          <a:xfrm>
            <a:off x="3811588" y="2979738"/>
            <a:ext cx="577850" cy="344487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65" name="Text Box 105"/>
          <p:cNvSpPr txBox="1"/>
          <p:nvPr/>
        </p:nvSpPr>
        <p:spPr>
          <a:xfrm>
            <a:off x="3598863" y="5094288"/>
            <a:ext cx="77628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66" name="Text Box 106"/>
          <p:cNvSpPr txBox="1"/>
          <p:nvPr/>
        </p:nvSpPr>
        <p:spPr>
          <a:xfrm>
            <a:off x="3033713" y="5129213"/>
            <a:ext cx="7778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9267" name="Text Box 107"/>
          <p:cNvSpPr txBox="1"/>
          <p:nvPr/>
        </p:nvSpPr>
        <p:spPr>
          <a:xfrm>
            <a:off x="2503488" y="5119688"/>
            <a:ext cx="77628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algn="just"/>
            <a:r>
              <a:rPr lang="en-US" altLang="zh-CN" sz="2000" b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-3</a:t>
            </a:r>
            <a:endParaRPr lang="en-US" altLang="zh-CN" sz="2000" b="0">
              <a:solidFill>
                <a:schemeClr val="tx1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grpSp>
        <p:nvGrpSpPr>
          <p:cNvPr id="9268" name="Group 108"/>
          <p:cNvGrpSpPr/>
          <p:nvPr/>
        </p:nvGrpSpPr>
        <p:grpSpPr>
          <a:xfrm>
            <a:off x="3443288" y="2979738"/>
            <a:ext cx="1649412" cy="2159000"/>
            <a:chOff x="0" y="0"/>
            <a:chExt cx="717" cy="1261"/>
          </a:xfrm>
        </p:grpSpPr>
        <p:sp>
          <p:nvSpPr>
            <p:cNvPr id="9269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70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271" name="Group 111"/>
          <p:cNvGrpSpPr/>
          <p:nvPr/>
        </p:nvGrpSpPr>
        <p:grpSpPr>
          <a:xfrm>
            <a:off x="3968750" y="2979738"/>
            <a:ext cx="1649413" cy="2159000"/>
            <a:chOff x="0" y="0"/>
            <a:chExt cx="717" cy="1261"/>
          </a:xfrm>
        </p:grpSpPr>
        <p:sp>
          <p:nvSpPr>
            <p:cNvPr id="9272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73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Group 114"/>
          <p:cNvGrpSpPr/>
          <p:nvPr/>
        </p:nvGrpSpPr>
        <p:grpSpPr>
          <a:xfrm>
            <a:off x="3438525" y="2979738"/>
            <a:ext cx="1649413" cy="2159000"/>
            <a:chOff x="0" y="0"/>
            <a:chExt cx="717" cy="1261"/>
          </a:xfrm>
        </p:grpSpPr>
        <p:sp>
          <p:nvSpPr>
            <p:cNvPr id="9275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76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277" name="Group 117"/>
          <p:cNvGrpSpPr/>
          <p:nvPr/>
        </p:nvGrpSpPr>
        <p:grpSpPr>
          <a:xfrm>
            <a:off x="2957513" y="2979738"/>
            <a:ext cx="1649412" cy="2159000"/>
            <a:chOff x="0" y="0"/>
            <a:chExt cx="717" cy="1261"/>
          </a:xfrm>
        </p:grpSpPr>
        <p:sp>
          <p:nvSpPr>
            <p:cNvPr id="9278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79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" name="Group 120"/>
          <p:cNvGrpSpPr/>
          <p:nvPr/>
        </p:nvGrpSpPr>
        <p:grpSpPr>
          <a:xfrm>
            <a:off x="3433763" y="2979738"/>
            <a:ext cx="1649412" cy="2159000"/>
            <a:chOff x="0" y="0"/>
            <a:chExt cx="717" cy="1261"/>
          </a:xfrm>
        </p:grpSpPr>
        <p:sp>
          <p:nvSpPr>
            <p:cNvPr id="9281" name="未知"/>
            <p:cNvSpPr/>
            <p:nvPr/>
          </p:nvSpPr>
          <p:spPr>
            <a:xfrm flipV="1">
              <a:off x="354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5715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82" name="未知"/>
            <p:cNvSpPr/>
            <p:nvPr/>
          </p:nvSpPr>
          <p:spPr>
            <a:xfrm flipH="1" flipV="1">
              <a:off x="0" y="0"/>
              <a:ext cx="363" cy="12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20"/>
                </a:cxn>
                <a:cxn ang="0">
                  <a:pos x="91" y="79"/>
                </a:cxn>
                <a:cxn ang="0">
                  <a:pos x="136" y="177"/>
                </a:cxn>
                <a:cxn ang="0">
                  <a:pos x="182" y="315"/>
                </a:cxn>
                <a:cxn ang="0">
                  <a:pos x="227" y="493"/>
                </a:cxn>
                <a:cxn ang="0">
                  <a:pos x="272" y="709"/>
                </a:cxn>
                <a:cxn ang="0">
                  <a:pos x="318" y="965"/>
                </a:cxn>
                <a:cxn ang="0">
                  <a:pos x="363" y="1261"/>
                </a:cxn>
              </a:cxnLst>
              <a:rect l="l" t="t" r="r" b="b"/>
              <a:pathLst>
                <a:path w="1280" h="1280">
                  <a:moveTo>
                    <a:pt x="0" y="0"/>
                  </a:moveTo>
                  <a:cubicBezTo>
                    <a:pt x="53" y="3"/>
                    <a:pt x="107" y="7"/>
                    <a:pt x="160" y="20"/>
                  </a:cubicBezTo>
                  <a:cubicBezTo>
                    <a:pt x="213" y="33"/>
                    <a:pt x="267" y="53"/>
                    <a:pt x="320" y="80"/>
                  </a:cubicBezTo>
                  <a:cubicBezTo>
                    <a:pt x="373" y="107"/>
                    <a:pt x="427" y="140"/>
                    <a:pt x="480" y="180"/>
                  </a:cubicBezTo>
                  <a:cubicBezTo>
                    <a:pt x="533" y="220"/>
                    <a:pt x="587" y="267"/>
                    <a:pt x="640" y="320"/>
                  </a:cubicBezTo>
                  <a:cubicBezTo>
                    <a:pt x="693" y="373"/>
                    <a:pt x="747" y="433"/>
                    <a:pt x="800" y="500"/>
                  </a:cubicBezTo>
                  <a:cubicBezTo>
                    <a:pt x="853" y="567"/>
                    <a:pt x="907" y="640"/>
                    <a:pt x="960" y="720"/>
                  </a:cubicBezTo>
                  <a:cubicBezTo>
                    <a:pt x="1013" y="800"/>
                    <a:pt x="1067" y="887"/>
                    <a:pt x="1120" y="980"/>
                  </a:cubicBezTo>
                  <a:cubicBezTo>
                    <a:pt x="1173" y="1073"/>
                    <a:pt x="1226" y="1176"/>
                    <a:pt x="1280" y="1280"/>
                  </a:cubicBezTo>
                </a:path>
              </a:pathLst>
            </a:custGeom>
            <a:noFill/>
            <a:ln w="5715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9283" name="Object 124"/>
          <p:cNvGraphicFramePr>
            <a:graphicFrameLocks noChangeAspect="1"/>
          </p:cNvGraphicFramePr>
          <p:nvPr/>
        </p:nvGraphicFramePr>
        <p:xfrm>
          <a:off x="1147763" y="3168650"/>
          <a:ext cx="17827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5" imgW="653415" imgH="203835" progId="Equation.3">
                  <p:embed/>
                </p:oleObj>
              </mc:Choice>
              <mc:Fallback>
                <p:oleObj name="" r:id="rId5" imgW="653415" imgH="2038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147763" y="3168650"/>
                        <a:ext cx="1782762" cy="479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909" name="Text Box 125"/>
          <p:cNvSpPr txBox="1"/>
          <p:nvPr/>
        </p:nvSpPr>
        <p:spPr>
          <a:xfrm>
            <a:off x="7851140" y="3968433"/>
            <a:ext cx="3721100" cy="8302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>
                <a:latin typeface="Arial Black" panose="020B0A04020102020204" pitchFamily="34" charset="0"/>
                <a:ea typeface="黑体" panose="02010609060101010101" pitchFamily="49" charset="-122"/>
              </a:rPr>
              <a:t>左</a:t>
            </a:r>
            <a:r>
              <a:rPr lang="zh-CN" altLang="en-US" sz="4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加</a:t>
            </a:r>
            <a:r>
              <a:rPr lang="zh-CN" altLang="en-US" sz="4800">
                <a:latin typeface="Arial Black" panose="020B0A04020102020204" pitchFamily="34" charset="0"/>
                <a:ea typeface="黑体" panose="02010609060101010101" pitchFamily="49" charset="-122"/>
              </a:rPr>
              <a:t>右</a:t>
            </a:r>
            <a:r>
              <a:rPr lang="zh-CN" altLang="en-US" sz="4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减</a:t>
            </a:r>
            <a:endParaRPr lang="en-US" altLang="zh-CN" sz="4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316" name="矩形 112"/>
          <p:cNvSpPr/>
          <p:nvPr/>
        </p:nvSpPr>
        <p:spPr>
          <a:xfrm>
            <a:off x="875665" y="8255"/>
            <a:ext cx="8432800" cy="506095"/>
          </a:xfrm>
          <a:prstGeom prst="rect">
            <a:avLst/>
          </a:prstGeom>
          <a:solidFill>
            <a:srgbClr val="0070C0"/>
          </a:solidFill>
          <a:ln w="9525">
            <a:noFill/>
          </a:ln>
        </p:spPr>
        <p:txBody>
          <a:bodyPr anchor="t"/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二次函数</a:t>
            </a:r>
            <a:r>
              <a:rPr lang="en-US" altLang="zh-CN" sz="2800" b="1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2800" b="1" i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y </a:t>
            </a:r>
            <a:r>
              <a:rPr lang="en-US" altLang="zh-CN" sz="2800" b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= </a:t>
            </a:r>
            <a:r>
              <a:rPr lang="en-US" altLang="zh-CN" sz="2800" b="1" i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a</a:t>
            </a:r>
            <a:r>
              <a:rPr lang="zh-CN" altLang="en-US" sz="2800" b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（</a:t>
            </a:r>
            <a:r>
              <a:rPr lang="en-US" altLang="zh-CN" sz="2800" b="1" i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x</a:t>
            </a:r>
            <a:r>
              <a:rPr lang="en-US" altLang="zh-CN" sz="2800" b="1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-</a:t>
            </a:r>
            <a:r>
              <a:rPr lang="en-US" altLang="zh-CN" sz="2800" b="1" i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h</a:t>
            </a:r>
            <a:r>
              <a:rPr lang="en-US" altLang="zh-CN" sz="2800" b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)</a:t>
            </a:r>
            <a:r>
              <a:rPr lang="en-US" altLang="zh-CN" sz="2800" b="1" baseline="3000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2 </a:t>
            </a:r>
            <a:r>
              <a:rPr lang="zh-CN" altLang="en-US" sz="2800" b="1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的图象</a:t>
            </a:r>
            <a:r>
              <a:rPr lang="zh-CN" altLang="en-US" sz="2800" b="1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与</a:t>
            </a:r>
            <a:r>
              <a:rPr lang="en-US" altLang="zh-CN" sz="2800" b="1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en-US" altLang="zh-CN" sz="2800" b="1" i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y </a:t>
            </a:r>
            <a:r>
              <a:rPr lang="en-US" altLang="zh-CN" sz="2800" b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= </a:t>
            </a:r>
            <a:r>
              <a:rPr lang="en-US" altLang="zh-CN" sz="2800" b="1" i="1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ax</a:t>
            </a:r>
            <a:r>
              <a:rPr lang="en-US" altLang="zh-CN" sz="2800" b="1" baseline="3000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charset="-122"/>
                <a:sym typeface="Arial" panose="020B0604020202020204" pitchFamily="34" charset="0"/>
              </a:rPr>
              <a:t>2</a:t>
            </a:r>
            <a:r>
              <a:rPr lang="en-US" altLang="zh-CN" sz="2800" b="1" baseline="3000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sz="2800" b="1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的图象的关系</a:t>
            </a:r>
            <a:endParaRPr lang="zh-CN" altLang="en-US" sz="2800" b="1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2640" y="630238"/>
            <a:ext cx="48285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可以看作互相平移得到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0).</a:t>
            </a:r>
            <a:endParaRPr lang="en-US" altLang="zh-CN" sz="28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Box 6"/>
          <p:cNvSpPr txBox="1"/>
          <p:nvPr/>
        </p:nvSpPr>
        <p:spPr>
          <a:xfrm>
            <a:off x="6680518" y="2438400"/>
            <a:ext cx="5339080" cy="13836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800">
                <a:solidFill>
                  <a:srgbClr val="0000FF"/>
                </a:solidFill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左右平移规律：</a:t>
            </a:r>
            <a:endParaRPr lang="en-US" altLang="zh-CN" sz="2800">
              <a:solidFill>
                <a:srgbClr val="0000FF"/>
              </a:solidFill>
              <a:highlight>
                <a:srgbClr val="FFFF0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FF"/>
                </a:solidFill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  括号内左加右减；括号外不变</a:t>
            </a:r>
            <a:r>
              <a:rPr lang="en-US" altLang="zh-CN" sz="2800">
                <a:solidFill>
                  <a:srgbClr val="0000FF"/>
                </a:solidFill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sz="2800">
              <a:solidFill>
                <a:srgbClr val="0000FF"/>
              </a:solidFill>
              <a:highlight>
                <a:srgbClr val="FFFF0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6"/>
          <p:cNvSpPr/>
          <p:nvPr/>
        </p:nvSpPr>
        <p:spPr>
          <a:xfrm>
            <a:off x="2529840" y="1927225"/>
            <a:ext cx="33934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</a:rPr>
              <a:t>当向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左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</a:rPr>
              <a:t>平移 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︱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︱</a:t>
            </a:r>
            <a:r>
              <a:rPr lang="en-US" altLang="zh-CN" sz="28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</a:rPr>
              <a:t>时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" name="矩形 13"/>
          <p:cNvSpPr/>
          <p:nvPr/>
        </p:nvSpPr>
        <p:spPr>
          <a:xfrm>
            <a:off x="6776403" y="1854200"/>
            <a:ext cx="17856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 </a:t>
            </a:r>
            <a:r>
              <a:rPr lang="en-US" altLang="zh-CN" sz="28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= </a:t>
            </a:r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a</a:t>
            </a:r>
            <a:r>
              <a:rPr lang="en-US" altLang="zh-CN" sz="28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</a:t>
            </a:r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+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</a:t>
            </a:r>
            <a:r>
              <a:rPr lang="en-US" altLang="zh-CN" sz="28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  <a:r>
              <a:rPr lang="en-US" altLang="zh-CN" sz="2800" baseline="520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endParaRPr lang="en-US" altLang="zh-CN" sz="2800" baseline="52000">
              <a:solidFill>
                <a:srgbClr val="18020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1" name="文本框 14"/>
          <p:cNvSpPr txBox="1"/>
          <p:nvPr/>
        </p:nvSpPr>
        <p:spPr>
          <a:xfrm>
            <a:off x="2529840" y="1135063"/>
            <a:ext cx="3662363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</a:rPr>
              <a:t>当向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右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</a:rPr>
              <a:t>平移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︱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︱</a:t>
            </a:r>
            <a:r>
              <a:rPr lang="en-US" altLang="zh-CN" sz="28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</a:rPr>
              <a:t>时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" name="文本框 16"/>
          <p:cNvSpPr txBox="1"/>
          <p:nvPr/>
        </p:nvSpPr>
        <p:spPr>
          <a:xfrm>
            <a:off x="1163638" y="1495425"/>
            <a:ext cx="1447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 </a:t>
            </a:r>
            <a:r>
              <a:rPr lang="en-US" altLang="zh-CN" sz="28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= </a:t>
            </a:r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ax</a:t>
            </a:r>
            <a:r>
              <a:rPr lang="en-US" altLang="zh-CN" sz="2800" baseline="300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endParaRPr lang="en-US" altLang="zh-CN" sz="2800" baseline="30000">
              <a:solidFill>
                <a:srgbClr val="18020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3" name="左大括号 17"/>
          <p:cNvSpPr/>
          <p:nvPr/>
        </p:nvSpPr>
        <p:spPr>
          <a:xfrm>
            <a:off x="2313940" y="1206500"/>
            <a:ext cx="228600" cy="1066800"/>
          </a:xfrm>
          <a:prstGeom prst="leftBrace">
            <a:avLst>
              <a:gd name="adj1" fmla="val 38500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4" name="右箭头 19"/>
          <p:cNvSpPr/>
          <p:nvPr/>
        </p:nvSpPr>
        <p:spPr>
          <a:xfrm>
            <a:off x="5912803" y="1277938"/>
            <a:ext cx="647700" cy="142875"/>
          </a:xfrm>
          <a:prstGeom prst="rightArrow">
            <a:avLst>
              <a:gd name="adj1" fmla="val 50000"/>
              <a:gd name="adj2" fmla="val 112934"/>
            </a:avLst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5" name="右箭头 20"/>
          <p:cNvSpPr/>
          <p:nvPr/>
        </p:nvSpPr>
        <p:spPr>
          <a:xfrm>
            <a:off x="5984240" y="2070100"/>
            <a:ext cx="649288" cy="142875"/>
          </a:xfrm>
          <a:prstGeom prst="rightArrow">
            <a:avLst>
              <a:gd name="adj1" fmla="val 50000"/>
              <a:gd name="adj2" fmla="val 113211"/>
            </a:avLst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8" name="矩形 5"/>
          <p:cNvSpPr/>
          <p:nvPr/>
        </p:nvSpPr>
        <p:spPr>
          <a:xfrm>
            <a:off x="6703378" y="1135063"/>
            <a:ext cx="176276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 </a:t>
            </a:r>
            <a:r>
              <a:rPr lang="en-US" altLang="zh-CN" sz="28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= </a:t>
            </a:r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a</a:t>
            </a:r>
            <a:r>
              <a:rPr lang="en-US" altLang="zh-CN" sz="28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</a:t>
            </a:r>
            <a:r>
              <a:rPr lang="en-US" altLang="zh-CN" sz="2800" i="1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h</a:t>
            </a:r>
            <a:r>
              <a:rPr lang="en-US" altLang="zh-CN" sz="28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  <a:r>
              <a:rPr lang="en-US" altLang="zh-CN" sz="2800" baseline="52000">
                <a:solidFill>
                  <a:srgbClr val="18020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endParaRPr lang="en-US" altLang="zh-CN" sz="2800" baseline="52000">
              <a:solidFill>
                <a:srgbClr val="18020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3281 -9.3E-05" pathEditMode="relative" rAng="0" ptsTypes="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06 -1.38728E-06 L -0.04167 0.00023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1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189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2"/>
          <p:cNvSpPr txBox="1"/>
          <p:nvPr/>
        </p:nvSpPr>
        <p:spPr>
          <a:xfrm>
            <a:off x="887413" y="142875"/>
            <a:ext cx="10099675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6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归纳</a:t>
            </a:r>
            <a:r>
              <a:rPr lang="en-US" altLang="zh-CN" sz="36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r>
              <a:rPr lang="zh-CN" altLang="en-US" sz="36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二次函数</a:t>
            </a:r>
            <a:r>
              <a:rPr lang="en-US" altLang="zh-CN" sz="36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y=a(x-h)</a:t>
            </a:r>
            <a:r>
              <a:rPr lang="en-US" altLang="zh-CN" sz="3600" baseline="300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36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的性质</a:t>
            </a:r>
            <a:endParaRPr lang="zh-CN" altLang="en-US" sz="3600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93295" name="Group 111"/>
          <p:cNvGraphicFramePr>
            <a:graphicFrameLocks noGrp="1"/>
          </p:cNvGraphicFramePr>
          <p:nvPr/>
        </p:nvGraphicFramePr>
        <p:xfrm>
          <a:off x="993775" y="908050"/>
          <a:ext cx="10310813" cy="5156201"/>
        </p:xfrm>
        <a:graphic>
          <a:graphicData uri="http://schemas.openxmlformats.org/drawingml/2006/table">
            <a:tbl>
              <a:tblPr/>
              <a:tblGrid>
                <a:gridCol w="1593899"/>
                <a:gridCol w="4463553"/>
                <a:gridCol w="4253361"/>
              </a:tblGrid>
              <a:tr h="60325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0475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开口大小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1443" marR="91443" vert="horz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10275" name="Text Box 3"/>
          <p:cNvSpPr txBox="1"/>
          <p:nvPr/>
        </p:nvSpPr>
        <p:spPr>
          <a:xfrm>
            <a:off x="1046163" y="952500"/>
            <a:ext cx="14954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抛物线</a:t>
            </a:r>
            <a:endParaRPr lang="zh-CN" altLang="en-US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76" name="Text Box 4"/>
          <p:cNvSpPr txBox="1"/>
          <p:nvPr/>
        </p:nvSpPr>
        <p:spPr>
          <a:xfrm>
            <a:off x="993775" y="2619375"/>
            <a:ext cx="19129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顶点坐标</a:t>
            </a:r>
            <a:endParaRPr lang="zh-CN" altLang="en-US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77" name="Text Box 5"/>
          <p:cNvSpPr txBox="1"/>
          <p:nvPr/>
        </p:nvSpPr>
        <p:spPr>
          <a:xfrm>
            <a:off x="1046163" y="2039938"/>
            <a:ext cx="14954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对称轴</a:t>
            </a:r>
            <a:endParaRPr lang="zh-CN" altLang="en-US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78" name="Text Box 6"/>
          <p:cNvSpPr txBox="1"/>
          <p:nvPr/>
        </p:nvSpPr>
        <p:spPr>
          <a:xfrm>
            <a:off x="993775" y="1493838"/>
            <a:ext cx="19129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开口方向</a:t>
            </a:r>
            <a:endParaRPr lang="zh-CN" altLang="en-US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79" name="Text Box 7"/>
          <p:cNvSpPr txBox="1"/>
          <p:nvPr/>
        </p:nvSpPr>
        <p:spPr>
          <a:xfrm>
            <a:off x="1100138" y="3511550"/>
            <a:ext cx="19129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增减性</a:t>
            </a:r>
            <a:endParaRPr lang="zh-CN" altLang="en-US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80" name="Text Box 8"/>
          <p:cNvSpPr txBox="1"/>
          <p:nvPr/>
        </p:nvSpPr>
        <p:spPr>
          <a:xfrm>
            <a:off x="1098550" y="4462463"/>
            <a:ext cx="10826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latin typeface="Arial Black" panose="020B0A04020102020204" pitchFamily="34" charset="0"/>
                <a:ea typeface="黑体" panose="02010609060101010101" pitchFamily="49" charset="-122"/>
              </a:rPr>
              <a:t>最值</a:t>
            </a:r>
            <a:endParaRPr lang="zh-CN" altLang="en-US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201" name="Text Box 17"/>
          <p:cNvSpPr txBox="1"/>
          <p:nvPr/>
        </p:nvSpPr>
        <p:spPr>
          <a:xfrm>
            <a:off x="2693988" y="4537075"/>
            <a:ext cx="414655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x=h</a:t>
            </a:r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最小值为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203" name="Text Box 19"/>
          <p:cNvSpPr txBox="1"/>
          <p:nvPr/>
        </p:nvSpPr>
        <p:spPr>
          <a:xfrm>
            <a:off x="2479675" y="3159125"/>
            <a:ext cx="4732338" cy="11988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在对称轴的左侧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;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在对称轴的右侧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 </a:t>
            </a:r>
            <a:endParaRPr lang="en-US" altLang="zh-CN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4979988" y="5319713"/>
            <a:ext cx="3041236" cy="488950"/>
            <a:chOff x="0" y="0"/>
            <a:chExt cx="1622" cy="308"/>
          </a:xfrm>
        </p:grpSpPr>
        <p:sp>
          <p:nvSpPr>
            <p:cNvPr id="10284" name="Text Box 24"/>
            <p:cNvSpPr txBox="1"/>
            <p:nvPr/>
          </p:nvSpPr>
          <p:spPr>
            <a:xfrm>
              <a:off x="0" y="18"/>
              <a:ext cx="162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solidFill>
                    <a:srgbClr val="0000FF"/>
                  </a:solidFill>
                  <a:latin typeface="Arial Black" panose="020B0A04020102020204" pitchFamily="34" charset="0"/>
                  <a:ea typeface="黑体" panose="02010609060101010101" pitchFamily="49" charset="-122"/>
                </a:rPr>
                <a:t>      越大</a:t>
              </a:r>
              <a:r>
                <a:rPr lang="en-US" altLang="zh-CN">
                  <a:solidFill>
                    <a:srgbClr val="0000FF"/>
                  </a:solidFill>
                  <a:latin typeface="Arial Black" panose="020B0A04020102020204" pitchFamily="34" charset="0"/>
                  <a:ea typeface="黑体" panose="02010609060101010101" pitchFamily="49" charset="-122"/>
                </a:rPr>
                <a:t>，</a:t>
              </a:r>
              <a:r>
                <a:rPr lang="zh-CN" altLang="en-US">
                  <a:solidFill>
                    <a:srgbClr val="0000FF"/>
                  </a:solidFill>
                  <a:latin typeface="Arial Black" panose="020B0A04020102020204" pitchFamily="34" charset="0"/>
                  <a:ea typeface="黑体" panose="02010609060101010101" pitchFamily="49" charset="-122"/>
                </a:rPr>
                <a:t>开口越小</a:t>
              </a:r>
              <a:r>
                <a:rPr lang="en-US" altLang="zh-CN">
                  <a:solidFill>
                    <a:srgbClr val="0000FF"/>
                  </a:solidFill>
                  <a:latin typeface="Arial Black" panose="020B0A04020102020204" pitchFamily="34" charset="0"/>
                  <a:ea typeface="黑体" panose="02010609060101010101" pitchFamily="49" charset="-122"/>
                </a:rPr>
                <a:t>.</a:t>
              </a:r>
              <a:endPara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graphicFrame>
          <p:nvGraphicFramePr>
            <p:cNvPr id="10285" name="Object 25"/>
            <p:cNvGraphicFramePr>
              <a:graphicFrameLocks noChangeAspect="1"/>
            </p:cNvGraphicFramePr>
            <p:nvPr/>
          </p:nvGraphicFramePr>
          <p:xfrm>
            <a:off x="96" y="0"/>
            <a:ext cx="24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" r:id="rId1" imgW="168910" imgH="260350" progId="Equation.3">
                    <p:embed/>
                  </p:oleObj>
                </mc:Choice>
                <mc:Fallback>
                  <p:oleObj name="" r:id="rId1" imgW="168910" imgH="26035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96" y="0"/>
                          <a:ext cx="240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3204" name="Text Box 20"/>
          <p:cNvSpPr txBox="1"/>
          <p:nvPr/>
        </p:nvSpPr>
        <p:spPr>
          <a:xfrm>
            <a:off x="6948488" y="3141663"/>
            <a:ext cx="4464050" cy="11988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在对称轴的左侧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;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在对称轴的右侧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r>
              <a:rPr lang="en-US" altLang="zh-CN" sz="1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1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195" name="Text Box 11"/>
          <p:cNvSpPr txBox="1"/>
          <p:nvPr/>
        </p:nvSpPr>
        <p:spPr>
          <a:xfrm>
            <a:off x="3543300" y="2571750"/>
            <a:ext cx="17316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h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196" name="Text Box 12"/>
          <p:cNvSpPr txBox="1"/>
          <p:nvPr/>
        </p:nvSpPr>
        <p:spPr>
          <a:xfrm>
            <a:off x="7954963" y="2616200"/>
            <a:ext cx="17316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h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）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197" name="Text Box 13"/>
          <p:cNvSpPr txBox="1"/>
          <p:nvPr/>
        </p:nvSpPr>
        <p:spPr>
          <a:xfrm>
            <a:off x="3592513" y="2012950"/>
            <a:ext cx="2041525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直线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x=h</a:t>
            </a:r>
            <a:endParaRPr lang="en-US" altLang="zh-CN" sz="2800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198" name="Text Box 14"/>
          <p:cNvSpPr txBox="1"/>
          <p:nvPr/>
        </p:nvSpPr>
        <p:spPr>
          <a:xfrm>
            <a:off x="8094663" y="2047875"/>
            <a:ext cx="2041525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直线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x=h</a:t>
            </a:r>
            <a:endParaRPr lang="en-US" altLang="zh-CN" sz="2800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199" name="Text Box 15"/>
          <p:cNvSpPr txBox="1"/>
          <p:nvPr/>
        </p:nvSpPr>
        <p:spPr>
          <a:xfrm>
            <a:off x="4129088" y="1449388"/>
            <a:ext cx="1157287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200" name="Text Box 16"/>
          <p:cNvSpPr txBox="1"/>
          <p:nvPr/>
        </p:nvSpPr>
        <p:spPr>
          <a:xfrm>
            <a:off x="8275638" y="1493838"/>
            <a:ext cx="1157287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向下</a:t>
            </a:r>
            <a:endParaRPr lang="zh-CN" altLang="en-US" sz="2800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93202" name="Text Box 18"/>
          <p:cNvSpPr txBox="1"/>
          <p:nvPr/>
        </p:nvSpPr>
        <p:spPr>
          <a:xfrm>
            <a:off x="7105650" y="4581525"/>
            <a:ext cx="441483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x=h</a:t>
            </a:r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zh-CN" altLang="en-US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最大值为</a:t>
            </a:r>
            <a:r>
              <a:rPr lang="en-US" altLang="zh-CN" sz="2800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94" name="Text Box 9"/>
          <p:cNvSpPr txBox="1"/>
          <p:nvPr/>
        </p:nvSpPr>
        <p:spPr>
          <a:xfrm>
            <a:off x="3413125" y="925513"/>
            <a:ext cx="257175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>
                <a:solidFill>
                  <a:srgbClr val="FF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y=a(x-h)</a:t>
            </a:r>
            <a:r>
              <a:rPr lang="en-US" altLang="zh-CN" baseline="30000">
                <a:solidFill>
                  <a:srgbClr val="FF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 </a:t>
            </a:r>
            <a:r>
              <a:rPr lang="en-US" altLang="zh-CN">
                <a:latin typeface="Arial Black" panose="020B0A04020102020204" pitchFamily="34" charset="0"/>
                <a:ea typeface="宋体" panose="02010600030101010101" pitchFamily="2" charset="-122"/>
              </a:rPr>
              <a:t>(a&gt;0)</a:t>
            </a:r>
            <a:endParaRPr lang="en-US" altLang="zh-CN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0295" name="Text Box 10"/>
          <p:cNvSpPr txBox="1"/>
          <p:nvPr/>
        </p:nvSpPr>
        <p:spPr>
          <a:xfrm>
            <a:off x="7751763" y="982663"/>
            <a:ext cx="257175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>
                <a:solidFill>
                  <a:srgbClr val="FF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y=a(x-h)</a:t>
            </a:r>
            <a:r>
              <a:rPr lang="en-US" altLang="zh-CN" baseline="30000">
                <a:solidFill>
                  <a:srgbClr val="FF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 </a:t>
            </a:r>
            <a:r>
              <a:rPr lang="en-US" altLang="zh-CN">
                <a:latin typeface="Arial Black" panose="020B0A04020102020204" pitchFamily="34" charset="0"/>
                <a:ea typeface="宋体" panose="02010600030101010101" pitchFamily="2" charset="-122"/>
              </a:rPr>
              <a:t>(a&lt;0)</a:t>
            </a:r>
            <a:endParaRPr lang="en-US" altLang="zh-CN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01" grpId="0" animBg="1"/>
      <p:bldP spid="93203" grpId="0" animBg="1"/>
      <p:bldP spid="93204" grpId="0" animBg="1"/>
      <p:bldP spid="93195" grpId="0" animBg="1"/>
      <p:bldP spid="93196" grpId="0" animBg="1"/>
      <p:bldP spid="93197" grpId="0" animBg="1"/>
      <p:bldP spid="93198" grpId="0" animBg="1"/>
      <p:bldP spid="93199" grpId="0" animBg="1"/>
      <p:bldP spid="93200" grpId="0" animBg="1"/>
      <p:bldP spid="932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"/>
          <p:cNvSpPr txBox="1"/>
          <p:nvPr/>
        </p:nvSpPr>
        <p:spPr>
          <a:xfrm>
            <a:off x="773748" y="875665"/>
            <a:ext cx="10491787" cy="15684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2(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x-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的开口向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对称轴是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顶点坐标是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在对称轴的左侧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 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的增大而</a:t>
            </a:r>
            <a:r>
              <a:rPr lang="en-US" altLang="zh-CN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的增大而增大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1" name="Text Box 3"/>
          <p:cNvSpPr txBox="1"/>
          <p:nvPr/>
        </p:nvSpPr>
        <p:spPr>
          <a:xfrm>
            <a:off x="1580833" y="1800543"/>
            <a:ext cx="1143000" cy="646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zh-CN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2" name="Text Box 4"/>
          <p:cNvSpPr txBox="1"/>
          <p:nvPr/>
        </p:nvSpPr>
        <p:spPr>
          <a:xfrm>
            <a:off x="5540693" y="855980"/>
            <a:ext cx="93345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上</a:t>
            </a:r>
            <a:endParaRPr lang="zh-CN" altLang="en-US" sz="3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13" name="Text Box 5"/>
          <p:cNvSpPr txBox="1"/>
          <p:nvPr/>
        </p:nvSpPr>
        <p:spPr>
          <a:xfrm>
            <a:off x="8466773" y="810578"/>
            <a:ext cx="2808287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直线</a:t>
            </a:r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x=3</a:t>
            </a:r>
            <a:endParaRPr lang="en-US" altLang="zh-CN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4" name="Text Box 6"/>
          <p:cNvSpPr txBox="1"/>
          <p:nvPr/>
        </p:nvSpPr>
        <p:spPr>
          <a:xfrm>
            <a:off x="2121535" y="1351915"/>
            <a:ext cx="1871663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( 3， 0)</a:t>
            </a:r>
            <a:endParaRPr lang="en-US" altLang="zh-CN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5" name="Rectangle 7"/>
          <p:cNvSpPr/>
          <p:nvPr/>
        </p:nvSpPr>
        <p:spPr>
          <a:xfrm>
            <a:off x="9875838" y="1394778"/>
            <a:ext cx="1277937" cy="5826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减小</a:t>
            </a:r>
            <a:endParaRPr lang="zh-CN" altLang="en-US" sz="3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1" name="Rectangle 8"/>
          <p:cNvSpPr>
            <a:spLocks noRot="1"/>
          </p:cNvSpPr>
          <p:nvPr/>
        </p:nvSpPr>
        <p:spPr>
          <a:xfrm>
            <a:off x="831850" y="2590800"/>
            <a:ext cx="10375900" cy="29527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 -3(x+2)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开口向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对称轴为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顶点坐标为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函数有最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值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最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值为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的增大而增大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       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的增大而减小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7" name="Text Box 9"/>
          <p:cNvSpPr txBox="1"/>
          <p:nvPr/>
        </p:nvSpPr>
        <p:spPr>
          <a:xfrm>
            <a:off x="1554163" y="4829175"/>
            <a:ext cx="2679700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en-US" altLang="zh-CN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8" name="Text Box 10"/>
          <p:cNvSpPr txBox="1"/>
          <p:nvPr/>
        </p:nvSpPr>
        <p:spPr>
          <a:xfrm>
            <a:off x="1597025" y="4246563"/>
            <a:ext cx="2211388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x﹤-2</a:t>
            </a:r>
            <a:endParaRPr lang="en-US" altLang="zh-CN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9" name="Text Box 11"/>
          <p:cNvSpPr txBox="1"/>
          <p:nvPr/>
        </p:nvSpPr>
        <p:spPr>
          <a:xfrm>
            <a:off x="5781040" y="2483168"/>
            <a:ext cx="93345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下</a:t>
            </a:r>
            <a:endParaRPr lang="zh-CN" altLang="en-US" sz="3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20" name="Text Box 12"/>
          <p:cNvSpPr txBox="1"/>
          <p:nvPr/>
        </p:nvSpPr>
        <p:spPr>
          <a:xfrm>
            <a:off x="2675890" y="3159125"/>
            <a:ext cx="280670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直线</a:t>
            </a:r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x=-2</a:t>
            </a:r>
            <a:endParaRPr lang="en-US" altLang="zh-CN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21" name="Text Box 13"/>
          <p:cNvSpPr txBox="1"/>
          <p:nvPr/>
        </p:nvSpPr>
        <p:spPr>
          <a:xfrm>
            <a:off x="7175500" y="3114675"/>
            <a:ext cx="187325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-2， 0)</a:t>
            </a:r>
            <a:endParaRPr lang="en-US" altLang="zh-CN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22" name="Rectangle 14"/>
          <p:cNvSpPr/>
          <p:nvPr/>
        </p:nvSpPr>
        <p:spPr>
          <a:xfrm>
            <a:off x="1533525" y="3733800"/>
            <a:ext cx="144780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x=-2</a:t>
            </a:r>
            <a:endParaRPr lang="en-US" altLang="zh-CN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23" name="Rectangle 15"/>
          <p:cNvSpPr/>
          <p:nvPr/>
        </p:nvSpPr>
        <p:spPr>
          <a:xfrm>
            <a:off x="5060950" y="3733800"/>
            <a:ext cx="1043305" cy="549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大</a:t>
            </a:r>
            <a:endParaRPr lang="zh-CN" altLang="en-US" sz="3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24" name="Rectangle 16"/>
          <p:cNvSpPr/>
          <p:nvPr/>
        </p:nvSpPr>
        <p:spPr>
          <a:xfrm>
            <a:off x="7040880" y="3743325"/>
            <a:ext cx="112395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大</a:t>
            </a:r>
            <a:endParaRPr lang="zh-CN" altLang="en-US" sz="3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25" name="Rectangle 17"/>
          <p:cNvSpPr/>
          <p:nvPr/>
        </p:nvSpPr>
        <p:spPr>
          <a:xfrm>
            <a:off x="8840788" y="3697605"/>
            <a:ext cx="739775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</a:t>
            </a:r>
            <a:endParaRPr lang="en-US" altLang="zh-CN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83" name="Rectangle 23"/>
          <p:cNvSpPr/>
          <p:nvPr/>
        </p:nvSpPr>
        <p:spPr>
          <a:xfrm>
            <a:off x="887413" y="5499100"/>
            <a:ext cx="10206037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已知点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y=a(x-6)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那么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n-US" altLang="zh-CN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32" name="Text Box 24"/>
          <p:cNvSpPr txBox="1"/>
          <p:nvPr/>
        </p:nvSpPr>
        <p:spPr>
          <a:xfrm>
            <a:off x="9048750" y="5363528"/>
            <a:ext cx="449263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9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/>
      <p:bldP spid="94212" grpId="0"/>
      <p:bldP spid="94213" grpId="0"/>
      <p:bldP spid="94214" grpId="0"/>
      <p:bldP spid="94215" grpId="0"/>
      <p:bldP spid="94217" grpId="0"/>
      <p:bldP spid="94218" grpId="0"/>
      <p:bldP spid="94219" grpId="0"/>
      <p:bldP spid="94220" grpId="0"/>
      <p:bldP spid="94221" grpId="0"/>
      <p:bldP spid="94222" grpId="0"/>
      <p:bldP spid="94223" grpId="0"/>
      <p:bldP spid="94224" grpId="0"/>
      <p:bldP spid="94225" grpId="0"/>
      <p:bldP spid="942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3"/>
          <p:cNvSpPr txBox="1"/>
          <p:nvPr/>
        </p:nvSpPr>
        <p:spPr>
          <a:xfrm>
            <a:off x="939800" y="188913"/>
            <a:ext cx="10121900" cy="127254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y=-3(x+2)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轴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轴的交点坐标分别为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236" name="Text Box 4"/>
          <p:cNvSpPr txBox="1"/>
          <p:nvPr/>
        </p:nvSpPr>
        <p:spPr>
          <a:xfrm>
            <a:off x="2162175" y="638175"/>
            <a:ext cx="4730750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32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- 2， 0)，(0， -12)</a:t>
            </a:r>
            <a:endParaRPr lang="en-US" altLang="zh-CN" sz="32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6"/>
          <p:cNvSpPr/>
          <p:nvPr/>
        </p:nvSpPr>
        <p:spPr>
          <a:xfrm>
            <a:off x="1014413" y="1346518"/>
            <a:ext cx="10290175" cy="127254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二次函数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y=a(x-h)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的对称轴是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x=-3，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且经过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(-2，5)，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求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的值与顶点坐标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240" name="Text Box 8"/>
          <p:cNvSpPr txBox="1"/>
          <p:nvPr/>
        </p:nvSpPr>
        <p:spPr>
          <a:xfrm>
            <a:off x="695325" y="3024188"/>
            <a:ext cx="10345738" cy="127254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变式</a:t>
            </a:r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把抛物线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y=2x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向左平移使顶点坐标是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(-1，0)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，则所得抛物线的函数表达式为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242" name="Rectangle 10"/>
          <p:cNvSpPr/>
          <p:nvPr/>
        </p:nvSpPr>
        <p:spPr>
          <a:xfrm>
            <a:off x="5737225" y="3473133"/>
            <a:ext cx="3135313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y=2(x+1)²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00905" y="1988820"/>
            <a:ext cx="3817938" cy="6819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a=5</a:t>
            </a:r>
            <a:r>
              <a: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，顶点（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-3，0</a:t>
            </a:r>
            <a:r>
              <a: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95240" grpId="0"/>
      <p:bldP spid="9524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0"/>
          <p:cNvSpPr/>
          <p:nvPr/>
        </p:nvSpPr>
        <p:spPr>
          <a:xfrm>
            <a:off x="727075" y="1763713"/>
            <a:ext cx="10577513" cy="206121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y=-4X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向左平移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个单位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再向右平移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个单位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得到新的抛物线的解析式为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)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A.y=-4(x+1)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B.y=-4(x-1)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3200" baseline="30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C.y=4(x-1)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D.y=-4(x+5)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3200" baseline="30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4" name="Text Box 2"/>
          <p:cNvSpPr txBox="1"/>
          <p:nvPr/>
        </p:nvSpPr>
        <p:spPr>
          <a:xfrm>
            <a:off x="939800" y="188913"/>
            <a:ext cx="3657600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2.</a:t>
            </a:r>
            <a:r>
              <a:rPr lang="zh-CN" altLang="en-US" sz="32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图像的平移</a:t>
            </a:r>
            <a:endParaRPr lang="zh-CN" altLang="en-US" sz="3200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315" name="Rectangle 3"/>
          <p:cNvSpPr/>
          <p:nvPr/>
        </p:nvSpPr>
        <p:spPr>
          <a:xfrm>
            <a:off x="779780" y="638175"/>
            <a:ext cx="1099820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y=-3x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的图象向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平移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个单位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得到函数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y=-3(x+5)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的图象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380" name="Rectangle 4"/>
          <p:cNvSpPr/>
          <p:nvPr/>
        </p:nvSpPr>
        <p:spPr>
          <a:xfrm>
            <a:off x="4340543" y="503555"/>
            <a:ext cx="641350" cy="644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3600">
                <a:solidFill>
                  <a:srgbClr val="FF3300"/>
                </a:solidFill>
                <a:latin typeface="Times New Roman" panose="02020603050405020304" pitchFamily="18" charset="0"/>
              </a:rPr>
              <a:t>左</a:t>
            </a:r>
            <a:endParaRPr lang="zh-CN" altLang="en-US" sz="36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81" name="Rectangle 5"/>
          <p:cNvSpPr/>
          <p:nvPr/>
        </p:nvSpPr>
        <p:spPr>
          <a:xfrm>
            <a:off x="5763895" y="503555"/>
            <a:ext cx="765175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zh-CN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382" name="Rectangle 6"/>
          <p:cNvSpPr/>
          <p:nvPr/>
        </p:nvSpPr>
        <p:spPr>
          <a:xfrm>
            <a:off x="5870893" y="2258695"/>
            <a:ext cx="850900" cy="706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4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sz="40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9" name="Text Box 8"/>
          <p:cNvSpPr txBox="1"/>
          <p:nvPr/>
        </p:nvSpPr>
        <p:spPr>
          <a:xfrm>
            <a:off x="779463" y="3833813"/>
            <a:ext cx="10377487" cy="1076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将抛物线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-2(x-4)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向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平移</a:t>
            </a:r>
            <a:r>
              <a:rPr lang="zh-CN" altLang="en-US" sz="32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个单位得到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-2x</a:t>
            </a:r>
            <a:r>
              <a:rPr lang="en-US" altLang="zh-CN" sz="32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387" name="Text Box 11"/>
          <p:cNvSpPr txBox="1"/>
          <p:nvPr/>
        </p:nvSpPr>
        <p:spPr>
          <a:xfrm>
            <a:off x="831850" y="4914900"/>
            <a:ext cx="10334625" cy="1076325"/>
          </a:xfrm>
          <a:prstGeom prst="rect">
            <a:avLst/>
          </a:prstGeom>
          <a:noFill/>
          <a:ln w="571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变式</a:t>
            </a:r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抛物线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m(x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n)</a:t>
            </a:r>
            <a:r>
              <a:rPr lang="en-US" altLang="zh-CN" sz="32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向左平移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个单位后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得到的函数关系式是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-4(x-4)</a:t>
            </a:r>
            <a:r>
              <a:rPr lang="en-US" altLang="zh-CN" sz="32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  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_______，n</a:t>
            </a:r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______.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388" name="Rectangle 12"/>
          <p:cNvSpPr/>
          <p:nvPr/>
        </p:nvSpPr>
        <p:spPr>
          <a:xfrm>
            <a:off x="5151120" y="3698875"/>
            <a:ext cx="641350" cy="644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3600">
                <a:latin typeface="Times New Roman" panose="02020603050405020304" pitchFamily="18" charset="0"/>
              </a:rPr>
              <a:t>左</a:t>
            </a:r>
            <a:endParaRPr lang="zh-CN" altLang="en-US" sz="3600">
              <a:latin typeface="Times New Roman" panose="02020603050405020304" pitchFamily="18" charset="0"/>
            </a:endParaRPr>
          </a:p>
        </p:txBody>
      </p:sp>
      <p:sp>
        <p:nvSpPr>
          <p:cNvPr id="101389" name="Rectangle 13"/>
          <p:cNvSpPr/>
          <p:nvPr/>
        </p:nvSpPr>
        <p:spPr>
          <a:xfrm>
            <a:off x="6816090" y="3698558"/>
            <a:ext cx="765175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zh-CN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390" name="Rectangle 14"/>
          <p:cNvSpPr/>
          <p:nvPr/>
        </p:nvSpPr>
        <p:spPr>
          <a:xfrm>
            <a:off x="6545898" y="5273358"/>
            <a:ext cx="641350" cy="644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endParaRPr lang="en-US" altLang="zh-CN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391" name="Rectangle 15"/>
          <p:cNvSpPr/>
          <p:nvPr/>
        </p:nvSpPr>
        <p:spPr>
          <a:xfrm>
            <a:off x="8660448" y="5362258"/>
            <a:ext cx="763587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endParaRPr lang="en-US" altLang="zh-CN" sz="36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/>
      <p:bldP spid="101381" grpId="0"/>
      <p:bldP spid="101382" grpId="0"/>
      <p:bldP spid="101387" grpId="0" animBg="1"/>
      <p:bldP spid="101388" grpId="0"/>
      <p:bldP spid="101389" grpId="0"/>
      <p:bldP spid="101390" grpId="0"/>
      <p:bldP spid="101391" grpId="0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YTdhZmYzZjIzYzM4NDY1ZmY0MjkzZWFmMzQ0NjQ3Y2EifQ=="/>
  <p:tag name="KSO_WPP_MARK_KEY" val="6d4bc154-c85e-4f1c-a844-bfe4d28008fe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古瓶荷花 1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E"/>
        </a:accent4>
        <a:accent5>
          <a:srgbClr val="E2F4FF"/>
        </a:accent5>
        <a:accent6>
          <a:srgbClr val="2D8AE7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2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6FAF5"/>
        </a:accent3>
        <a:accent4>
          <a:srgbClr val="006765"/>
        </a:accent4>
        <a:accent5>
          <a:srgbClr val="F1F5F0"/>
        </a:accent5>
        <a:accent6>
          <a:srgbClr val="E78A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3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C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4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A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5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F"/>
        </a:accent3>
        <a:accent4>
          <a:srgbClr val="53537E"/>
        </a:accent4>
        <a:accent5>
          <a:srgbClr val="FFEEEE"/>
        </a:accent5>
        <a:accent6>
          <a:srgbClr val="E78A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6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C"/>
        </a:accent4>
        <a:accent5>
          <a:srgbClr val="E9F7FF"/>
        </a:accent5>
        <a:accent6>
          <a:srgbClr val="E78A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7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EEE"/>
        </a:accent3>
        <a:accent4>
          <a:srgbClr val="0056AE"/>
        </a:accent4>
        <a:accent5>
          <a:srgbClr val="FFFFE2"/>
        </a:accent5>
        <a:accent6>
          <a:srgbClr val="008A8A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8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12121"/>
        </a:accent4>
        <a:accent5>
          <a:srgbClr val="E1E1EB"/>
        </a:accent5>
        <a:accent6>
          <a:srgbClr val="E7B9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2791</Words>
  <Application>WPS 演示</Application>
  <PresentationFormat/>
  <Paragraphs>623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19</vt:i4>
      </vt:variant>
      <vt:variant>
        <vt:lpstr>幻灯片标题</vt:lpstr>
      </vt:variant>
      <vt:variant>
        <vt:i4>17</vt:i4>
      </vt:variant>
    </vt:vector>
  </HeadingPairs>
  <TitlesOfParts>
    <vt:vector size="51" baseType="lpstr">
      <vt:lpstr>Arial</vt:lpstr>
      <vt:lpstr>宋体</vt:lpstr>
      <vt:lpstr>Wingdings</vt:lpstr>
      <vt:lpstr>Tahoma</vt:lpstr>
      <vt:lpstr>Times New Roman</vt:lpstr>
      <vt:lpstr>微软雅黑</vt:lpstr>
      <vt:lpstr>黑体</vt:lpstr>
      <vt:lpstr>华文中宋</vt:lpstr>
      <vt:lpstr>Arial Black</vt:lpstr>
      <vt:lpstr>隶书</vt:lpstr>
      <vt:lpstr>Calibri</vt:lpstr>
      <vt:lpstr>Arial Unicode MS</vt:lpstr>
      <vt:lpstr>Verdana</vt:lpstr>
      <vt:lpstr>默认设计模板</vt:lpstr>
      <vt:lpstr>古瓶荷花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4</cp:revision>
  <cp:lastPrinted>2025-01-16T22:59:00Z</cp:lastPrinted>
  <dcterms:created xsi:type="dcterms:W3CDTF">2025-01-16T22:59:00Z</dcterms:created>
  <dcterms:modified xsi:type="dcterms:W3CDTF">2025-02-28T12:17:04Z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A5BFD0B499504618A76D3151AC8D206A_12</vt:lpwstr>
  </property>
  <property fmtid="{D5CDD505-2E9C-101B-9397-08002B2CF9AE}" pid="7" name="KSOProductBuildVer">
    <vt:lpwstr>2052-12.1.0.19770</vt:lpwstr>
  </property>
</Properties>
</file>