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18" r:id="rId3"/>
  </p:sldMasterIdLst>
  <p:notesMasterIdLst>
    <p:notesMasterId r:id="rId5"/>
  </p:notesMasterIdLst>
  <p:sldIdLst>
    <p:sldId id="287" r:id="rId4"/>
    <p:sldId id="374" r:id="rId6"/>
    <p:sldId id="375" r:id="rId7"/>
    <p:sldId id="364" r:id="rId8"/>
    <p:sldId id="365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6" r:id="rId17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947" autoAdjust="0"/>
  </p:normalViewPr>
  <p:slideViewPr>
    <p:cSldViewPr snapToGrid="0" showGuides="1">
      <p:cViewPr varScale="1">
        <p:scale>
          <a:sx n="83" d="100"/>
          <a:sy n="83" d="100"/>
        </p:scale>
        <p:origin x="336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gs" Target="tags/tag8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3.e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C0ACE9B7-164C-4C82-8008-B37F4B1A493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B4FC2C16-B175-4EF6-8273-EA68895BDF8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hangye/" TargetMode="External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fade/>
  </p:transition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1FE4AE-81AA-4B49-8A92-97C6B049263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AE5CF8-6F2A-409B-B6FA-5C7253F81E5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2000">
    <p:push dir="u"/>
  </p:transition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TextBox 2"/>
          <p:cNvSpPr txBox="1"/>
          <p:nvPr userDrawn="1"/>
        </p:nvSpPr>
        <p:spPr>
          <a:xfrm>
            <a:off x="453650" y="0"/>
            <a:ext cx="54006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行业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en-US" altLang="zh-CN" sz="10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  <a:endParaRPr lang="en-US" altLang="zh-CN" sz="10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pPr defTabSz="914400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400"/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3" Type="http://schemas.openxmlformats.org/officeDocument/2006/relationships/theme" Target="../theme/theme1.xml"/><Relationship Id="rId72" Type="http://schemas.openxmlformats.org/officeDocument/2006/relationships/image" Target="file:///D:\qq&#25991;&#20214;\712321467\Image\C2C\Image2\%7b75232B38-A165-1FB7-499C-2E1C792CACB5%7d.png" TargetMode="External"/><Relationship Id="rId71" Type="http://schemas.openxmlformats.org/officeDocument/2006/relationships/image" Target="../media/image2.png"/><Relationship Id="rId70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69" Type="http://schemas.openxmlformats.org/officeDocument/2006/relationships/slideLayout" Target="../slideLayouts/slideLayout69.xml"/><Relationship Id="rId68" Type="http://schemas.openxmlformats.org/officeDocument/2006/relationships/slideLayout" Target="../slideLayouts/slideLayout68.xml"/><Relationship Id="rId67" Type="http://schemas.openxmlformats.org/officeDocument/2006/relationships/slideLayout" Target="../slideLayouts/slideLayout67.xml"/><Relationship Id="rId66" Type="http://schemas.openxmlformats.org/officeDocument/2006/relationships/slideLayout" Target="../slideLayouts/slideLayout66.xml"/><Relationship Id="rId65" Type="http://schemas.openxmlformats.org/officeDocument/2006/relationships/slideLayout" Target="../slideLayouts/slideLayout65.xml"/><Relationship Id="rId64" Type="http://schemas.openxmlformats.org/officeDocument/2006/relationships/slideLayout" Target="../slideLayouts/slideLayout64.xml"/><Relationship Id="rId63" Type="http://schemas.openxmlformats.org/officeDocument/2006/relationships/slideLayout" Target="../slideLayouts/slideLayout63.xml"/><Relationship Id="rId62" Type="http://schemas.openxmlformats.org/officeDocument/2006/relationships/slideLayout" Target="../slideLayouts/slideLayout62.xml"/><Relationship Id="rId61" Type="http://schemas.openxmlformats.org/officeDocument/2006/relationships/slideLayout" Target="../slideLayouts/slideLayout6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file:///D:\qq&#25991;&#20214;\712321467\Image\C2C\Image2\%7b75232B38-A165-1FB7-499C-2E1C792CACB5%7d.png" TargetMode="External"/><Relationship Id="rId4" Type="http://schemas.openxmlformats.org/officeDocument/2006/relationships/image" Target="../media/image2.png"/><Relationship Id="rId3" Type="http://schemas.openxmlformats.org/officeDocument/2006/relationships/slideLayout" Target="../slideLayouts/slideLayout72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0">
            <a:lum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71" r:link="rId7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</p:sldLayoutIdLst>
  <p:transition spd="slow" advClick="0" advTm="0">
    <p:fade/>
  </p:transition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4" r:link="rId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3.emf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2.png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0.png"/><Relationship Id="rId10" Type="http://schemas.openxmlformats.org/officeDocument/2006/relationships/notesSlide" Target="../notesSlides/notesSlide10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23.e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png"/><Relationship Id="rId4" Type="http://schemas.openxmlformats.org/officeDocument/2006/relationships/image" Target="../media/image21.wmf"/><Relationship Id="rId3" Type="http://schemas.openxmlformats.org/officeDocument/2006/relationships/oleObject" Target="../embeddings/oleObject21.bin"/><Relationship Id="rId2" Type="http://schemas.openxmlformats.org/officeDocument/2006/relationships/image" Target="../media/image20.png"/><Relationship Id="rId16" Type="http://schemas.openxmlformats.org/officeDocument/2006/relationships/notesSlide" Target="../notesSlides/notesSlide11.xml"/><Relationship Id="rId15" Type="http://schemas.openxmlformats.org/officeDocument/2006/relationships/vmlDrawing" Target="../drawings/vmlDrawing6.vml"/><Relationship Id="rId14" Type="http://schemas.openxmlformats.org/officeDocument/2006/relationships/slideLayout" Target="../slideLayouts/slideLayout1.xml"/><Relationship Id="rId13" Type="http://schemas.openxmlformats.org/officeDocument/2006/relationships/oleObject" Target="../embeddings/oleObject26.bin"/><Relationship Id="rId12" Type="http://schemas.openxmlformats.org/officeDocument/2006/relationships/oleObject" Target="../embeddings/oleObject25.bin"/><Relationship Id="rId11" Type="http://schemas.openxmlformats.org/officeDocument/2006/relationships/image" Target="../media/image26.wmf"/><Relationship Id="rId10" Type="http://schemas.openxmlformats.org/officeDocument/2006/relationships/oleObject" Target="../embeddings/oleObject24.bin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emf"/><Relationship Id="rId8" Type="http://schemas.openxmlformats.org/officeDocument/2006/relationships/image" Target="../media/image30.emf"/><Relationship Id="rId7" Type="http://schemas.openxmlformats.org/officeDocument/2006/relationships/image" Target="../media/image29.emf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4" Type="http://schemas.openxmlformats.org/officeDocument/2006/relationships/notesSlide" Target="../notesSlides/notesSlide12.xml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33.png"/><Relationship Id="rId10" Type="http://schemas.openxmlformats.org/officeDocument/2006/relationships/image" Target="../media/image32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3.&#21453;&#27604;&#20363;&#20989;&#25968;&#30340;&#22270;&#20687;&#21644;&#24615;&#36136;&#35838;&#20214;2.pptx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oleObject" Target="../embeddings/oleObject3.bin"/><Relationship Id="rId7" Type="http://schemas.openxmlformats.org/officeDocument/2006/relationships/image" Target="../media/image7.wmf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3" Type="http://schemas.openxmlformats.org/officeDocument/2006/relationships/tags" Target="../tags/tag2.xml"/><Relationship Id="rId20" Type="http://schemas.openxmlformats.org/officeDocument/2006/relationships/notesSlide" Target="../notesSlides/notesSlide2.xml"/><Relationship Id="rId2" Type="http://schemas.openxmlformats.org/officeDocument/2006/relationships/image" Target="../media/image5.png"/><Relationship Id="rId19" Type="http://schemas.openxmlformats.org/officeDocument/2006/relationships/vmlDrawing" Target="../drawings/vmlDrawing1.vml"/><Relationship Id="rId18" Type="http://schemas.openxmlformats.org/officeDocument/2006/relationships/slideLayout" Target="../slideLayouts/slideLayout1.xml"/><Relationship Id="rId17" Type="http://schemas.openxmlformats.org/officeDocument/2006/relationships/audio" Target="../media/audio2.wav"/><Relationship Id="rId16" Type="http://schemas.openxmlformats.org/officeDocument/2006/relationships/audio" Target="../media/audio1.wav"/><Relationship Id="rId15" Type="http://schemas.openxmlformats.org/officeDocument/2006/relationships/image" Target="../media/image11.wmf"/><Relationship Id="rId14" Type="http://schemas.openxmlformats.org/officeDocument/2006/relationships/oleObject" Target="../embeddings/oleObject6.bin"/><Relationship Id="rId13" Type="http://schemas.openxmlformats.org/officeDocument/2006/relationships/image" Target="../media/image10.wmf"/><Relationship Id="rId12" Type="http://schemas.openxmlformats.org/officeDocument/2006/relationships/oleObject" Target="../embeddings/oleObject5.bin"/><Relationship Id="rId11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2.emf"/><Relationship Id="rId2" Type="http://schemas.openxmlformats.org/officeDocument/2006/relationships/tags" Target="../tags/tag3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2.em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Relationship Id="rId3" Type="http://schemas.openxmlformats.org/officeDocument/2006/relationships/image" Target="../media/image12.emf"/><Relationship Id="rId2" Type="http://schemas.openxmlformats.org/officeDocument/2006/relationships/tags" Target="../tags/tag4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9.bin"/><Relationship Id="rId7" Type="http://schemas.openxmlformats.org/officeDocument/2006/relationships/image" Target="../media/image7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7.bin"/><Relationship Id="rId3" Type="http://schemas.openxmlformats.org/officeDocument/2006/relationships/tags" Target="../tags/tag6.xml"/><Relationship Id="rId23" Type="http://schemas.openxmlformats.org/officeDocument/2006/relationships/notesSlide" Target="../notesSlides/notesSlide7.xml"/><Relationship Id="rId22" Type="http://schemas.openxmlformats.org/officeDocument/2006/relationships/vmlDrawing" Target="../drawings/vmlDrawing2.vml"/><Relationship Id="rId21" Type="http://schemas.openxmlformats.org/officeDocument/2006/relationships/slideLayout" Target="../slideLayouts/slideLayout1.xml"/><Relationship Id="rId20" Type="http://schemas.openxmlformats.org/officeDocument/2006/relationships/image" Target="../media/image12.emf"/><Relationship Id="rId2" Type="http://schemas.openxmlformats.org/officeDocument/2006/relationships/image" Target="../media/image13.png"/><Relationship Id="rId19" Type="http://schemas.openxmlformats.org/officeDocument/2006/relationships/image" Target="../media/image19.emf"/><Relationship Id="rId18" Type="http://schemas.openxmlformats.org/officeDocument/2006/relationships/tags" Target="../tags/tag7.xml"/><Relationship Id="rId17" Type="http://schemas.openxmlformats.org/officeDocument/2006/relationships/image" Target="../media/image18.wmf"/><Relationship Id="rId16" Type="http://schemas.openxmlformats.org/officeDocument/2006/relationships/oleObject" Target="../embeddings/oleObject13.bin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12.bin"/><Relationship Id="rId13" Type="http://schemas.openxmlformats.org/officeDocument/2006/relationships/image" Target="../media/image16.wmf"/><Relationship Id="rId12" Type="http://schemas.openxmlformats.org/officeDocument/2006/relationships/oleObject" Target="../embeddings/oleObject11.bin"/><Relationship Id="rId11" Type="http://schemas.openxmlformats.org/officeDocument/2006/relationships/image" Target="../media/image15.wmf"/><Relationship Id="rId10" Type="http://schemas.openxmlformats.org/officeDocument/2006/relationships/oleObject" Target="../embeddings/oleObject10.bin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oleObject" Target="../embeddings/oleObject16.bin"/><Relationship Id="rId7" Type="http://schemas.openxmlformats.org/officeDocument/2006/relationships/image" Target="../media/image23.e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2.png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0.png"/><Relationship Id="rId12" Type="http://schemas.openxmlformats.org/officeDocument/2006/relationships/notesSlide" Target="../notesSlides/notesSlide8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4.wmf"/><Relationship Id="rId2" Type="http://schemas.openxmlformats.org/officeDocument/2006/relationships/oleObject" Target="../embeddings/oleObject18.bin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-859224" y="-7577"/>
            <a:ext cx="13910447" cy="7437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组合 9"/>
          <p:cNvGrpSpPr/>
          <p:nvPr/>
        </p:nvGrpSpPr>
        <p:grpSpPr>
          <a:xfrm rot="766677">
            <a:off x="3903880" y="371041"/>
            <a:ext cx="5008780" cy="6991168"/>
            <a:chOff x="3903880" y="371041"/>
            <a:chExt cx="5008780" cy="6991168"/>
          </a:xfrm>
        </p:grpSpPr>
        <p:sp>
          <p:nvSpPr>
            <p:cNvPr id="11" name="等腰三角形 10"/>
            <p:cNvSpPr/>
            <p:nvPr/>
          </p:nvSpPr>
          <p:spPr>
            <a:xfrm rot="6684861">
              <a:off x="3512448" y="2077883"/>
              <a:ext cx="5675758" cy="4892894"/>
            </a:xfrm>
            <a:prstGeom prst="triangle">
              <a:avLst/>
            </a:prstGeom>
            <a:noFill/>
            <a:ln>
              <a:solidFill>
                <a:srgbClr val="415162">
                  <a:alpha val="1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" name="等腰三角形 11"/>
            <p:cNvSpPr/>
            <p:nvPr/>
          </p:nvSpPr>
          <p:spPr>
            <a:xfrm rot="2700000">
              <a:off x="3628334" y="762473"/>
              <a:ext cx="5675758" cy="4892894"/>
            </a:xfrm>
            <a:prstGeom prst="triangle">
              <a:avLst/>
            </a:prstGeom>
            <a:noFill/>
            <a:ln>
              <a:solidFill>
                <a:schemeClr val="bg1">
                  <a:alpha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7" name="任意多边形 16"/>
          <p:cNvSpPr/>
          <p:nvPr/>
        </p:nvSpPr>
        <p:spPr>
          <a:xfrm>
            <a:off x="3721284" y="1121788"/>
            <a:ext cx="4749948" cy="4749940"/>
          </a:xfrm>
          <a:custGeom>
            <a:avLst/>
            <a:gdLst/>
            <a:ahLst/>
            <a:cxnLst/>
            <a:rect l="0" t="0" r="0" b="0"/>
            <a:pathLst>
              <a:path w="3423351" h="3423351">
                <a:moveTo>
                  <a:pt x="0" y="1711672"/>
                </a:moveTo>
                <a:cubicBezTo>
                  <a:pt x="0" y="766346"/>
                  <a:pt x="766346" y="0"/>
                  <a:pt x="1711672" y="0"/>
                </a:cubicBezTo>
                <a:cubicBezTo>
                  <a:pt x="2657006" y="0"/>
                  <a:pt x="3423352" y="766346"/>
                  <a:pt x="3423352" y="1711672"/>
                </a:cubicBezTo>
                <a:cubicBezTo>
                  <a:pt x="3423352" y="2657006"/>
                  <a:pt x="2657006" y="3423352"/>
                  <a:pt x="1711672" y="3423352"/>
                </a:cubicBezTo>
                <a:cubicBezTo>
                  <a:pt x="766346" y="3423352"/>
                  <a:pt x="0" y="2657006"/>
                  <a:pt x="0" y="1711672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bevel/>
          </a:ln>
          <a:effectLst>
            <a:outerShdw blurRad="292100" sx="102000" sy="102000" algn="ctr" rotWithShape="0">
              <a:prstClr val="black">
                <a:alpha val="15000"/>
              </a:prstClr>
            </a:outerShdw>
          </a:effec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任意多边形 17"/>
          <p:cNvSpPr/>
          <p:nvPr/>
        </p:nvSpPr>
        <p:spPr>
          <a:xfrm>
            <a:off x="3519687" y="920190"/>
            <a:ext cx="5133445" cy="5133439"/>
          </a:xfrm>
          <a:custGeom>
            <a:avLst/>
            <a:gdLst/>
            <a:ahLst/>
            <a:cxnLst/>
            <a:rect l="0" t="0" r="0" b="0"/>
            <a:pathLst>
              <a:path w="3423351" h="3423351">
                <a:moveTo>
                  <a:pt x="0" y="1711672"/>
                </a:moveTo>
                <a:cubicBezTo>
                  <a:pt x="0" y="766346"/>
                  <a:pt x="766346" y="0"/>
                  <a:pt x="1711672" y="0"/>
                </a:cubicBezTo>
                <a:cubicBezTo>
                  <a:pt x="2657006" y="0"/>
                  <a:pt x="3423352" y="766346"/>
                  <a:pt x="3423352" y="1711672"/>
                </a:cubicBezTo>
                <a:cubicBezTo>
                  <a:pt x="3423352" y="2657006"/>
                  <a:pt x="2657006" y="3423352"/>
                  <a:pt x="1711672" y="3423352"/>
                </a:cubicBezTo>
                <a:cubicBezTo>
                  <a:pt x="766346" y="3423352"/>
                  <a:pt x="0" y="2657006"/>
                  <a:pt x="0" y="1711672"/>
                </a:cubicBezTo>
                <a:close/>
              </a:path>
            </a:pathLst>
          </a:custGeom>
          <a:noFill/>
          <a:ln w="25400" cap="flat">
            <a:solidFill>
              <a:schemeClr val="accent1">
                <a:lumMod val="20000"/>
                <a:lumOff val="80000"/>
              </a:schemeClr>
            </a:solidFill>
            <a:beve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2946401" y="559745"/>
            <a:ext cx="6299198" cy="6195712"/>
            <a:chOff x="2946401" y="635945"/>
            <a:chExt cx="6299198" cy="6195712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1" name="任意多边形 30"/>
            <p:cNvSpPr/>
            <p:nvPr/>
          </p:nvSpPr>
          <p:spPr>
            <a:xfrm rot="3198000">
              <a:off x="3170339" y="1940283"/>
              <a:ext cx="949490" cy="1397365"/>
            </a:xfrm>
            <a:custGeom>
              <a:avLst/>
              <a:gdLst>
                <a:gd name="connsiteX0" fmla="*/ 0 w 667469"/>
                <a:gd name="connsiteY0" fmla="*/ 488662 h 982315"/>
                <a:gd name="connsiteX1" fmla="*/ 335082 w 667469"/>
                <a:gd name="connsiteY1" fmla="*/ 0 h 982315"/>
                <a:gd name="connsiteX2" fmla="*/ 670163 w 667469"/>
                <a:gd name="connsiteY2" fmla="*/ 488662 h 982315"/>
                <a:gd name="connsiteX3" fmla="*/ 335082 w 667469"/>
                <a:gd name="connsiteY3" fmla="*/ 984306 h 982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667469" h="982315">
                  <a:moveTo>
                    <a:pt x="65302" y="0"/>
                  </a:moveTo>
                  <a:cubicBezTo>
                    <a:pt x="165156" y="370326"/>
                    <a:pt x="379257" y="693778"/>
                    <a:pt x="667469" y="930225"/>
                  </a:cubicBezTo>
                  <a:lnTo>
                    <a:pt x="623759" y="982315"/>
                  </a:lnTo>
                  <a:cubicBezTo>
                    <a:pt x="325399" y="737336"/>
                    <a:pt x="103675" y="402447"/>
                    <a:pt x="0" y="19056"/>
                  </a:cubicBezTo>
                  <a:lnTo>
                    <a:pt x="65302" y="0"/>
                  </a:ln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2" name="任意多边形 31"/>
            <p:cNvSpPr/>
            <p:nvPr/>
          </p:nvSpPr>
          <p:spPr>
            <a:xfrm>
              <a:off x="7139638" y="3523067"/>
              <a:ext cx="1939633" cy="2777929"/>
            </a:xfrm>
            <a:custGeom>
              <a:avLst/>
              <a:gdLst>
                <a:gd name="connsiteX0" fmla="*/ 0 w 1363516"/>
                <a:gd name="connsiteY0" fmla="*/ 978500 h 1952820"/>
                <a:gd name="connsiteX1" fmla="*/ 680094 w 1363516"/>
                <a:gd name="connsiteY1" fmla="*/ 0 h 1952820"/>
                <a:gd name="connsiteX2" fmla="*/ 1360187 w 1363516"/>
                <a:gd name="connsiteY2" fmla="*/ 978500 h 1952820"/>
                <a:gd name="connsiteX3" fmla="*/ 680094 w 1363516"/>
                <a:gd name="connsiteY3" fmla="*/ 1950069 h 195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1363516" h="1952820">
                  <a:moveTo>
                    <a:pt x="882048" y="1379309"/>
                  </a:moveTo>
                  <a:cubicBezTo>
                    <a:pt x="646172" y="1651617"/>
                    <a:pt x="352045" y="1843608"/>
                    <a:pt x="34220" y="1952820"/>
                  </a:cubicBezTo>
                  <a:lnTo>
                    <a:pt x="0" y="1825110"/>
                  </a:lnTo>
                  <a:cubicBezTo>
                    <a:pt x="293220" y="1722700"/>
                    <a:pt x="564448" y="1544571"/>
                    <a:pt x="782390" y="1292980"/>
                  </a:cubicBezTo>
                  <a:cubicBezTo>
                    <a:pt x="1104850" y="920717"/>
                    <a:pt x="1251469" y="455934"/>
                    <a:pt x="1229520" y="0"/>
                  </a:cubicBezTo>
                  <a:lnTo>
                    <a:pt x="1361517" y="0"/>
                  </a:lnTo>
                  <a:cubicBezTo>
                    <a:pt x="1383390" y="486578"/>
                    <a:pt x="1226131" y="982095"/>
                    <a:pt x="882048" y="1379309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任意多边形 32"/>
            <p:cNvSpPr/>
            <p:nvPr/>
          </p:nvSpPr>
          <p:spPr>
            <a:xfrm rot="7800000">
              <a:off x="8577377" y="1751027"/>
              <a:ext cx="478608" cy="857836"/>
            </a:xfrm>
            <a:custGeom>
              <a:avLst/>
              <a:gdLst>
                <a:gd name="connsiteX0" fmla="*/ 0 w 336450"/>
                <a:gd name="connsiteY0" fmla="*/ 303845 h 603038"/>
                <a:gd name="connsiteX1" fmla="*/ 166817 w 336450"/>
                <a:gd name="connsiteY1" fmla="*/ 0 h 603038"/>
                <a:gd name="connsiteX2" fmla="*/ 333634 w 336450"/>
                <a:gd name="connsiteY2" fmla="*/ 303845 h 603038"/>
                <a:gd name="connsiteX3" fmla="*/ 166817 w 336450"/>
                <a:gd name="connsiteY3" fmla="*/ 601732 h 603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336450" h="603038">
                  <a:moveTo>
                    <a:pt x="238311" y="0"/>
                  </a:moveTo>
                  <a:lnTo>
                    <a:pt x="336450" y="56661"/>
                  </a:lnTo>
                  <a:cubicBezTo>
                    <a:pt x="230098" y="221965"/>
                    <a:pt x="154323" y="407130"/>
                    <a:pt x="115298" y="603038"/>
                  </a:cubicBezTo>
                  <a:lnTo>
                    <a:pt x="0" y="603038"/>
                  </a:lnTo>
                  <a:cubicBezTo>
                    <a:pt x="40087" y="386735"/>
                    <a:pt x="121909" y="182201"/>
                    <a:pt x="238311" y="0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4" name="任意多边形 33"/>
            <p:cNvSpPr/>
            <p:nvPr/>
          </p:nvSpPr>
          <p:spPr>
            <a:xfrm>
              <a:off x="4211184" y="5303937"/>
              <a:ext cx="3830800" cy="898369"/>
            </a:xfrm>
            <a:custGeom>
              <a:avLst/>
              <a:gdLst>
                <a:gd name="connsiteX0" fmla="*/ 0 w 2692961"/>
                <a:gd name="connsiteY0" fmla="*/ 312846 h 631532"/>
                <a:gd name="connsiteX1" fmla="*/ 1346484 w 2692961"/>
                <a:gd name="connsiteY1" fmla="*/ 0 h 631532"/>
                <a:gd name="connsiteX2" fmla="*/ 2692961 w 2692961"/>
                <a:gd name="connsiteY2" fmla="*/ 312846 h 631532"/>
                <a:gd name="connsiteX3" fmla="*/ 1346484 w 2692961"/>
                <a:gd name="connsiteY3" fmla="*/ 632645 h 6315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2692961" h="631532">
                  <a:moveTo>
                    <a:pt x="1356881" y="631532"/>
                  </a:moveTo>
                  <a:cubicBezTo>
                    <a:pt x="821712" y="631532"/>
                    <a:pt x="339329" y="403634"/>
                    <a:pt x="0" y="38840"/>
                  </a:cubicBezTo>
                  <a:lnTo>
                    <a:pt x="55987" y="0"/>
                  </a:lnTo>
                  <a:cubicBezTo>
                    <a:pt x="382681" y="347258"/>
                    <a:pt x="844702" y="563817"/>
                    <a:pt x="1356881" y="563817"/>
                  </a:cubicBezTo>
                  <a:cubicBezTo>
                    <a:pt x="1859902" y="563817"/>
                    <a:pt x="2314542" y="354934"/>
                    <a:pt x="2640118" y="18505"/>
                  </a:cubicBezTo>
                  <a:lnTo>
                    <a:pt x="2692961" y="60844"/>
                  </a:lnTo>
                  <a:cubicBezTo>
                    <a:pt x="2354868" y="412775"/>
                    <a:pt x="1881213" y="631532"/>
                    <a:pt x="1356881" y="631532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6312195" y="877565"/>
              <a:ext cx="2504484" cy="2726285"/>
            </a:xfrm>
            <a:custGeom>
              <a:avLst/>
              <a:gdLst>
                <a:gd name="connsiteX0" fmla="*/ 0 w 1760593"/>
                <a:gd name="connsiteY0" fmla="*/ 958261 h 1916515"/>
                <a:gd name="connsiteX1" fmla="*/ 880293 w 1760593"/>
                <a:gd name="connsiteY1" fmla="*/ 0 h 1916515"/>
                <a:gd name="connsiteX2" fmla="*/ 1763200 w 1760593"/>
                <a:gd name="connsiteY2" fmla="*/ 958261 h 1916515"/>
                <a:gd name="connsiteX3" fmla="*/ 880293 w 1760593"/>
                <a:gd name="connsiteY3" fmla="*/ 1916515 h 1916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1760593" h="1916515">
                  <a:moveTo>
                    <a:pt x="1760593" y="1876197"/>
                  </a:moveTo>
                  <a:cubicBezTo>
                    <a:pt x="1760593" y="1889672"/>
                    <a:pt x="1760593" y="1903108"/>
                    <a:pt x="1760593" y="1916515"/>
                  </a:cubicBezTo>
                  <a:lnTo>
                    <a:pt x="1692269" y="1916515"/>
                  </a:lnTo>
                  <a:cubicBezTo>
                    <a:pt x="1692558" y="1903116"/>
                    <a:pt x="1692710" y="1889672"/>
                    <a:pt x="1692710" y="1876197"/>
                  </a:cubicBezTo>
                  <a:cubicBezTo>
                    <a:pt x="1692710" y="917708"/>
                    <a:pt x="948518" y="133029"/>
                    <a:pt x="6417" y="68452"/>
                  </a:cubicBezTo>
                  <a:lnTo>
                    <a:pt x="0" y="0"/>
                  </a:lnTo>
                  <a:cubicBezTo>
                    <a:pt x="982657" y="61555"/>
                    <a:pt x="1760593" y="878028"/>
                    <a:pt x="1760593" y="1876197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6" name="任意多边形 35"/>
            <p:cNvSpPr/>
            <p:nvPr/>
          </p:nvSpPr>
          <p:spPr>
            <a:xfrm>
              <a:off x="4540482" y="635945"/>
              <a:ext cx="3268619" cy="653593"/>
            </a:xfrm>
            <a:custGeom>
              <a:avLst/>
              <a:gdLst>
                <a:gd name="connsiteX0" fmla="*/ 0 w 2297761"/>
                <a:gd name="connsiteY0" fmla="*/ 231330 h 459461"/>
                <a:gd name="connsiteX1" fmla="*/ 1148884 w 2297761"/>
                <a:gd name="connsiteY1" fmla="*/ 0 h 459461"/>
                <a:gd name="connsiteX2" fmla="*/ 2297761 w 2297761"/>
                <a:gd name="connsiteY2" fmla="*/ 231330 h 459461"/>
                <a:gd name="connsiteX3" fmla="*/ 1148884 w 2297761"/>
                <a:gd name="connsiteY3" fmla="*/ 457839 h 45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2297761" h="459461">
                  <a:moveTo>
                    <a:pt x="1175766" y="0"/>
                  </a:moveTo>
                  <a:cubicBezTo>
                    <a:pt x="1608084" y="0"/>
                    <a:pt x="2001893" y="135671"/>
                    <a:pt x="2297761" y="358098"/>
                  </a:cubicBezTo>
                  <a:lnTo>
                    <a:pt x="2218995" y="422917"/>
                  </a:lnTo>
                  <a:cubicBezTo>
                    <a:pt x="1943335" y="217027"/>
                    <a:pt x="1577357" y="91568"/>
                    <a:pt x="1175766" y="91568"/>
                  </a:cubicBezTo>
                  <a:cubicBezTo>
                    <a:pt x="750933" y="91568"/>
                    <a:pt x="365951" y="231969"/>
                    <a:pt x="85592" y="459461"/>
                  </a:cubicBezTo>
                  <a:lnTo>
                    <a:pt x="0" y="400357"/>
                  </a:lnTo>
                  <a:cubicBezTo>
                    <a:pt x="301063" y="152974"/>
                    <a:pt x="716704" y="0"/>
                    <a:pt x="1175766" y="0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任意多边形 36"/>
            <p:cNvSpPr/>
            <p:nvPr/>
          </p:nvSpPr>
          <p:spPr>
            <a:xfrm rot="13926000">
              <a:off x="2495867" y="4870551"/>
              <a:ext cx="3268616" cy="653595"/>
            </a:xfrm>
            <a:custGeom>
              <a:avLst/>
              <a:gdLst>
                <a:gd name="connsiteX0" fmla="*/ 0 w 2297761"/>
                <a:gd name="connsiteY0" fmla="*/ 231329 h 459461"/>
                <a:gd name="connsiteX1" fmla="*/ 1148877 w 2297761"/>
                <a:gd name="connsiteY1" fmla="*/ 0 h 459461"/>
                <a:gd name="connsiteX2" fmla="*/ 2297761 w 2297761"/>
                <a:gd name="connsiteY2" fmla="*/ 231329 h 459461"/>
                <a:gd name="connsiteX3" fmla="*/ 1148877 w 2297761"/>
                <a:gd name="connsiteY3" fmla="*/ 457838 h 459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0" t="0" r="0" b="0"/>
              <a:pathLst>
                <a:path w="2297761" h="459461">
                  <a:moveTo>
                    <a:pt x="1175766" y="0"/>
                  </a:moveTo>
                  <a:cubicBezTo>
                    <a:pt x="1608084" y="0"/>
                    <a:pt x="2001893" y="135671"/>
                    <a:pt x="2297761" y="358098"/>
                  </a:cubicBezTo>
                  <a:lnTo>
                    <a:pt x="2218995" y="422917"/>
                  </a:lnTo>
                  <a:cubicBezTo>
                    <a:pt x="1943335" y="217027"/>
                    <a:pt x="1577350" y="91568"/>
                    <a:pt x="1175766" y="91568"/>
                  </a:cubicBezTo>
                  <a:cubicBezTo>
                    <a:pt x="750933" y="91568"/>
                    <a:pt x="365951" y="231968"/>
                    <a:pt x="85592" y="459461"/>
                  </a:cubicBezTo>
                  <a:lnTo>
                    <a:pt x="0" y="400357"/>
                  </a:lnTo>
                  <a:cubicBezTo>
                    <a:pt x="301062" y="152974"/>
                    <a:pt x="716704" y="0"/>
                    <a:pt x="1175766" y="0"/>
                  </a:cubicBezTo>
                  <a:close/>
                </a:path>
              </a:pathLst>
            </a:custGeom>
            <a:grpFill/>
            <a:ln w="7600" cap="flat">
              <a:noFill/>
              <a:beve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4" name="标题 12"/>
          <p:cNvSpPr txBox="1"/>
          <p:nvPr>
            <p:custDataLst>
              <p:tags r:id="rId2"/>
            </p:custDataLst>
          </p:nvPr>
        </p:nvSpPr>
        <p:spPr>
          <a:xfrm>
            <a:off x="216195" y="3366478"/>
            <a:ext cx="12192000" cy="4603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反比例函数的图像和性质</a:t>
            </a:r>
            <a:r>
              <a:rPr lang="en-US" altLang="zh-CN" sz="4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endParaRPr lang="en-US" altLang="zh-CN" sz="48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椭圆 14"/>
          <p:cNvSpPr/>
          <p:nvPr/>
        </p:nvSpPr>
        <p:spPr>
          <a:xfrm>
            <a:off x="434339" y="1236048"/>
            <a:ext cx="400111" cy="40011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526787" y="2412537"/>
            <a:ext cx="3866875" cy="3872983"/>
            <a:chOff x="1259632" y="2046950"/>
            <a:chExt cx="2899401" cy="2903981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59632" y="2046950"/>
              <a:ext cx="2899401" cy="2903981"/>
            </a:xfrm>
            <a:prstGeom prst="rect">
              <a:avLst/>
            </a:prstGeom>
          </p:spPr>
        </p:pic>
        <p:graphicFrame>
          <p:nvGraphicFramePr>
            <p:cNvPr id="4" name="对象 3"/>
            <p:cNvGraphicFramePr>
              <a:graphicFrameLocks noChangeAspect="1"/>
            </p:cNvGraphicFramePr>
            <p:nvPr/>
          </p:nvGraphicFramePr>
          <p:xfrm>
            <a:off x="3059832" y="2466920"/>
            <a:ext cx="674964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" name="Equation" r:id="rId3" imgW="10058400" imgH="9753600" progId="Equation.DSMT4">
                    <p:embed/>
                  </p:oleObj>
                </mc:Choice>
                <mc:Fallback>
                  <p:oleObj name="Equation" r:id="rId3" imgW="10058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059832" y="2466920"/>
                          <a:ext cx="674964" cy="6545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组合 4"/>
          <p:cNvGrpSpPr/>
          <p:nvPr/>
        </p:nvGrpSpPr>
        <p:grpSpPr>
          <a:xfrm>
            <a:off x="5081177" y="2364276"/>
            <a:ext cx="3860766" cy="3872983"/>
            <a:chOff x="4781188" y="2046949"/>
            <a:chExt cx="2894821" cy="2903981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81188" y="2046949"/>
              <a:ext cx="2894821" cy="2903981"/>
            </a:xfrm>
            <a:prstGeom prst="rect">
              <a:avLst/>
            </a:prstGeom>
          </p:spPr>
        </p:pic>
        <p:graphicFrame>
          <p:nvGraphicFramePr>
            <p:cNvPr id="7" name="对象 6"/>
            <p:cNvGraphicFramePr>
              <a:graphicFrameLocks noChangeAspect="1"/>
            </p:cNvGraphicFramePr>
            <p:nvPr/>
          </p:nvGraphicFramePr>
          <p:xfrm>
            <a:off x="6516216" y="2466920"/>
            <a:ext cx="777432" cy="6538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7" name="Equation" r:id="rId6" imgW="1139825" imgH="958850" progId="Equation.DSMT4">
                    <p:embed/>
                  </p:oleObj>
                </mc:Choice>
                <mc:Fallback>
                  <p:oleObj name="Equation" r:id="rId6" imgW="1139825" imgH="95885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516216" y="2466920"/>
                          <a:ext cx="777432" cy="6538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68679" y="1079524"/>
            <a:ext cx="11285220" cy="597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>
              <a:lnSpc>
                <a:spcPct val="130000"/>
              </a:lnSpc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pPr algn="l"/>
            <a:r>
              <a:rPr lang="en-US" altLang="zh-CN" b="0">
                <a:latin typeface="+mn-ea"/>
                <a:ea typeface="+mn-ea"/>
                <a:cs typeface="Times New Roman" panose="02020603050405020304" pitchFamily="18" charset="0"/>
              </a:rPr>
              <a:t>(2)</a:t>
            </a:r>
            <a:r>
              <a:rPr lang="zh-CN" altLang="en-US" b="0">
                <a:latin typeface="+mn-ea"/>
                <a:ea typeface="+mn-ea"/>
                <a:cs typeface="Times New Roman" panose="02020603050405020304" pitchFamily="18" charset="0"/>
              </a:rPr>
              <a:t>反比例函数是中心对称图形吗？如果是，请找出对称中心</a:t>
            </a:r>
            <a:r>
              <a:rPr lang="en-US" altLang="zh-CN" b="0">
                <a:latin typeface="+mn-ea"/>
                <a:ea typeface="+mn-ea"/>
                <a:cs typeface="Times New Roman" panose="02020603050405020304" pitchFamily="18" charset="0"/>
              </a:rPr>
              <a:t>.</a:t>
            </a:r>
            <a:endParaRPr lang="en-US" altLang="zh-CN" b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对话气泡: 圆角矩形 8"/>
          <p:cNvSpPr/>
          <p:nvPr/>
        </p:nvSpPr>
        <p:spPr bwMode="auto">
          <a:xfrm>
            <a:off x="3267570" y="4628156"/>
            <a:ext cx="1384750" cy="764255"/>
          </a:xfrm>
          <a:prstGeom prst="wedgeRoundRectCallout">
            <a:avLst>
              <a:gd name="adj1" fmla="val -82294"/>
              <a:gd name="adj2" fmla="val -47889"/>
              <a:gd name="adj3" fmla="val 16667"/>
            </a:avLst>
          </a:prstGeom>
          <a:noFill/>
          <a:ln w="9525" cap="flat" cmpd="sng" algn="ctr">
            <a:solidFill>
              <a:srgbClr val="F89B17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121951" tIns="60975" rIns="121951" bIns="60975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735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原点</a:t>
            </a:r>
            <a:endParaRPr kumimoji="0" lang="zh-CN" altLang="en-US" sz="3735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文本框 8"/>
          <p:cNvSpPr txBox="1"/>
          <p:nvPr/>
        </p:nvSpPr>
        <p:spPr>
          <a:xfrm>
            <a:off x="9284970" y="2491740"/>
            <a:ext cx="2273300" cy="3289300"/>
          </a:xfrm>
          <a:prstGeom prst="rect">
            <a:avLst/>
          </a:prstGeom>
          <a:noFill/>
          <a:ln w="9525">
            <a:noFill/>
          </a:ln>
        </p:spPr>
        <p:txBody>
          <a:bodyPr wrap="square" lIns="91429" tIns="45715" rIns="91429" bIns="45715">
            <a:spAutoFit/>
          </a:bodyPr>
          <a:lstStyle/>
          <a:p>
            <a:pPr algn="l">
              <a:lnSpc>
                <a:spcPct val="130000"/>
              </a:lnSpc>
            </a:pPr>
            <a:r>
              <a:rPr 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反比例函数图象是中心对称图形，对称中心是坐标原点．</a:t>
            </a:r>
            <a:endParaRPr lang="en-US" sz="3200" b="1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8" grpId="0" animBg="1"/>
      <p:bldP spid="9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椭圆 14"/>
          <p:cNvSpPr/>
          <p:nvPr/>
        </p:nvSpPr>
        <p:spPr>
          <a:xfrm>
            <a:off x="434339" y="1236048"/>
            <a:ext cx="400111" cy="40011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954135" y="1107257"/>
            <a:ext cx="11270615" cy="597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>
              <a:lnSpc>
                <a:spcPct val="130000"/>
              </a:lnSpc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altLang="zh-CN" b="0">
                <a:latin typeface="+mn-ea"/>
                <a:ea typeface="+mn-ea"/>
                <a:cs typeface="Times New Roman" panose="02020603050405020304" pitchFamily="18" charset="0"/>
                <a:sym typeface="+mn-ea"/>
              </a:rPr>
              <a:t>(3)反比例函数是轴对称图形吗？如果是，请指出它的对称轴.</a:t>
            </a:r>
            <a:endParaRPr lang="en-US" altLang="zh-CN" b="0">
              <a:latin typeface="+mn-ea"/>
              <a:ea typeface="+mn-ea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674107" y="2272837"/>
            <a:ext cx="3866875" cy="3872983"/>
            <a:chOff x="1259632" y="2046950"/>
            <a:chExt cx="2899401" cy="2903981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59632" y="2046950"/>
              <a:ext cx="2899401" cy="2903981"/>
            </a:xfrm>
            <a:prstGeom prst="rect">
              <a:avLst/>
            </a:prstGeom>
          </p:spPr>
        </p:pic>
        <p:graphicFrame>
          <p:nvGraphicFramePr>
            <p:cNvPr id="5" name="对象 4"/>
            <p:cNvGraphicFramePr>
              <a:graphicFrameLocks noChangeAspect="1"/>
            </p:cNvGraphicFramePr>
            <p:nvPr/>
          </p:nvGraphicFramePr>
          <p:xfrm>
            <a:off x="3059832" y="2466920"/>
            <a:ext cx="674964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8" name="Equation" r:id="rId3" imgW="10058400" imgH="9753600" progId="Equation.DSMT4">
                    <p:embed/>
                  </p:oleObj>
                </mc:Choice>
                <mc:Fallback>
                  <p:oleObj name="Equation" r:id="rId3" imgW="10058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059832" y="2466920"/>
                          <a:ext cx="674964" cy="6545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5370737" y="2272836"/>
            <a:ext cx="3860766" cy="3872983"/>
            <a:chOff x="4781188" y="2046949"/>
            <a:chExt cx="2894821" cy="2903981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81188" y="2046949"/>
              <a:ext cx="2894821" cy="2903981"/>
            </a:xfrm>
            <a:prstGeom prst="rect">
              <a:avLst/>
            </a:prstGeom>
          </p:spPr>
        </p:pic>
        <p:graphicFrame>
          <p:nvGraphicFramePr>
            <p:cNvPr id="8" name="对象 7"/>
            <p:cNvGraphicFramePr>
              <a:graphicFrameLocks noChangeAspect="1"/>
            </p:cNvGraphicFramePr>
            <p:nvPr/>
          </p:nvGraphicFramePr>
          <p:xfrm>
            <a:off x="6516216" y="2466920"/>
            <a:ext cx="777432" cy="6538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9" name="Equation" r:id="rId6" imgW="1139825" imgH="958850" progId="Equation.DSMT4">
                    <p:embed/>
                  </p:oleObj>
                </mc:Choice>
                <mc:Fallback>
                  <p:oleObj name="Equation" r:id="rId6" imgW="1139825" imgH="95885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516216" y="2466920"/>
                          <a:ext cx="777432" cy="6538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9" name="直接连接符 8"/>
          <p:cNvCxnSpPr/>
          <p:nvPr/>
        </p:nvCxnSpPr>
        <p:spPr bwMode="auto">
          <a:xfrm>
            <a:off x="1423735" y="3161547"/>
            <a:ext cx="2208820" cy="22088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3006289" y="5416022"/>
          <a:ext cx="1259744" cy="429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8" imgW="11582400" imgH="3962400" progId="Equation.DSMT4">
                  <p:embed/>
                </p:oleObj>
              </mc:Choice>
              <mc:Fallback>
                <p:oleObj name="Equation" r:id="rId8" imgW="11582400" imgH="3962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06289" y="5416022"/>
                        <a:ext cx="1259744" cy="4297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直接连接符 10"/>
          <p:cNvCxnSpPr/>
          <p:nvPr/>
        </p:nvCxnSpPr>
        <p:spPr bwMode="auto">
          <a:xfrm flipV="1">
            <a:off x="6192245" y="3098825"/>
            <a:ext cx="2151029" cy="222100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5678687" y="5416022"/>
          <a:ext cx="1027114" cy="430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0" imgW="9448800" imgH="3962400" progId="Equation.DSMT4">
                  <p:embed/>
                </p:oleObj>
              </mc:Choice>
              <mc:Fallback>
                <p:oleObj name="Equation" r:id="rId10" imgW="9448800" imgH="3962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678687" y="5416022"/>
                        <a:ext cx="1027114" cy="430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8"/>
          <p:cNvSpPr txBox="1"/>
          <p:nvPr/>
        </p:nvSpPr>
        <p:spPr>
          <a:xfrm>
            <a:off x="9495155" y="2290445"/>
            <a:ext cx="2388870" cy="3877945"/>
          </a:xfrm>
          <a:prstGeom prst="rect">
            <a:avLst/>
          </a:prstGeom>
          <a:noFill/>
          <a:ln w="9525">
            <a:noFill/>
          </a:ln>
        </p:spPr>
        <p:txBody>
          <a:bodyPr wrap="square" lIns="91429" tIns="45715" rIns="91429" bIns="45715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sz="3200" b="1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反比例函数图象是轴对称图形，有两条对称轴，分别为直线</a:t>
            </a:r>
            <a:r>
              <a:rPr lang="en-US" sz="3200" b="1" i="1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200" b="1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3200" b="1" i="1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200" b="1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和直线</a:t>
            </a:r>
            <a:r>
              <a:rPr lang="en-US" sz="3200" b="1" i="1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＝-</a:t>
            </a:r>
            <a:r>
              <a:rPr lang="en-US" sz="3200" b="1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；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6033447" y="3009147"/>
            <a:ext cx="2208820" cy="22088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7616001" y="5263622"/>
          <a:ext cx="1259744" cy="4297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2" imgW="11582400" imgH="3962400" progId="Equation.DSMT4">
                  <p:embed/>
                </p:oleObj>
              </mc:Choice>
              <mc:Fallback>
                <p:oleObj name="Equation" r:id="rId12" imgW="11582400" imgH="3962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16001" y="5263622"/>
                        <a:ext cx="1259744" cy="4297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直接连接符 16"/>
          <p:cNvCxnSpPr/>
          <p:nvPr/>
        </p:nvCxnSpPr>
        <p:spPr bwMode="auto">
          <a:xfrm flipV="1">
            <a:off x="1588732" y="3022191"/>
            <a:ext cx="2151029" cy="222100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1075174" y="5339388"/>
          <a:ext cx="1027114" cy="430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3" imgW="9448800" imgH="3962400" progId="Equation.DSMT4">
                  <p:embed/>
                </p:oleObj>
              </mc:Choice>
              <mc:Fallback>
                <p:oleObj name="Equation" r:id="rId13" imgW="9448800" imgH="39624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75174" y="5339388"/>
                        <a:ext cx="1027114" cy="430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随堂练习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697865" y="1126350"/>
            <a:ext cx="10986135" cy="1738135"/>
            <a:chOff x="683220" y="862519"/>
            <a:chExt cx="7777559" cy="1303177"/>
          </a:xfrm>
        </p:grpSpPr>
        <p:sp>
          <p:nvSpPr>
            <p:cNvPr id="16" name="Text Box 5"/>
            <p:cNvSpPr txBox="1">
              <a:spLocks noChangeArrowheads="1"/>
            </p:cNvSpPr>
            <p:nvPr/>
          </p:nvSpPr>
          <p:spPr bwMode="auto">
            <a:xfrm>
              <a:off x="683220" y="862519"/>
              <a:ext cx="7777559" cy="13031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defPPr>
                <a:defRPr lang="ko-KR"/>
              </a:defPPr>
              <a:lvl1pPr marL="0" indent="0" eaLnBrk="1" latinLnBrk="1" hangingPunct="1">
                <a:lnSpc>
                  <a:spcPct val="150000"/>
                </a:lnSpc>
                <a:spcBef>
                  <a:spcPct val="20000"/>
                </a:spcBef>
                <a:buFontTx/>
                <a:buNone/>
                <a:defRPr sz="2800" b="1" kern="0">
                  <a:latin typeface="+mn-lt"/>
                  <a:ea typeface="+mj-ea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latin typeface="+mn-lt"/>
                  <a:ea typeface="Malgun Gothic" panose="020B0503020000020004" pitchFamily="2" charset="-127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latin typeface="+mn-lt"/>
                  <a:ea typeface="Malgun Gothic" panose="020B0503020000020004" pitchFamily="2" charset="-127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latin typeface="+mn-lt"/>
                  <a:ea typeface="Malgun Gothic" panose="020B0503020000020004" pitchFamily="2" charset="-127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latin typeface="+mn-lt"/>
                  <a:ea typeface="Malgun Gothic" panose="020B0503020000020004" pitchFamily="2" charset="-127"/>
                </a:defRPr>
              </a:lvl5pPr>
              <a:lvl6pPr marL="25146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  <a:ea typeface="+mn-ea"/>
                </a:defRPr>
              </a:lvl6pPr>
              <a:lvl7pPr marL="29718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  <a:ea typeface="+mn-ea"/>
                </a:defRPr>
              </a:lvl7pPr>
              <a:lvl8pPr marL="34290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  <a:ea typeface="+mn-ea"/>
                </a:defRPr>
              </a:lvl8pPr>
              <a:lvl9pPr marL="3886200" indent="-228600" eaLnBrk="0" fontAlgn="base" latinLnBrk="1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  <a:ea typeface="+mn-ea"/>
                </a:defRPr>
              </a:lvl9pPr>
            </a:lstStyle>
            <a:p>
              <a:pPr marL="0" indent="0" algn="l"/>
              <a:r>
                <a:rPr lang="zh-CN" altLang="en-US" sz="3200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下图给出了反比例函数          和           的图象，你知道哪一个是           的图象吗？为什么？</a:t>
              </a:r>
              <a:endParaRPr lang="zh-CN" altLang="en-US" sz="3200" b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对象 16"/>
            <p:cNvGraphicFramePr>
              <a:graphicFrameLocks noChangeAspect="1"/>
            </p:cNvGraphicFramePr>
            <p:nvPr/>
          </p:nvGraphicFramePr>
          <p:xfrm>
            <a:off x="3644869" y="894894"/>
            <a:ext cx="674964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4" name="Equation" r:id="rId2" imgW="10058400" imgH="9753600" progId="Equation.DSMT4">
                    <p:embed/>
                  </p:oleObj>
                </mc:Choice>
                <mc:Fallback>
                  <p:oleObj name="Equation" r:id="rId2" imgW="10058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644869" y="894894"/>
                          <a:ext cx="674964" cy="6545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对象 17"/>
            <p:cNvGraphicFramePr>
              <a:graphicFrameLocks noChangeAspect="1"/>
            </p:cNvGraphicFramePr>
            <p:nvPr/>
          </p:nvGraphicFramePr>
          <p:xfrm>
            <a:off x="4637464" y="894999"/>
            <a:ext cx="778595" cy="6550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" name="Equation" r:id="rId4" imgW="11582400" imgH="9753600" progId="Equation.DSMT4">
                    <p:embed/>
                  </p:oleObj>
                </mc:Choice>
                <mc:Fallback>
                  <p:oleObj name="Equation" r:id="rId4" imgW="11582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637464" y="894999"/>
                          <a:ext cx="778595" cy="65506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对象 18"/>
            <p:cNvGraphicFramePr>
              <a:graphicFrameLocks noChangeAspect="1"/>
            </p:cNvGraphicFramePr>
            <p:nvPr/>
          </p:nvGraphicFramePr>
          <p:xfrm>
            <a:off x="1036147" y="1449109"/>
            <a:ext cx="778466" cy="6546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" name="Equation" r:id="rId6" imgW="11582400" imgH="9753600" progId="Equation.DSMT4">
                    <p:embed/>
                  </p:oleObj>
                </mc:Choice>
                <mc:Fallback>
                  <p:oleObj name="Equation" r:id="rId6" imgW="11582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36147" y="1449109"/>
                          <a:ext cx="778466" cy="65467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组合 19"/>
          <p:cNvGrpSpPr/>
          <p:nvPr/>
        </p:nvGrpSpPr>
        <p:grpSpPr>
          <a:xfrm>
            <a:off x="6486434" y="2633062"/>
            <a:ext cx="3506119" cy="3780739"/>
            <a:chOff x="1489600" y="1935734"/>
            <a:chExt cx="2628905" cy="2834816"/>
          </a:xfrm>
        </p:grpSpPr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89600" y="1935734"/>
              <a:ext cx="2628905" cy="2639429"/>
            </a:xfrm>
            <a:prstGeom prst="rect">
              <a:avLst/>
            </a:prstGeom>
          </p:spPr>
        </p:pic>
        <p:sp>
          <p:nvSpPr>
            <p:cNvPr id="25" name="Rectangle 3"/>
            <p:cNvSpPr txBox="1">
              <a:spLocks noChangeArrowheads="1"/>
            </p:cNvSpPr>
            <p:nvPr/>
          </p:nvSpPr>
          <p:spPr bwMode="auto">
            <a:xfrm>
              <a:off x="2522585" y="4301566"/>
              <a:ext cx="1202130" cy="4689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ko-KR"/>
              </a:defPPr>
              <a:lvl1pPr>
                <a:lnSpc>
                  <a:spcPct val="130000"/>
                </a:lnSpc>
                <a:defRPr sz="2800" b="1">
                  <a:latin typeface="楷体" panose="02010609060101010101" pitchFamily="49" charset="-122"/>
                  <a:ea typeface="楷体" panose="02010609060101010101" pitchFamily="49" charset="-122"/>
                </a:defRPr>
              </a:lvl1pPr>
            </a:lstStyle>
            <a:p>
              <a:r>
                <a:rPr lang="zh-CN" altLang="en-US" sz="2665"/>
                <a:t>（</a:t>
              </a:r>
              <a:r>
                <a:rPr lang="en-US" altLang="zh-CN" sz="2665"/>
                <a:t>2</a:t>
              </a:r>
              <a:r>
                <a:rPr lang="zh-CN" altLang="en-US" sz="2665"/>
                <a:t>）</a:t>
              </a:r>
              <a:endParaRPr lang="zh-CN" altLang="en-US" sz="2665"/>
            </a:p>
          </p:txBody>
        </p:sp>
        <p:pic>
          <p:nvPicPr>
            <p:cNvPr id="26" name="图片 25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10800000">
              <a:off x="2771800" y="2123490"/>
              <a:ext cx="1110504" cy="1124605"/>
            </a:xfrm>
            <a:prstGeom prst="rect">
              <a:avLst/>
            </a:prstGeom>
          </p:spPr>
        </p:pic>
      </p:grpSp>
      <p:pic>
        <p:nvPicPr>
          <p:cNvPr id="27" name="图片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70551" y="2661480"/>
            <a:ext cx="3506119" cy="3520154"/>
          </a:xfrm>
          <a:prstGeom prst="rect">
            <a:avLst/>
          </a:prstGeom>
        </p:spPr>
      </p:pic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2711293" y="5780705"/>
            <a:ext cx="1603257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ko-KR"/>
            </a:defPPr>
            <a:lvl1pPr>
              <a:lnSpc>
                <a:spcPct val="130000"/>
              </a:lnSpc>
              <a:defRPr sz="2800" b="1">
                <a:latin typeface="楷体" panose="02010609060101010101" pitchFamily="49" charset="-122"/>
                <a:ea typeface="楷体" panose="02010609060101010101" pitchFamily="49" charset="-122"/>
              </a:defRPr>
            </a:lvl1pPr>
          </a:lstStyle>
          <a:p>
            <a:r>
              <a:rPr lang="zh-CN" altLang="en-US" sz="2665"/>
              <a:t>（</a:t>
            </a:r>
            <a:r>
              <a:rPr lang="en-US" altLang="zh-CN" sz="2665"/>
              <a:t>1</a:t>
            </a:r>
            <a:r>
              <a:rPr lang="zh-CN" altLang="en-US" sz="2665"/>
              <a:t>）</a:t>
            </a:r>
            <a:endParaRPr lang="zh-CN" altLang="en-US" sz="2665"/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1489246" y="2981504"/>
            <a:ext cx="1481058" cy="1499864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3157535" y="4515761"/>
            <a:ext cx="1481058" cy="1499864"/>
          </a:xfrm>
          <a:prstGeom prst="rect">
            <a:avLst/>
          </a:prstGeom>
        </p:spPr>
      </p:pic>
      <p:sp>
        <p:nvSpPr>
          <p:cNvPr id="31" name="对话气泡: 圆角矩形 30"/>
          <p:cNvSpPr/>
          <p:nvPr/>
        </p:nvSpPr>
        <p:spPr bwMode="auto">
          <a:xfrm>
            <a:off x="4131310" y="2762885"/>
            <a:ext cx="3263265" cy="1221740"/>
          </a:xfrm>
          <a:prstGeom prst="wedgeRoundRectCallout">
            <a:avLst>
              <a:gd name="adj1" fmla="val -71541"/>
              <a:gd name="adj2" fmla="val -53690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rgbClr val="F89B17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121951" tIns="60975" rIns="121951" bIns="60975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200" b="1" i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，双曲线位于二、四象限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kumimoji="0" lang="en-US" altLang="zh-CN" sz="3200" b="1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3" t="-2448" r="53895" b="67143"/>
          <a:stretch>
            <a:fillRect/>
          </a:stretch>
        </p:blipFill>
        <p:spPr>
          <a:xfrm>
            <a:off x="3755033" y="5151435"/>
            <a:ext cx="892963" cy="77302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12242800" y="110998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>
            <a:hlinkClick r:id="rId1" tooltip="" action="ppaction://hlinkfile"/>
          </p:cNvPr>
          <p:cNvSpPr/>
          <p:nvPr/>
        </p:nvSpPr>
        <p:spPr>
          <a:xfrm>
            <a:off x="1854200" y="3016885"/>
            <a:ext cx="8666480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36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请继续观看《</a:t>
            </a:r>
            <a:r>
              <a:rPr lang="zh-CN" altLang="en-US" sz="3600" b="1"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反比例函数的图像与性质</a:t>
            </a:r>
            <a:r>
              <a:rPr lang="en-US" altLang="zh-CN" sz="3600" b="1"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CN" altLang="en-US" sz="36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》</a:t>
            </a:r>
            <a:endParaRPr lang="zh-CN" altLang="en-US" sz="3600" b="1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-4598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700122" y="780283"/>
            <a:ext cx="7577455" cy="1006475"/>
            <a:chOff x="1950" y="1402"/>
            <a:chExt cx="11933" cy="1585"/>
          </a:xfrm>
        </p:grpSpPr>
        <p:sp>
          <p:nvSpPr>
            <p:cNvPr id="3" name="文本框 2"/>
            <p:cNvSpPr txBox="1"/>
            <p:nvPr/>
          </p:nvSpPr>
          <p:spPr>
            <a:xfrm>
              <a:off x="1950" y="1914"/>
              <a:ext cx="11933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1429" tIns="45715" rIns="91429" bIns="45715">
              <a:spAutoFit/>
            </a:bodyPr>
            <a:lstStyle/>
            <a:p>
              <a:pPr algn="l">
                <a:buNone/>
              </a:pPr>
              <a:r>
                <a:rPr sz="2800">
                  <a:latin typeface="+mn-ea"/>
                  <a:sym typeface="+mn-ea"/>
                </a:rPr>
                <a:t>探究</a:t>
              </a:r>
              <a:r>
                <a:rPr lang="en-US" sz="2800">
                  <a:latin typeface="+mn-ea"/>
                  <a:sym typeface="+mn-ea"/>
                </a:rPr>
                <a:t>1</a:t>
              </a:r>
              <a:r>
                <a:rPr lang="zh-CN" altLang="en-US" sz="2800">
                  <a:latin typeface="+mn-ea"/>
                  <a:sym typeface="+mn-ea"/>
                </a:rPr>
                <a:t>：描点法</a:t>
              </a:r>
              <a:r>
                <a:rPr sz="2800" err="1">
                  <a:latin typeface="+mn-ea"/>
                  <a:sym typeface="+mn-ea"/>
                </a:rPr>
                <a:t>画出反比例函数</a:t>
              </a:r>
              <a:r>
                <a:rPr lang="en-US" sz="2800">
                  <a:latin typeface="+mn-ea"/>
                  <a:sym typeface="+mn-ea"/>
                </a:rPr>
                <a:t> </a:t>
              </a:r>
              <a:r>
                <a:rPr sz="2800" i="1">
                  <a:latin typeface="+mn-ea"/>
                  <a:sym typeface="+mn-ea"/>
                </a:rPr>
                <a:t>y</a:t>
              </a:r>
              <a:r>
                <a:rPr sz="2800">
                  <a:latin typeface="+mn-ea"/>
                  <a:sym typeface="+mn-ea"/>
                </a:rPr>
                <a:t>＝</a:t>
              </a:r>
              <a:r>
                <a:rPr lang="en-US" sz="2800">
                  <a:latin typeface="+mn-ea"/>
                  <a:sym typeface="+mn-ea"/>
                </a:rPr>
                <a:t>    </a:t>
              </a:r>
              <a:r>
                <a:rPr sz="2800">
                  <a:latin typeface="+mn-ea"/>
                  <a:sym typeface="+mn-ea"/>
                </a:rPr>
                <a:t>的图象</a:t>
              </a:r>
              <a:r>
                <a:rPr lang="zh-CN" altLang="en-US" sz="2800">
                  <a:latin typeface="+mn-ea"/>
                  <a:sym typeface="+mn-ea"/>
                </a:rPr>
                <a:t>．</a:t>
              </a:r>
              <a:endParaRPr lang="zh-CN" altLang="en-US" sz="2800">
                <a:latin typeface="+mn-ea"/>
                <a:sym typeface="+mn-ea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10804" y="1402"/>
                  <a:ext cx="642" cy="1585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altLang="zh-CN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altLang="zh-CN" sz="3200" i="1">
                    <a:solidFill>
                      <a:schemeClr val="tx1"/>
                    </a:solidFill>
                    <a:latin typeface="Cambria Math" panose="02040503050406030204" pitchFamily="18" charset="0"/>
                    <a:ea typeface="微软雅黑" panose="020B0503020204020204" pitchFamily="34" charset="-122"/>
                    <a:cs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04" y="1402"/>
                  <a:ext cx="642" cy="158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" name="右箭头标注 4203"/>
          <p:cNvSpPr/>
          <p:nvPr/>
        </p:nvSpPr>
        <p:spPr>
          <a:xfrm>
            <a:off x="2800668" y="2384425"/>
            <a:ext cx="1439862" cy="647700"/>
          </a:xfrm>
          <a:prstGeom prst="rightArrowCallout">
            <a:avLst>
              <a:gd name="adj1" fmla="val 25000"/>
              <a:gd name="adj2" fmla="val 25000"/>
              <a:gd name="adj3" fmla="val 36968"/>
              <a:gd name="adj4" fmla="val 66667"/>
            </a:avLst>
          </a:prstGeom>
          <a:solidFill>
            <a:srgbClr val="FF99CC">
              <a:alpha val="2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340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列表</a:t>
            </a:r>
            <a:endParaRPr lang="zh-CN" altLang="en-US" sz="340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" name="右箭头标注 4204"/>
          <p:cNvSpPr/>
          <p:nvPr/>
        </p:nvSpPr>
        <p:spPr>
          <a:xfrm>
            <a:off x="4229418" y="2384425"/>
            <a:ext cx="1439862" cy="647700"/>
          </a:xfrm>
          <a:prstGeom prst="rightArrowCallout">
            <a:avLst>
              <a:gd name="adj1" fmla="val 25000"/>
              <a:gd name="adj2" fmla="val 25000"/>
              <a:gd name="adj3" fmla="val 36968"/>
              <a:gd name="adj4" fmla="val 66667"/>
            </a:avLst>
          </a:prstGeom>
          <a:solidFill>
            <a:srgbClr val="FF99CC">
              <a:alpha val="18823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340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描点</a:t>
            </a:r>
            <a:endParaRPr lang="zh-CN" altLang="en-US" sz="340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29605" y="2384425"/>
            <a:ext cx="1008063" cy="649288"/>
          </a:xfrm>
          <a:prstGeom prst="rect">
            <a:avLst/>
          </a:prstGeom>
          <a:solidFill>
            <a:srgbClr val="FF99CC">
              <a:alpha val="18823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340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连线</a:t>
            </a:r>
            <a:endParaRPr lang="zh-CN" altLang="en-US" sz="340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02101" y="3612733"/>
            <a:ext cx="2339102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zh-CN" altLang="en-US" sz="2800">
                <a:latin typeface="Arial" panose="020B0604020202020204" pitchFamily="34" charset="0"/>
                <a:ea typeface="微软雅黑" panose="020B0503020204020204" pitchFamily="34" charset="-122"/>
              </a:rPr>
              <a:t>解：列表如下</a:t>
            </a:r>
            <a:endParaRPr lang="zh-CN" altLang="en-US" sz="280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9" name="AutoShape 170"/>
          <p:cNvSpPr>
            <a:spLocks noChangeArrowheads="1"/>
          </p:cNvSpPr>
          <p:nvPr/>
        </p:nvSpPr>
        <p:spPr bwMode="auto">
          <a:xfrm>
            <a:off x="7791133" y="1787004"/>
            <a:ext cx="4213860" cy="2164080"/>
          </a:xfrm>
          <a:prstGeom prst="wedgeEllipseCallout">
            <a:avLst>
              <a:gd name="adj1" fmla="val -41779"/>
              <a:gd name="adj2" fmla="val 62276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应注意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自变量x需要取多少值?为什么?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取值时要注意什么?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079976" y="4467275"/>
          <a:ext cx="8643938" cy="1158240"/>
        </p:xfrm>
        <a:graphic>
          <a:graphicData uri="http://schemas.openxmlformats.org/drawingml/2006/table">
            <a:tbl>
              <a:tblPr/>
              <a:tblGrid>
                <a:gridCol w="674688"/>
                <a:gridCol w="687387"/>
                <a:gridCol w="663575"/>
                <a:gridCol w="679450"/>
                <a:gridCol w="674688"/>
                <a:gridCol w="674687"/>
                <a:gridCol w="676275"/>
                <a:gridCol w="676275"/>
                <a:gridCol w="673100"/>
                <a:gridCol w="678180"/>
                <a:gridCol w="674370"/>
                <a:gridCol w="679450"/>
                <a:gridCol w="531813"/>
              </a:tblGrid>
              <a:tr h="517525">
                <a:tc>
                  <a:txBody>
                    <a:bodyPr wrap="square"/>
                    <a:lstStyle/>
                    <a:p>
                      <a:pPr lvl="0" algn="ctr" eaLnBrk="1" hangingPunct="1">
                        <a:buNone/>
                      </a:pPr>
                      <a:r>
                        <a:rPr lang="en-US" altLang="zh-CN" sz="3200" 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lang="en-US" altLang="zh-CN" sz="320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-8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-4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-3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-2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-1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32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y</a:t>
                      </a:r>
                      <a:endParaRPr lang="en-US" altLang="zh-CN" sz="320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Object 68"/>
          <p:cNvGraphicFramePr>
            <a:graphicFrameLocks noChangeAspect="1"/>
          </p:cNvGraphicFramePr>
          <p:nvPr/>
        </p:nvGraphicFramePr>
        <p:xfrm>
          <a:off x="5146675" y="4505643"/>
          <a:ext cx="601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4" imgW="254000" imgH="393700" progId="Equations">
                  <p:embed/>
                </p:oleObj>
              </mc:Choice>
              <mc:Fallback>
                <p:oleObj name="" r:id="rId4" imgW="254000" imgH="393700" progId="Equations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46675" y="4505643"/>
                        <a:ext cx="601663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9"/>
          <p:cNvGraphicFramePr>
            <a:graphicFrameLocks noChangeAspect="1"/>
          </p:cNvGraphicFramePr>
          <p:nvPr/>
        </p:nvGraphicFramePr>
        <p:xfrm>
          <a:off x="6010275" y="4528503"/>
          <a:ext cx="3619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6" imgW="152400" imgH="393700" progId="Equations">
                  <p:embed/>
                </p:oleObj>
              </mc:Choice>
              <mc:Fallback>
                <p:oleObj name="" r:id="rId6" imgW="152400" imgH="393700" progId="Equations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10275" y="4528503"/>
                        <a:ext cx="361950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0"/>
          <p:cNvGraphicFramePr>
            <a:graphicFrameLocks noChangeAspect="1"/>
          </p:cNvGraphicFramePr>
          <p:nvPr/>
        </p:nvGraphicFramePr>
        <p:xfrm>
          <a:off x="1888808" y="5008563"/>
          <a:ext cx="3921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8" imgW="254000" imgH="393065" progId="Equation.DSMT4">
                  <p:embed/>
                </p:oleObj>
              </mc:Choice>
              <mc:Fallback>
                <p:oleObj name="" r:id="rId8" imgW="2540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88808" y="5008563"/>
                        <a:ext cx="392112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57"/>
          <p:cNvSpPr txBox="1"/>
          <p:nvPr/>
        </p:nvSpPr>
        <p:spPr>
          <a:xfrm>
            <a:off x="2507298" y="5048568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44" name="Object 71"/>
          <p:cNvGraphicFramePr>
            <a:graphicFrameLocks noChangeAspect="1"/>
          </p:cNvGraphicFramePr>
          <p:nvPr/>
        </p:nvGraphicFramePr>
        <p:xfrm>
          <a:off x="3251835" y="5039995"/>
          <a:ext cx="4000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0" imgW="254000" imgH="393065" progId="Equation.DSMT4">
                  <p:embed/>
                </p:oleObj>
              </mc:Choice>
              <mc:Fallback>
                <p:oleObj name="Equation" r:id="rId10" imgW="2540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51835" y="5039995"/>
                        <a:ext cx="400050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 Box 59"/>
          <p:cNvSpPr txBox="1"/>
          <p:nvPr/>
        </p:nvSpPr>
        <p:spPr>
          <a:xfrm>
            <a:off x="3895408" y="5010468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6" name="Text Box 60"/>
          <p:cNvSpPr txBox="1"/>
          <p:nvPr/>
        </p:nvSpPr>
        <p:spPr>
          <a:xfrm>
            <a:off x="4528820" y="5012055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-4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7" name="Text Box 61"/>
          <p:cNvSpPr txBox="1"/>
          <p:nvPr/>
        </p:nvSpPr>
        <p:spPr>
          <a:xfrm>
            <a:off x="5135245" y="5010468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-8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8" name="Text Box 62"/>
          <p:cNvSpPr txBox="1"/>
          <p:nvPr/>
        </p:nvSpPr>
        <p:spPr>
          <a:xfrm>
            <a:off x="5925820" y="5019675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9" name="Text Box 63"/>
          <p:cNvSpPr txBox="1"/>
          <p:nvPr/>
        </p:nvSpPr>
        <p:spPr>
          <a:xfrm>
            <a:off x="6592570" y="5024438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0" name="Text Box 64"/>
          <p:cNvSpPr txBox="1"/>
          <p:nvPr/>
        </p:nvSpPr>
        <p:spPr>
          <a:xfrm>
            <a:off x="7257733" y="5048568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51" name="Object 72"/>
          <p:cNvGraphicFramePr>
            <a:graphicFrameLocks noChangeAspect="1"/>
          </p:cNvGraphicFramePr>
          <p:nvPr/>
        </p:nvGraphicFramePr>
        <p:xfrm>
          <a:off x="8013383" y="5043805"/>
          <a:ext cx="3603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12" imgW="152400" imgH="393065" progId="Equation.DSMT4">
                  <p:embed/>
                </p:oleObj>
              </mc:Choice>
              <mc:Fallback>
                <p:oleObj name="" r:id="rId12" imgW="1524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013383" y="5043805"/>
                        <a:ext cx="360362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 Box 66"/>
          <p:cNvSpPr txBox="1"/>
          <p:nvPr/>
        </p:nvSpPr>
        <p:spPr>
          <a:xfrm>
            <a:off x="8589645" y="5043805"/>
            <a:ext cx="533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/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32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53" name="Object 73"/>
          <p:cNvGraphicFramePr>
            <a:graphicFrameLocks noChangeAspect="1"/>
          </p:cNvGraphicFramePr>
          <p:nvPr/>
        </p:nvGraphicFramePr>
        <p:xfrm>
          <a:off x="9285288" y="5032693"/>
          <a:ext cx="3603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14" imgW="152400" imgH="393065" progId="Equation.DSMT4">
                  <p:embed/>
                </p:oleObj>
              </mc:Choice>
              <mc:Fallback>
                <p:oleObj name="" r:id="rId14" imgW="1524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9285288" y="5032693"/>
                        <a:ext cx="360362" cy="533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文本框 53"/>
          <p:cNvSpPr txBox="1"/>
          <p:nvPr/>
        </p:nvSpPr>
        <p:spPr>
          <a:xfrm>
            <a:off x="954912" y="2385109"/>
            <a:ext cx="1569660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zh-CN" altLang="en-US" sz="360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步骤：</a:t>
            </a:r>
            <a:endParaRPr lang="zh-CN" altLang="en-US" sz="360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43" grpId="0"/>
      <p:bldP spid="45" grpId="0"/>
      <p:bldP spid="46" grpId="0"/>
      <p:bldP spid="47" grpId="0"/>
      <p:bldP spid="48" grpId="0"/>
      <p:bldP spid="49" grpId="0"/>
      <p:bldP spid="50" grpId="0"/>
      <p:bldP spid="52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Text Box 7"/>
          <p:cNvSpPr txBox="1"/>
          <p:nvPr/>
        </p:nvSpPr>
        <p:spPr>
          <a:xfrm>
            <a:off x="666651" y="1215390"/>
            <a:ext cx="2646878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描点、连线：</a:t>
            </a:r>
            <a:endParaRPr lang="zh-CN" altLang="en-US" sz="32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3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639819" y="2243897"/>
          <a:ext cx="3576153" cy="336530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185"/>
              </a:tblGrid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820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155" y="1956382"/>
            <a:ext cx="3848978" cy="3864387"/>
          </a:xfrm>
          <a:prstGeom prst="rect">
            <a:avLst/>
          </a:prstGeom>
        </p:spPr>
      </p:pic>
      <p:sp>
        <p:nvSpPr>
          <p:cNvPr id="5" name="椭圆 4"/>
          <p:cNvSpPr/>
          <p:nvPr/>
        </p:nvSpPr>
        <p:spPr bwMode="auto">
          <a:xfrm>
            <a:off x="3413382" y="2628083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6" name="椭圆 5"/>
          <p:cNvSpPr/>
          <p:nvPr/>
        </p:nvSpPr>
        <p:spPr bwMode="auto">
          <a:xfrm>
            <a:off x="3492919" y="3054702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7" name="椭圆 6"/>
          <p:cNvSpPr/>
          <p:nvPr/>
        </p:nvSpPr>
        <p:spPr bwMode="auto">
          <a:xfrm>
            <a:off x="3708638" y="346723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8" name="椭圆 7"/>
          <p:cNvSpPr/>
          <p:nvPr/>
        </p:nvSpPr>
        <p:spPr bwMode="auto">
          <a:xfrm>
            <a:off x="4128373" y="367868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9" name="椭圆 8"/>
          <p:cNvSpPr/>
          <p:nvPr/>
        </p:nvSpPr>
        <p:spPr bwMode="auto">
          <a:xfrm>
            <a:off x="4550648" y="374536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0" name="任意多边形 3"/>
          <p:cNvSpPr/>
          <p:nvPr/>
        </p:nvSpPr>
        <p:spPr>
          <a:xfrm>
            <a:off x="3409950" y="2390775"/>
            <a:ext cx="1535430" cy="1417955"/>
          </a:xfrm>
          <a:custGeom>
            <a:avLst/>
            <a:gdLst>
              <a:gd name="connisteX0" fmla="*/ 0 w 1535430"/>
              <a:gd name="connsiteY0" fmla="*/ 0 h 1417986"/>
              <a:gd name="connisteX1" fmla="*/ 30480 w 1535430"/>
              <a:gd name="connsiteY1" fmla="*/ 281940 h 1417986"/>
              <a:gd name="connisteX2" fmla="*/ 118110 w 1535430"/>
              <a:gd name="connsiteY2" fmla="*/ 704850 h 1417986"/>
              <a:gd name="connisteX3" fmla="*/ 331470 w 1535430"/>
              <a:gd name="connsiteY3" fmla="*/ 1112520 h 1417986"/>
              <a:gd name="connisteX4" fmla="*/ 758190 w 1535430"/>
              <a:gd name="connsiteY4" fmla="*/ 1329690 h 1417986"/>
              <a:gd name="connisteX5" fmla="*/ 1181100 w 1535430"/>
              <a:gd name="connsiteY5" fmla="*/ 1394460 h 1417986"/>
              <a:gd name="connisteX6" fmla="*/ 1535430 w 1535430"/>
              <a:gd name="connsiteY6" fmla="*/ 1417320 h 1417986"/>
              <a:gd name="connisteX7" fmla="*/ 1592580 w 1535430"/>
              <a:gd name="connsiteY7" fmla="*/ 1379220 h 1417986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</a:cxnLst>
            <a:rect l="l" t="t" r="r" b="b"/>
            <a:pathLst>
              <a:path w="1535430" h="1417987">
                <a:moveTo>
                  <a:pt x="0" y="0"/>
                </a:moveTo>
                <a:cubicBezTo>
                  <a:pt x="4445" y="47625"/>
                  <a:pt x="6985" y="140970"/>
                  <a:pt x="30480" y="281940"/>
                </a:cubicBezTo>
                <a:cubicBezTo>
                  <a:pt x="53975" y="422910"/>
                  <a:pt x="57785" y="538480"/>
                  <a:pt x="118110" y="704850"/>
                </a:cubicBezTo>
                <a:cubicBezTo>
                  <a:pt x="178435" y="871220"/>
                  <a:pt x="203200" y="987425"/>
                  <a:pt x="331470" y="1112520"/>
                </a:cubicBezTo>
                <a:cubicBezTo>
                  <a:pt x="459740" y="1237615"/>
                  <a:pt x="588010" y="1273175"/>
                  <a:pt x="758190" y="1329690"/>
                </a:cubicBezTo>
                <a:cubicBezTo>
                  <a:pt x="928370" y="1386205"/>
                  <a:pt x="1025525" y="1376680"/>
                  <a:pt x="1181100" y="1394460"/>
                </a:cubicBezTo>
                <a:cubicBezTo>
                  <a:pt x="1336675" y="1412240"/>
                  <a:pt x="1452880" y="1420495"/>
                  <a:pt x="1535430" y="141732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 bwMode="auto">
          <a:xfrm>
            <a:off x="2026532" y="4031130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2" name="椭圆 11"/>
          <p:cNvSpPr/>
          <p:nvPr/>
        </p:nvSpPr>
        <p:spPr bwMode="auto">
          <a:xfrm>
            <a:off x="2444805" y="4101425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3" name="椭圆 12"/>
          <p:cNvSpPr/>
          <p:nvPr/>
        </p:nvSpPr>
        <p:spPr bwMode="auto">
          <a:xfrm>
            <a:off x="2866402" y="430919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4" name="椭圆 13"/>
          <p:cNvSpPr/>
          <p:nvPr/>
        </p:nvSpPr>
        <p:spPr bwMode="auto">
          <a:xfrm>
            <a:off x="3077857" y="473147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3144532" y="515120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6" name="任意多边形 5"/>
          <p:cNvSpPr/>
          <p:nvPr/>
        </p:nvSpPr>
        <p:spPr>
          <a:xfrm>
            <a:off x="1748790" y="4029710"/>
            <a:ext cx="1452880" cy="1513840"/>
          </a:xfrm>
          <a:custGeom>
            <a:avLst/>
            <a:gdLst>
              <a:gd name="connisteX0" fmla="*/ 0 w 1452880"/>
              <a:gd name="connsiteY0" fmla="*/ 0 h 1513840"/>
              <a:gd name="connisteX1" fmla="*/ 309880 w 1452880"/>
              <a:gd name="connsiteY1" fmla="*/ 30480 h 1513840"/>
              <a:gd name="connisteX2" fmla="*/ 736600 w 1452880"/>
              <a:gd name="connsiteY2" fmla="*/ 106680 h 1513840"/>
              <a:gd name="connisteX3" fmla="*/ 1153160 w 1452880"/>
              <a:gd name="connsiteY3" fmla="*/ 320040 h 1513840"/>
              <a:gd name="connisteX4" fmla="*/ 1366520 w 1452880"/>
              <a:gd name="connsiteY4" fmla="*/ 736600 h 1513840"/>
              <a:gd name="connisteX5" fmla="*/ 1437640 w 1452880"/>
              <a:gd name="connsiteY5" fmla="*/ 1158240 h 1513840"/>
              <a:gd name="connisteX6" fmla="*/ 1452880 w 1452880"/>
              <a:gd name="connsiteY6" fmla="*/ 1513840 h 151384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</a:cxnLst>
            <a:rect l="l" t="t" r="r" b="b"/>
            <a:pathLst>
              <a:path w="1452880" h="1513840">
                <a:moveTo>
                  <a:pt x="0" y="0"/>
                </a:moveTo>
                <a:cubicBezTo>
                  <a:pt x="53340" y="4445"/>
                  <a:pt x="162560" y="8890"/>
                  <a:pt x="309880" y="30480"/>
                </a:cubicBezTo>
                <a:cubicBezTo>
                  <a:pt x="457200" y="52070"/>
                  <a:pt x="567690" y="48895"/>
                  <a:pt x="736600" y="106680"/>
                </a:cubicBezTo>
                <a:cubicBezTo>
                  <a:pt x="905510" y="164465"/>
                  <a:pt x="1027430" y="194310"/>
                  <a:pt x="1153160" y="320040"/>
                </a:cubicBezTo>
                <a:cubicBezTo>
                  <a:pt x="1278890" y="445770"/>
                  <a:pt x="1309370" y="568960"/>
                  <a:pt x="1366520" y="736600"/>
                </a:cubicBezTo>
                <a:cubicBezTo>
                  <a:pt x="1423670" y="904240"/>
                  <a:pt x="1420495" y="1002665"/>
                  <a:pt x="1437640" y="1158240"/>
                </a:cubicBezTo>
                <a:cubicBezTo>
                  <a:pt x="1454785" y="1313815"/>
                  <a:pt x="1450975" y="1450975"/>
                  <a:pt x="1452880" y="151384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23"/>
          <p:cNvGrpSpPr/>
          <p:nvPr/>
        </p:nvGrpSpPr>
        <p:grpSpPr>
          <a:xfrm>
            <a:off x="5866447" y="1215077"/>
            <a:ext cx="5363210" cy="1209040"/>
            <a:chOff x="8928934" y="3432280"/>
            <a:chExt cx="5364446" cy="1208735"/>
          </a:xfrm>
          <a:solidFill>
            <a:schemeClr val="accent1"/>
          </a:solidFill>
        </p:grpSpPr>
        <p:sp>
          <p:nvSpPr>
            <p:cNvPr id="18" name="云形标注 21"/>
            <p:cNvSpPr/>
            <p:nvPr/>
          </p:nvSpPr>
          <p:spPr>
            <a:xfrm>
              <a:off x="8928934" y="3432280"/>
              <a:ext cx="5364446" cy="1208735"/>
            </a:xfrm>
            <a:prstGeom prst="cloudCallout">
              <a:avLst>
                <a:gd name="adj1" fmla="val -59241"/>
                <a:gd name="adj2" fmla="val 43723"/>
              </a:avLst>
            </a:prstGeom>
            <a:grpFill/>
            <a:ln>
              <a:solidFill>
                <a:srgbClr val="FFC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TextBox 22"/>
            <p:cNvSpPr txBox="1"/>
            <p:nvPr/>
          </p:nvSpPr>
          <p:spPr>
            <a:xfrm>
              <a:off x="9390049" y="3667801"/>
              <a:ext cx="4395848" cy="598654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marR="0" algn="l" defTabSz="914400">
                <a:lnSpc>
                  <a:spcPct val="110000"/>
                </a:lnSpc>
                <a:buClrTx/>
                <a:buSzTx/>
                <a:buFontTx/>
                <a:buNone/>
                <a:defRPr/>
              </a:pPr>
              <a:r>
                <a:rPr kumimoji="0" lang="zh-CN" altLang="en-US" sz="3000" b="1" kern="1200" cap="none" spc="0" normalizeH="0" baseline="0" noProof="0">
                  <a:solidFill>
                    <a:srgbClr val="0032FF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+mn-cs"/>
                </a:rPr>
                <a:t>为什么图象应是延伸的？</a:t>
              </a:r>
              <a:endParaRPr kumimoji="0" lang="zh-CN" altLang="en-US" sz="3000" b="1" kern="1200" cap="none" spc="0" normalizeH="0" baseline="0" noProof="0">
                <a:solidFill>
                  <a:srgbClr val="0032FF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+mn-cs"/>
              </a:endParaRPr>
            </a:p>
          </p:txBody>
        </p:sp>
      </p:grpSp>
      <p:sp>
        <p:nvSpPr>
          <p:cNvPr id="20" name="TextBox 22"/>
          <p:cNvSpPr txBox="1"/>
          <p:nvPr/>
        </p:nvSpPr>
        <p:spPr>
          <a:xfrm>
            <a:off x="6327456" y="3151188"/>
            <a:ext cx="4062730" cy="2256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defTabSz="914400">
              <a:lnSpc>
                <a:spcPct val="110000"/>
              </a:lnSpc>
              <a:buClrTx/>
              <a:buSzTx/>
              <a:buFontTx/>
              <a:buNone/>
              <a:defRPr/>
            </a:pPr>
            <a:r>
              <a:rPr kumimoji="0" lang="zh-CN" altLang="en-US" sz="3200" b="1" kern="1200" cap="none" spc="0" normalizeH="0" baseline="0" noProof="0"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我们根据函数图象的定义可知</a:t>
            </a:r>
            <a:r>
              <a:rPr kumimoji="0" lang="zh-CN" altLang="en-US" sz="3200" b="1" i="1" kern="1200" cap="none" spc="0" normalizeH="0" baseline="0" noProof="0"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x</a:t>
            </a:r>
            <a:r>
              <a:rPr kumimoji="0" lang="zh-CN" altLang="en-US" sz="3200" b="1" kern="1200" cap="none" spc="0" normalizeH="0" baseline="0" noProof="0"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可取无数个值，相应的函数值</a:t>
            </a:r>
            <a:r>
              <a:rPr kumimoji="0" lang="zh-CN" altLang="en-US" sz="3200" b="1" i="1" kern="1200" cap="none" spc="0" normalizeH="0" baseline="0" noProof="0"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y</a:t>
            </a:r>
            <a:r>
              <a:rPr kumimoji="0" lang="zh-CN" altLang="en-US" sz="3200" b="1" kern="1200" cap="none" spc="0" normalizeH="0" baseline="0" noProof="0"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也有无数个值．</a:t>
            </a:r>
            <a:endParaRPr kumimoji="0" lang="zh-CN" altLang="en-US" sz="3200" b="1" kern="1200" cap="none" spc="0" normalizeH="0" baseline="0" noProof="0"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椭圆 14"/>
          <p:cNvSpPr/>
          <p:nvPr/>
        </p:nvSpPr>
        <p:spPr>
          <a:xfrm>
            <a:off x="345991" y="1236048"/>
            <a:ext cx="400111" cy="40011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839555" y="853547"/>
            <a:ext cx="8190230" cy="1006475"/>
            <a:chOff x="1950" y="1379"/>
            <a:chExt cx="12898" cy="1585"/>
          </a:xfrm>
        </p:grpSpPr>
        <p:sp>
          <p:nvSpPr>
            <p:cNvPr id="7" name="文本框 6"/>
            <p:cNvSpPr txBox="1"/>
            <p:nvPr/>
          </p:nvSpPr>
          <p:spPr>
            <a:xfrm>
              <a:off x="1950" y="1914"/>
              <a:ext cx="12898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91429" tIns="45715" rIns="91429" bIns="45715">
              <a:spAutoFit/>
            </a:bodyPr>
            <a:lstStyle/>
            <a:p>
              <a:pPr algn="l">
                <a:buNone/>
              </a:pPr>
              <a:r>
                <a:rPr lang="zh-CN" altLang="en-US" sz="2800">
                  <a:latin typeface="+mn-ea"/>
                  <a:sym typeface="+mn-ea"/>
                </a:rPr>
                <a:t>探究</a:t>
              </a:r>
              <a:r>
                <a:rPr lang="en-US" altLang="zh-CN" sz="2800">
                  <a:latin typeface="+mn-ea"/>
                  <a:sym typeface="+mn-ea"/>
                </a:rPr>
                <a:t>2</a:t>
              </a:r>
              <a:r>
                <a:rPr lang="zh-CN" altLang="en-US" sz="2800">
                  <a:latin typeface="+mn-ea"/>
                  <a:sym typeface="+mn-ea"/>
                </a:rPr>
                <a:t>：画出反比例函数</a:t>
              </a:r>
              <a:r>
                <a:rPr lang="zh-CN" altLang="en-US" sz="2800" i="1">
                  <a:latin typeface="+mn-ea"/>
                  <a:sym typeface="+mn-ea"/>
                </a:rPr>
                <a:t>y</a:t>
              </a:r>
              <a:r>
                <a:rPr lang="zh-CN" altLang="en-US" sz="2800">
                  <a:latin typeface="+mn-ea"/>
                  <a:sym typeface="+mn-ea"/>
                </a:rPr>
                <a:t>＝</a:t>
              </a:r>
              <a:r>
                <a:rPr lang="en-US" altLang="zh-CN" sz="2800">
                  <a:latin typeface="+mn-ea"/>
                  <a:sym typeface="+mn-ea"/>
                </a:rPr>
                <a:t>    </a:t>
              </a:r>
              <a:r>
                <a:rPr lang="zh-CN" altLang="en-US" sz="2800">
                  <a:latin typeface="+mn-ea"/>
                  <a:sym typeface="+mn-ea"/>
                </a:rPr>
                <a:t>的图象的正确方法．</a:t>
              </a:r>
              <a:endParaRPr lang="zh-CN" altLang="en-US" sz="2800">
                <a:latin typeface="+mn-ea"/>
                <a:sym typeface="+mn-ea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文本框 7"/>
                <p:cNvSpPr txBox="1"/>
                <p:nvPr/>
              </p:nvSpPr>
              <p:spPr>
                <a:xfrm>
                  <a:off x="8918" y="1379"/>
                  <a:ext cx="642" cy="1585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altLang="zh-CN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altLang="zh-CN" sz="3200" i="1">
                    <a:solidFill>
                      <a:schemeClr val="tx1"/>
                    </a:solidFill>
                    <a:latin typeface="Cambria Math" panose="02040503050406030204" pitchFamily="18" charset="0"/>
                    <a:ea typeface="微软雅黑" panose="020B0503020204020204" pitchFamily="34" charset="-122"/>
                    <a:cs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18" y="1379"/>
                  <a:ext cx="642" cy="1585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文本框 8"/>
          <p:cNvSpPr txBox="1"/>
          <p:nvPr/>
        </p:nvSpPr>
        <p:spPr>
          <a:xfrm>
            <a:off x="746102" y="2425937"/>
            <a:ext cx="5972175" cy="21590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</a:pPr>
            <a:r>
              <a:rPr lang="en-US" altLang="zh-CN"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(1)</a:t>
            </a:r>
            <a:r>
              <a:rPr lang="zh-CN" altLang="en-US"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以下是几位同学画出的反比例函数</a:t>
            </a:r>
            <a:r>
              <a:rPr lang="en-US" altLang="zh-CN"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3200" i="1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y</a:t>
            </a:r>
            <a:r>
              <a:rPr lang="zh-CN" altLang="en-US" sz="32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＝    的图象，他们做得对吗？为什么？</a:t>
            </a:r>
            <a:endParaRPr lang="zh-CN" altLang="en-US" sz="320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9935" y="2365957"/>
            <a:ext cx="3848978" cy="3864387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839555" y="4710471"/>
            <a:ext cx="5938520" cy="14700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40000"/>
              </a:lnSpc>
            </a:pPr>
            <a:r>
              <a:rPr sz="3200" b="1" err="1">
                <a:solidFill>
                  <a:srgbClr val="C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图①中选取的自变量的值太少，导致图象不具有代表性；</a:t>
            </a:r>
            <a:endParaRPr sz="3200" b="1" err="1">
              <a:solidFill>
                <a:srgbClr val="C00000"/>
              </a:solidFill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2" name="任意多边形 9"/>
          <p:cNvSpPr/>
          <p:nvPr/>
        </p:nvSpPr>
        <p:spPr>
          <a:xfrm>
            <a:off x="7653655" y="4483100"/>
            <a:ext cx="857250" cy="281940"/>
          </a:xfrm>
          <a:custGeom>
            <a:avLst/>
            <a:gdLst>
              <a:gd name="connisteX0" fmla="*/ 0 w 857250"/>
              <a:gd name="connsiteY0" fmla="*/ 0 h 281940"/>
              <a:gd name="connisteX1" fmla="*/ 434340 w 857250"/>
              <a:gd name="connsiteY1" fmla="*/ 70485 h 281940"/>
              <a:gd name="connisteX2" fmla="*/ 857250 w 857250"/>
              <a:gd name="connsiteY2" fmla="*/ 281940 h 281940"/>
              <a:gd name="connisteX3" fmla="*/ 851535 w 857250"/>
              <a:gd name="connsiteY3" fmla="*/ 281940 h 28194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857250" h="281940">
                <a:moveTo>
                  <a:pt x="0" y="0"/>
                </a:moveTo>
                <a:cubicBezTo>
                  <a:pt x="78105" y="10160"/>
                  <a:pt x="262890" y="13970"/>
                  <a:pt x="434340" y="70485"/>
                </a:cubicBezTo>
                <a:cubicBezTo>
                  <a:pt x="605790" y="127000"/>
                  <a:pt x="774065" y="239395"/>
                  <a:pt x="857250" y="28194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任意多边形 10"/>
          <p:cNvSpPr/>
          <p:nvPr/>
        </p:nvSpPr>
        <p:spPr>
          <a:xfrm>
            <a:off x="9060180" y="3079115"/>
            <a:ext cx="291465" cy="838200"/>
          </a:xfrm>
          <a:custGeom>
            <a:avLst/>
            <a:gdLst>
              <a:gd name="connisteX0" fmla="*/ 0 w 291465"/>
              <a:gd name="connsiteY0" fmla="*/ 0 h 838200"/>
              <a:gd name="connisteX1" fmla="*/ 74295 w 291465"/>
              <a:gd name="connsiteY1" fmla="*/ 422910 h 838200"/>
              <a:gd name="connisteX2" fmla="*/ 291465 w 291465"/>
              <a:gd name="connsiteY2" fmla="*/ 838200 h 838200"/>
              <a:gd name="connisteX3" fmla="*/ 299085 w 291465"/>
              <a:gd name="connsiteY3" fmla="*/ 838200 h 8382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</a:cxnLst>
            <a:rect l="l" t="t" r="r" b="b"/>
            <a:pathLst>
              <a:path w="291465" h="838200">
                <a:moveTo>
                  <a:pt x="0" y="0"/>
                </a:moveTo>
                <a:cubicBezTo>
                  <a:pt x="10795" y="76200"/>
                  <a:pt x="15875" y="255270"/>
                  <a:pt x="74295" y="422910"/>
                </a:cubicBezTo>
                <a:cubicBezTo>
                  <a:pt x="132715" y="590550"/>
                  <a:pt x="246380" y="755015"/>
                  <a:pt x="291465" y="83820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 bwMode="auto">
          <a:xfrm>
            <a:off x="7630407" y="4445150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6" name="椭圆 15"/>
          <p:cNvSpPr/>
          <p:nvPr/>
        </p:nvSpPr>
        <p:spPr bwMode="auto">
          <a:xfrm>
            <a:off x="8048680" y="4515445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8470277" y="472321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9019162" y="3041468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25" name="椭圆 24"/>
          <p:cNvSpPr/>
          <p:nvPr/>
        </p:nvSpPr>
        <p:spPr bwMode="auto">
          <a:xfrm>
            <a:off x="9098699" y="3468087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26" name="椭圆 25"/>
          <p:cNvSpPr/>
          <p:nvPr/>
        </p:nvSpPr>
        <p:spPr bwMode="auto">
          <a:xfrm>
            <a:off x="9314418" y="388061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本框 26"/>
              <p:cNvSpPr txBox="1"/>
              <p:nvPr/>
            </p:nvSpPr>
            <p:spPr>
              <a:xfrm>
                <a:off x="2307839" y="3002199"/>
                <a:ext cx="407670" cy="100647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  <a:cs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  <a:cs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altLang="zh-C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微软雅黑" panose="020B0503020204020204" pitchFamily="34" charset="-122"/>
                              <a:cs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altLang="zh-CN" sz="3200" i="1">
                  <a:solidFill>
                    <a:schemeClr val="tx1"/>
                  </a:solidFill>
                  <a:latin typeface="Cambria Math" panose="02040503050406030204" pitchFamily="18" charset="0"/>
                  <a:ea typeface="微软雅黑" panose="020B0503020204020204" pitchFamily="34" charset="-122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839" y="3002199"/>
                <a:ext cx="407670" cy="1006475"/>
              </a:xfrm>
              <a:prstGeom prst="rect">
                <a:avLst/>
              </a:prstGeom>
              <a:blipFill rotWithShape="1">
                <a:blip r:embed="rId2"/>
                <a:stretch>
                  <a:fillRect l="-61" t="-55" r="-5235" b="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9" grpId="0"/>
      <p:bldP spid="11" grpId="0"/>
      <p:bldP spid="12" grpId="0" animBg="1"/>
      <p:bldP spid="13" grpId="0" animBg="1"/>
      <p:bldP spid="14" grpId="0" animBg="1"/>
      <p:bldP spid="16" grpId="0" animBg="1"/>
      <p:bldP spid="17" grpId="0" animBg="1"/>
      <p:bldP spid="21" grpId="0" animBg="1"/>
      <p:bldP spid="25" grpId="0" animBg="1"/>
      <p:bldP spid="26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aphicFrame>
        <p:nvGraphicFramePr>
          <p:cNvPr id="13" name="表格 3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05759" y="1361882"/>
          <a:ext cx="3576153" cy="336530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185"/>
              </a:tblGrid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820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</a:tbl>
          </a:graphicData>
        </a:graphic>
      </p:graphicFrame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095" y="1074367"/>
            <a:ext cx="3848978" cy="3864387"/>
          </a:xfrm>
          <a:prstGeom prst="rect">
            <a:avLst/>
          </a:prstGeom>
        </p:spPr>
      </p:pic>
      <p:sp>
        <p:nvSpPr>
          <p:cNvPr id="16" name="椭圆 15"/>
          <p:cNvSpPr/>
          <p:nvPr/>
        </p:nvSpPr>
        <p:spPr bwMode="auto">
          <a:xfrm>
            <a:off x="2679322" y="1746068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2758859" y="2172687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8" name="椭圆 17"/>
          <p:cNvSpPr/>
          <p:nvPr/>
        </p:nvSpPr>
        <p:spPr bwMode="auto">
          <a:xfrm>
            <a:off x="2974578" y="258521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19" name="文本框 8"/>
          <p:cNvSpPr txBox="1"/>
          <p:nvPr/>
        </p:nvSpPr>
        <p:spPr>
          <a:xfrm>
            <a:off x="4672965" y="4173127"/>
            <a:ext cx="892810" cy="520700"/>
          </a:xfrm>
          <a:prstGeom prst="rect">
            <a:avLst/>
          </a:prstGeom>
          <a:noFill/>
          <a:ln w="9525">
            <a:noFill/>
          </a:ln>
        </p:spPr>
        <p:txBody>
          <a:bodyPr wrap="none" lIns="91429" tIns="45715" rIns="91429" bIns="45715">
            <a:spAutoFit/>
          </a:bodyPr>
          <a:lstStyle/>
          <a:p>
            <a:pPr algn="l"/>
            <a:r>
              <a:rPr lang="zh-CN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椭圆 19"/>
          <p:cNvSpPr/>
          <p:nvPr/>
        </p:nvSpPr>
        <p:spPr bwMode="auto">
          <a:xfrm>
            <a:off x="3394313" y="279667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3816588" y="286334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25" name="任意多边形 3"/>
          <p:cNvSpPr/>
          <p:nvPr/>
        </p:nvSpPr>
        <p:spPr>
          <a:xfrm>
            <a:off x="2675890" y="1508760"/>
            <a:ext cx="1535430" cy="1417955"/>
          </a:xfrm>
          <a:custGeom>
            <a:avLst/>
            <a:gdLst>
              <a:gd name="connisteX0" fmla="*/ 0 w 1535430"/>
              <a:gd name="connsiteY0" fmla="*/ 0 h 1417986"/>
              <a:gd name="connisteX1" fmla="*/ 30480 w 1535430"/>
              <a:gd name="connsiteY1" fmla="*/ 281940 h 1417986"/>
              <a:gd name="connisteX2" fmla="*/ 118110 w 1535430"/>
              <a:gd name="connsiteY2" fmla="*/ 704850 h 1417986"/>
              <a:gd name="connisteX3" fmla="*/ 331470 w 1535430"/>
              <a:gd name="connsiteY3" fmla="*/ 1112520 h 1417986"/>
              <a:gd name="connisteX4" fmla="*/ 758190 w 1535430"/>
              <a:gd name="connsiteY4" fmla="*/ 1329690 h 1417986"/>
              <a:gd name="connisteX5" fmla="*/ 1181100 w 1535430"/>
              <a:gd name="connsiteY5" fmla="*/ 1394460 h 1417986"/>
              <a:gd name="connisteX6" fmla="*/ 1535430 w 1535430"/>
              <a:gd name="connsiteY6" fmla="*/ 1417320 h 1417986"/>
              <a:gd name="connisteX7" fmla="*/ 1592580 w 1535430"/>
              <a:gd name="connsiteY7" fmla="*/ 1379220 h 1417986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</a:cxnLst>
            <a:rect l="l" t="t" r="r" b="b"/>
            <a:pathLst>
              <a:path w="1535430" h="1417987">
                <a:moveTo>
                  <a:pt x="0" y="0"/>
                </a:moveTo>
                <a:cubicBezTo>
                  <a:pt x="4445" y="47625"/>
                  <a:pt x="6985" y="140970"/>
                  <a:pt x="30480" y="281940"/>
                </a:cubicBezTo>
                <a:cubicBezTo>
                  <a:pt x="53975" y="422910"/>
                  <a:pt x="57785" y="538480"/>
                  <a:pt x="118110" y="704850"/>
                </a:cubicBezTo>
                <a:cubicBezTo>
                  <a:pt x="178435" y="871220"/>
                  <a:pt x="203200" y="987425"/>
                  <a:pt x="331470" y="1112520"/>
                </a:cubicBezTo>
                <a:cubicBezTo>
                  <a:pt x="459740" y="1237615"/>
                  <a:pt x="588010" y="1273175"/>
                  <a:pt x="758190" y="1329690"/>
                </a:cubicBezTo>
                <a:cubicBezTo>
                  <a:pt x="928370" y="1386205"/>
                  <a:pt x="1025525" y="1376680"/>
                  <a:pt x="1181100" y="1394460"/>
                </a:cubicBezTo>
                <a:cubicBezTo>
                  <a:pt x="1336675" y="1412240"/>
                  <a:pt x="1452880" y="1420495"/>
                  <a:pt x="1535430" y="141732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6" name="表格 32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561704" y="1376487"/>
          <a:ext cx="3576153" cy="336530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185"/>
              </a:tblGrid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820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</a:tbl>
          </a:graphicData>
        </a:graphic>
      </p:graphicFrame>
      <p:pic>
        <p:nvPicPr>
          <p:cNvPr id="27" name="图片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040" y="1085162"/>
            <a:ext cx="3848978" cy="3864387"/>
          </a:xfrm>
          <a:prstGeom prst="rect">
            <a:avLst/>
          </a:prstGeom>
        </p:spPr>
      </p:pic>
      <p:sp>
        <p:nvSpPr>
          <p:cNvPr id="28" name="椭圆 27"/>
          <p:cNvSpPr/>
          <p:nvPr/>
        </p:nvSpPr>
        <p:spPr bwMode="auto">
          <a:xfrm>
            <a:off x="6946512" y="3164355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29" name="椭圆 28"/>
          <p:cNvSpPr/>
          <p:nvPr/>
        </p:nvSpPr>
        <p:spPr bwMode="auto">
          <a:xfrm>
            <a:off x="7364785" y="3234650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0" name="椭圆 29"/>
          <p:cNvSpPr/>
          <p:nvPr/>
        </p:nvSpPr>
        <p:spPr bwMode="auto">
          <a:xfrm>
            <a:off x="7786382" y="344242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1" name="文本框 8"/>
          <p:cNvSpPr txBox="1"/>
          <p:nvPr/>
        </p:nvSpPr>
        <p:spPr>
          <a:xfrm>
            <a:off x="10374630" y="4173127"/>
            <a:ext cx="892810" cy="520700"/>
          </a:xfrm>
          <a:prstGeom prst="rect">
            <a:avLst/>
          </a:prstGeom>
          <a:noFill/>
          <a:ln w="9525">
            <a:noFill/>
          </a:ln>
        </p:spPr>
        <p:txBody>
          <a:bodyPr wrap="none" lIns="91429" tIns="45715" rIns="91429" bIns="45715">
            <a:spAutoFit/>
          </a:bodyPr>
          <a:lstStyle/>
          <a:p>
            <a:pPr algn="l"/>
            <a:r>
              <a:rPr lang="zh-CN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2" name="椭圆 31"/>
          <p:cNvSpPr/>
          <p:nvPr/>
        </p:nvSpPr>
        <p:spPr bwMode="auto">
          <a:xfrm>
            <a:off x="7997837" y="386469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3" name="椭圆 32"/>
          <p:cNvSpPr/>
          <p:nvPr/>
        </p:nvSpPr>
        <p:spPr bwMode="auto">
          <a:xfrm>
            <a:off x="8060702" y="428824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4" name="椭圆 33"/>
          <p:cNvSpPr/>
          <p:nvPr/>
        </p:nvSpPr>
        <p:spPr bwMode="auto">
          <a:xfrm>
            <a:off x="8335267" y="1760673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5" name="椭圆 34"/>
          <p:cNvSpPr/>
          <p:nvPr/>
        </p:nvSpPr>
        <p:spPr bwMode="auto">
          <a:xfrm>
            <a:off x="8414804" y="2187292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6" name="椭圆 35"/>
          <p:cNvSpPr/>
          <p:nvPr/>
        </p:nvSpPr>
        <p:spPr bwMode="auto">
          <a:xfrm>
            <a:off x="8630523" y="259982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7" name="椭圆 36"/>
          <p:cNvSpPr/>
          <p:nvPr/>
        </p:nvSpPr>
        <p:spPr bwMode="auto">
          <a:xfrm>
            <a:off x="9052163" y="2810006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8" name="椭圆 37"/>
          <p:cNvSpPr/>
          <p:nvPr/>
        </p:nvSpPr>
        <p:spPr bwMode="auto">
          <a:xfrm>
            <a:off x="9468088" y="2883031"/>
            <a:ext cx="69492" cy="6949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9" name="任意多边形 26"/>
          <p:cNvSpPr/>
          <p:nvPr/>
        </p:nvSpPr>
        <p:spPr>
          <a:xfrm>
            <a:off x="6979285" y="3195320"/>
            <a:ext cx="1120140" cy="1123950"/>
          </a:xfrm>
          <a:custGeom>
            <a:avLst/>
            <a:gdLst>
              <a:gd name="connisteX0" fmla="*/ 0 w 1120140"/>
              <a:gd name="connsiteY0" fmla="*/ 0 h 1123950"/>
              <a:gd name="connisteX1" fmla="*/ 422910 w 1120140"/>
              <a:gd name="connsiteY1" fmla="*/ 68580 h 1123950"/>
              <a:gd name="connisteX2" fmla="*/ 845820 w 1120140"/>
              <a:gd name="connsiteY2" fmla="*/ 281940 h 1123950"/>
              <a:gd name="connisteX3" fmla="*/ 1059180 w 1120140"/>
              <a:gd name="connsiteY3" fmla="*/ 712470 h 1123950"/>
              <a:gd name="connisteX4" fmla="*/ 1120140 w 1120140"/>
              <a:gd name="connsiteY4" fmla="*/ 1123950 h 112395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1120140" h="1123950">
                <a:moveTo>
                  <a:pt x="0" y="0"/>
                </a:moveTo>
                <a:lnTo>
                  <a:pt x="422910" y="68580"/>
                </a:lnTo>
                <a:lnTo>
                  <a:pt x="845820" y="281940"/>
                </a:lnTo>
                <a:lnTo>
                  <a:pt x="1059180" y="712470"/>
                </a:lnTo>
                <a:lnTo>
                  <a:pt x="1120140" y="112395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任意多边形 27"/>
          <p:cNvSpPr/>
          <p:nvPr/>
        </p:nvSpPr>
        <p:spPr>
          <a:xfrm>
            <a:off x="8363585" y="1781810"/>
            <a:ext cx="1139190" cy="1143000"/>
          </a:xfrm>
          <a:custGeom>
            <a:avLst/>
            <a:gdLst>
              <a:gd name="connisteX0" fmla="*/ 0 w 1139190"/>
              <a:gd name="connsiteY0" fmla="*/ 0 h 1143000"/>
              <a:gd name="connisteX1" fmla="*/ 87630 w 1139190"/>
              <a:gd name="connsiteY1" fmla="*/ 441960 h 1143000"/>
              <a:gd name="connisteX2" fmla="*/ 297180 w 1139190"/>
              <a:gd name="connsiteY2" fmla="*/ 849630 h 1143000"/>
              <a:gd name="connisteX3" fmla="*/ 727710 w 1139190"/>
              <a:gd name="connsiteY3" fmla="*/ 1062990 h 1143000"/>
              <a:gd name="connisteX4" fmla="*/ 1139190 w 1139190"/>
              <a:gd name="connsiteY4" fmla="*/ 1143000 h 1143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</a:cxnLst>
            <a:rect l="l" t="t" r="r" b="b"/>
            <a:pathLst>
              <a:path w="1139190" h="1143000">
                <a:moveTo>
                  <a:pt x="0" y="0"/>
                </a:moveTo>
                <a:lnTo>
                  <a:pt x="87630" y="441960"/>
                </a:lnTo>
                <a:lnTo>
                  <a:pt x="297180" y="849630"/>
                </a:lnTo>
                <a:lnTo>
                  <a:pt x="727710" y="1062990"/>
                </a:lnTo>
                <a:lnTo>
                  <a:pt x="1139190" y="114300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文本框 40"/>
          <p:cNvSpPr txBox="1"/>
          <p:nvPr/>
        </p:nvSpPr>
        <p:spPr>
          <a:xfrm>
            <a:off x="527050" y="5004435"/>
            <a:ext cx="499427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C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图②中取自变量的值时以偏概全导致只画出一支曲线．</a:t>
            </a:r>
            <a:endParaRPr sz="2800" b="1">
              <a:solidFill>
                <a:srgbClr val="C00000"/>
              </a:solidFill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6029325" y="4973955"/>
            <a:ext cx="561657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C00000"/>
                </a:solidFill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图③中图象有明确端点，图象应是延伸的，连线时习惯用线段，导致出现“硬转弯”的折线图．</a:t>
            </a:r>
            <a:endParaRPr sz="2800" b="1">
              <a:solidFill>
                <a:srgbClr val="C00000"/>
              </a:solidFill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/>
      <p:bldP spid="20" grpId="0" animBg="1"/>
      <p:bldP spid="21" grpId="0" animBg="1"/>
      <p:bldP spid="25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" name="剪去对角的矩形 8"/>
          <p:cNvSpPr/>
          <p:nvPr/>
        </p:nvSpPr>
        <p:spPr>
          <a:xfrm>
            <a:off x="666115" y="1459865"/>
            <a:ext cx="10914380" cy="2751455"/>
          </a:xfrm>
          <a:prstGeom prst="snip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剪去对角的矩形 15"/>
          <p:cNvSpPr/>
          <p:nvPr/>
        </p:nvSpPr>
        <p:spPr>
          <a:xfrm>
            <a:off x="666115" y="4430242"/>
            <a:ext cx="10972800" cy="1017905"/>
          </a:xfrm>
          <a:prstGeom prst="snip2Diag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圆角矩形 3"/>
          <p:cNvSpPr/>
          <p:nvPr/>
        </p:nvSpPr>
        <p:spPr>
          <a:xfrm>
            <a:off x="530225" y="480695"/>
            <a:ext cx="2440305" cy="69088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di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注意要点</a:t>
            </a:r>
            <a:endParaRPr kumimoji="0" lang="zh-CN" altLang="en-US" sz="4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95325" y="1425695"/>
            <a:ext cx="10687050" cy="34752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eaLnBrk="0" hangingPunct="0">
              <a:lnSpc>
                <a:spcPct val="110000"/>
              </a:lnSpc>
              <a:buFont typeface="Wingdings" panose="05000000000000000000" charset="0"/>
              <a:buChar char="Ø"/>
            </a:pPr>
            <a:r>
              <a:rPr sz="3400" err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列表时，选取的自变量的值既要易于计算，又要便于描点，尽量多取一些数值，多描一些点，这样既可以方便连线，又可以使图象精确</a:t>
            </a:r>
            <a:r>
              <a:rPr lang="en-US" altLang="zh-CN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;</a:t>
            </a:r>
            <a:endParaRPr lang="en-US" altLang="zh-CN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  <a:p>
            <a:pPr marL="457200" indent="-457200" algn="l" eaLnBrk="0" hangingPunct="0">
              <a:lnSpc>
                <a:spcPct val="110000"/>
              </a:lnSpc>
              <a:buFont typeface="Wingdings" panose="05000000000000000000" charset="0"/>
              <a:buChar char="Ø"/>
            </a:pPr>
            <a:r>
              <a:rPr lang="en-US" altLang="zh-CN" sz="3400" err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x,y</a:t>
            </a:r>
            <a:r>
              <a:rPr lang="zh-CN" altLang="en-US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≠</a:t>
            </a:r>
            <a:r>
              <a:rPr lang="en-US" altLang="zh-CN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0</a:t>
            </a:r>
            <a:r>
              <a:rPr lang="zh-CN" altLang="en-US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，函数图像不能与纵轴和横轴相交，只能无限接近坐标轴</a:t>
            </a:r>
            <a:endParaRPr lang="en-US" altLang="zh-CN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  <a:p>
            <a:pPr marL="457200" indent="-457200" algn="l" eaLnBrk="0" hangingPunct="0">
              <a:lnSpc>
                <a:spcPct val="110000"/>
              </a:lnSpc>
              <a:buFont typeface="Wingdings" panose="05000000000000000000" charset="0"/>
              <a:buChar char="Ø"/>
            </a:pPr>
            <a:endParaRPr lang="zh-CN" altLang="en-US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4697" y="4549667"/>
            <a:ext cx="10787380" cy="7708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457200" indent="-457200" algn="l" eaLnBrk="0" hangingPunct="0">
              <a:lnSpc>
                <a:spcPct val="130000"/>
              </a:lnSpc>
              <a:buFont typeface="Wingdings" panose="05000000000000000000" charset="0"/>
              <a:buChar char="Ø"/>
            </a:pPr>
            <a:r>
              <a:rPr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连线时必须用光滑的曲线连接各点，不能用折线连接</a:t>
            </a:r>
            <a:r>
              <a:rPr lang="en-US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;</a:t>
            </a:r>
            <a:endParaRPr lang="en-US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10" name="剪去对角的矩形 18"/>
          <p:cNvSpPr/>
          <p:nvPr/>
        </p:nvSpPr>
        <p:spPr>
          <a:xfrm>
            <a:off x="695325" y="5696585"/>
            <a:ext cx="10906125" cy="982980"/>
          </a:xfrm>
          <a:prstGeom prst="snip2Diag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761365" y="5801360"/>
            <a:ext cx="10166350" cy="770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eaLnBrk="0" hangingPunct="0">
              <a:lnSpc>
                <a:spcPct val="130000"/>
              </a:lnSpc>
              <a:buFont typeface="Wingdings" panose="05000000000000000000" charset="0"/>
              <a:buChar char="Ø"/>
            </a:pPr>
            <a:r>
              <a:rPr lang="zh-CN" altLang="en-US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图象是延伸的，注意不要画成有明确端点</a:t>
            </a:r>
            <a:r>
              <a:rPr lang="en-US" altLang="zh-CN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;</a:t>
            </a:r>
            <a:endParaRPr lang="en-US" altLang="zh-CN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746102" y="764940"/>
            <a:ext cx="6357620" cy="900430"/>
            <a:chOff x="850" y="2349"/>
            <a:chExt cx="10012" cy="1418"/>
          </a:xfrm>
        </p:grpSpPr>
        <p:sp>
          <p:nvSpPr>
            <p:cNvPr id="3" name="文本框 2"/>
            <p:cNvSpPr txBox="1"/>
            <p:nvPr/>
          </p:nvSpPr>
          <p:spPr>
            <a:xfrm>
              <a:off x="850" y="2723"/>
              <a:ext cx="10012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lvl="0" algn="l">
                <a:buClrTx/>
                <a:buSzTx/>
                <a:buFontTx/>
              </a:pPr>
              <a:r>
                <a:rPr lang="zh-CN" sz="280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练习：画出反比例函数</a:t>
              </a:r>
              <a:r>
                <a:rPr lang="en-US" altLang="zh-CN" sz="280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zh-CN" sz="2800" i="1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y</a:t>
              </a:r>
              <a:r>
                <a:rPr lang="zh-CN" sz="280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＝</a:t>
              </a:r>
              <a:r>
                <a:rPr lang="en-US" altLang="zh-CN" sz="280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      </a:t>
              </a:r>
              <a:r>
                <a:rPr lang="zh-CN" sz="280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+mn-ea"/>
                </a:rPr>
                <a:t>的图象．</a:t>
              </a:r>
              <a:endParaRPr lang="zh-CN" sz="280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7395" y="2349"/>
                  <a:ext cx="1149" cy="1418"/>
                </a:xfrm>
                <a:prstGeom prst="rect">
                  <a:avLst/>
                </a:prstGeom>
                <a:noFill/>
              </p:spPr>
              <p:txBody>
                <a:bodyPr wrap="none" rtlCol="0" anchor="t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CN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altLang="zh-CN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微软雅黑" panose="020B0503020204020204" pitchFamily="34" charset="-122"/>
                                <a:cs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altLang="zh-CN" sz="2800" i="1">
                    <a:solidFill>
                      <a:schemeClr val="tx1"/>
                    </a:solidFill>
                    <a:latin typeface="Cambria Math" panose="02040503050406030204" pitchFamily="18" charset="0"/>
                    <a:ea typeface="微软雅黑" panose="020B0503020204020204" pitchFamily="34" charset="-122"/>
                    <a:cs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95" y="2349"/>
                  <a:ext cx="1149" cy="1418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814603" y="2120988"/>
          <a:ext cx="9081770" cy="1305560"/>
        </p:xfrm>
        <a:graphic>
          <a:graphicData uri="http://schemas.openxmlformats.org/drawingml/2006/table">
            <a:tbl>
              <a:tblPr/>
              <a:tblGrid>
                <a:gridCol w="703580"/>
                <a:gridCol w="706120"/>
                <a:gridCol w="702310"/>
                <a:gridCol w="706755"/>
                <a:gridCol w="702945"/>
                <a:gridCol w="703580"/>
                <a:gridCol w="704215"/>
                <a:gridCol w="705485"/>
                <a:gridCol w="701040"/>
                <a:gridCol w="706755"/>
                <a:gridCol w="703580"/>
                <a:gridCol w="534035"/>
                <a:gridCol w="801370"/>
              </a:tblGrid>
              <a:tr h="652780"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 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endParaRPr lang="en-US" altLang="zh-CN" sz="3400" i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-8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-4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-3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-2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-1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400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  <a:endParaRPr lang="en-US" altLang="zh-CN" sz="3400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780"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zh-CN" altLang="en-US" sz="3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vert="horz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5010048" y="2158765"/>
          <a:ext cx="643890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4" imgW="254000" imgH="393700" progId="Equations">
                  <p:embed/>
                </p:oleObj>
              </mc:Choice>
              <mc:Fallback>
                <p:oleObj name="" r:id="rId4" imgW="254000" imgH="393700" progId="Equations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10048" y="2158765"/>
                        <a:ext cx="643890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922543" y="2187550"/>
          <a:ext cx="387350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" r:id="rId6" imgW="152400" imgH="393700" progId="Equations">
                  <p:embed/>
                </p:oleObj>
              </mc:Choice>
              <mc:Fallback>
                <p:oleObj name="" r:id="rId6" imgW="152400" imgH="393700" progId="Equations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22543" y="2187550"/>
                        <a:ext cx="387350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807618" y="2773768"/>
          <a:ext cx="633730" cy="652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8" imgW="469900" imgH="393700" progId="Equation.DSMT4">
                  <p:embed/>
                </p:oleObj>
              </mc:Choice>
              <mc:Fallback>
                <p:oleObj name="" r:id="rId8" imgW="4699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07618" y="2773768"/>
                        <a:ext cx="633730" cy="6521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720748" y="2786468"/>
          <a:ext cx="387350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" r:id="rId10" imgW="152400" imgH="393065" progId="Equation.DSMT4">
                  <p:embed/>
                </p:oleObj>
              </mc:Choice>
              <mc:Fallback>
                <p:oleObj name="" r:id="rId10" imgW="1524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20748" y="2786468"/>
                        <a:ext cx="387350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55"/>
          <p:cNvSpPr txBox="1"/>
          <p:nvPr/>
        </p:nvSpPr>
        <p:spPr>
          <a:xfrm>
            <a:off x="2268753" y="2740113"/>
            <a:ext cx="55689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3103143" y="2800438"/>
          <a:ext cx="387350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" r:id="rId12" imgW="152400" imgH="393065" progId="Equation.DSMT4">
                  <p:embed/>
                </p:oleObj>
              </mc:Choice>
              <mc:Fallback>
                <p:oleObj name="" r:id="rId12" imgW="1524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03143" y="2800438"/>
                        <a:ext cx="387350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57"/>
          <p:cNvSpPr txBox="1"/>
          <p:nvPr/>
        </p:nvSpPr>
        <p:spPr>
          <a:xfrm>
            <a:off x="3708933" y="2740113"/>
            <a:ext cx="55689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" name="Text Box 58"/>
          <p:cNvSpPr txBox="1"/>
          <p:nvPr/>
        </p:nvSpPr>
        <p:spPr>
          <a:xfrm>
            <a:off x="4356633" y="2754083"/>
            <a:ext cx="55689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Text Box 59"/>
          <p:cNvSpPr txBox="1"/>
          <p:nvPr/>
        </p:nvSpPr>
        <p:spPr>
          <a:xfrm>
            <a:off x="4946548" y="2754083"/>
            <a:ext cx="707390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zh-CN" altLang="en-US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" name="Text Box 60"/>
          <p:cNvSpPr txBox="1"/>
          <p:nvPr/>
        </p:nvSpPr>
        <p:spPr>
          <a:xfrm>
            <a:off x="5752998" y="2745193"/>
            <a:ext cx="55689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-8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6" name="Text Box 61"/>
          <p:cNvSpPr txBox="1"/>
          <p:nvPr/>
        </p:nvSpPr>
        <p:spPr>
          <a:xfrm>
            <a:off x="6456578" y="2745193"/>
            <a:ext cx="55689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-4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Text Box 62"/>
          <p:cNvSpPr txBox="1"/>
          <p:nvPr/>
        </p:nvSpPr>
        <p:spPr>
          <a:xfrm>
            <a:off x="7090308" y="2740113"/>
            <a:ext cx="70802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zh-CN" altLang="en-US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-2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7880883" y="2814408"/>
          <a:ext cx="641985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" r:id="rId14" imgW="254000" imgH="393065" progId="Equation.DSMT4">
                  <p:embed/>
                </p:oleObj>
              </mc:Choice>
              <mc:Fallback>
                <p:oleObj name="" r:id="rId14" imgW="2540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80883" y="2814408"/>
                        <a:ext cx="641985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64"/>
          <p:cNvSpPr txBox="1"/>
          <p:nvPr/>
        </p:nvSpPr>
        <p:spPr>
          <a:xfrm>
            <a:off x="8512073" y="2767418"/>
            <a:ext cx="556895" cy="614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/>
            <a:r>
              <a:rPr lang="en-US" altLang="zh-CN" sz="3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endParaRPr lang="en-US" altLang="zh-CN" sz="34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9155963" y="2811233"/>
          <a:ext cx="643255" cy="570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16" imgW="254000" imgH="393065" progId="Equation.DSMT4">
                  <p:embed/>
                </p:oleObj>
              </mc:Choice>
              <mc:Fallback>
                <p:oleObj name="" r:id="rId16" imgW="254000" imgH="3930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155963" y="2811233"/>
                        <a:ext cx="643255" cy="570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4"/>
          <p:cNvSpPr txBox="1"/>
          <p:nvPr/>
        </p:nvSpPr>
        <p:spPr>
          <a:xfrm>
            <a:off x="746102" y="1572342"/>
            <a:ext cx="188849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列表：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 Box 76"/>
          <p:cNvSpPr txBox="1"/>
          <p:nvPr/>
        </p:nvSpPr>
        <p:spPr>
          <a:xfrm>
            <a:off x="2065147" y="3512356"/>
            <a:ext cx="5673947" cy="115807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以表中各组对应值作为点的坐标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在直角坐标系内描出相应的点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 Box 5"/>
          <p:cNvSpPr txBox="1"/>
          <p:nvPr/>
        </p:nvSpPr>
        <p:spPr>
          <a:xfrm>
            <a:off x="746102" y="3568173"/>
            <a:ext cx="16510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描点：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Text Box 5"/>
          <p:cNvSpPr txBox="1"/>
          <p:nvPr/>
        </p:nvSpPr>
        <p:spPr>
          <a:xfrm>
            <a:off x="746102" y="4736335"/>
            <a:ext cx="1784985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连线：</a:t>
            </a:r>
            <a:endParaRPr lang="zh-CN" altLang="en-US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 Box 81"/>
          <p:cNvSpPr txBox="1"/>
          <p:nvPr/>
        </p:nvSpPr>
        <p:spPr>
          <a:xfrm>
            <a:off x="2048146" y="4716628"/>
            <a:ext cx="4965327" cy="95410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用光滑的曲线顺次连接各点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就可得到图象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sz="280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9" name="表格 32"/>
          <p:cNvGraphicFramePr>
            <a:graphicFrameLocks noGrp="1"/>
          </p:cNvGraphicFramePr>
          <p:nvPr>
            <p:custDataLst>
              <p:tags r:id="rId18"/>
            </p:custDataLst>
          </p:nvPr>
        </p:nvGraphicFramePr>
        <p:xfrm>
          <a:off x="8355186" y="3451974"/>
          <a:ext cx="3576341" cy="3364784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12466"/>
                <a:gridCol w="208280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2466"/>
                <a:gridCol w="208280"/>
                <a:gridCol w="210373"/>
                <a:gridCol w="210373"/>
                <a:gridCol w="210373"/>
              </a:tblGrid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  <a:tr h="210299"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endParaRPr lang="zh-CN" altLang="en-US" sz="700"/>
                    </a:p>
                  </a:txBody>
                  <a:tcPr vert="horz"/>
                </a:tc>
              </a:tr>
            </a:tbl>
          </a:graphicData>
        </a:graphic>
      </p:graphicFrame>
      <p:grpSp>
        <p:nvGrpSpPr>
          <p:cNvPr id="30" name="组合 29"/>
          <p:cNvGrpSpPr/>
          <p:nvPr/>
        </p:nvGrpSpPr>
        <p:grpSpPr>
          <a:xfrm rot="5400000">
            <a:off x="8143340" y="3367804"/>
            <a:ext cx="1959292" cy="1765214"/>
            <a:chOff x="5050370" y="2606887"/>
            <a:chExt cx="1959292" cy="1765214"/>
          </a:xfrm>
        </p:grpSpPr>
        <p:pic>
          <p:nvPicPr>
            <p:cNvPr id="31" name="图片 30"/>
            <p:cNvPicPr>
              <a:picLocks noChangeAspect="1"/>
            </p:cNvPicPr>
            <p:nvPr/>
          </p:nvPicPr>
          <p:blipFill>
            <a:blip r:embed="rId19"/>
            <a:srcRect b="23406"/>
            <a:stretch>
              <a:fillRect/>
            </a:stretch>
          </p:blipFill>
          <p:spPr>
            <a:xfrm>
              <a:off x="5050370" y="2606887"/>
              <a:ext cx="1959292" cy="1765214"/>
            </a:xfrm>
            <a:prstGeom prst="rect">
              <a:avLst/>
            </a:prstGeom>
          </p:spPr>
        </p:pic>
        <p:sp>
          <p:nvSpPr>
            <p:cNvPr id="32" name="椭圆 31"/>
            <p:cNvSpPr/>
            <p:nvPr/>
          </p:nvSpPr>
          <p:spPr bwMode="auto">
            <a:xfrm>
              <a:off x="5193277" y="2639391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33" name="椭圆 32"/>
            <p:cNvSpPr/>
            <p:nvPr/>
          </p:nvSpPr>
          <p:spPr bwMode="auto">
            <a:xfrm>
              <a:off x="6031920" y="2741890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34" name="椭圆 33"/>
            <p:cNvSpPr/>
            <p:nvPr/>
          </p:nvSpPr>
          <p:spPr bwMode="auto">
            <a:xfrm>
              <a:off x="6247777" y="2824112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35" name="椭圆 34"/>
            <p:cNvSpPr/>
            <p:nvPr/>
          </p:nvSpPr>
          <p:spPr bwMode="auto">
            <a:xfrm>
              <a:off x="6457270" y="2951383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36" name="椭圆 35"/>
            <p:cNvSpPr/>
            <p:nvPr/>
          </p:nvSpPr>
          <p:spPr bwMode="auto">
            <a:xfrm>
              <a:off x="6674450" y="3370369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37" name="椭圆 36"/>
            <p:cNvSpPr/>
            <p:nvPr/>
          </p:nvSpPr>
          <p:spPr bwMode="auto">
            <a:xfrm>
              <a:off x="6791186" y="4215787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 rot="16200000">
            <a:off x="9988914" y="5143366"/>
            <a:ext cx="1959292" cy="1765214"/>
            <a:chOff x="5043839" y="2606887"/>
            <a:chExt cx="1959292" cy="1765214"/>
          </a:xfrm>
        </p:grpSpPr>
        <p:pic>
          <p:nvPicPr>
            <p:cNvPr id="39" name="图片 38"/>
            <p:cNvPicPr>
              <a:picLocks noChangeAspect="1"/>
            </p:cNvPicPr>
            <p:nvPr/>
          </p:nvPicPr>
          <p:blipFill>
            <a:blip r:embed="rId19"/>
            <a:srcRect b="23406"/>
            <a:stretch>
              <a:fillRect/>
            </a:stretch>
          </p:blipFill>
          <p:spPr>
            <a:xfrm>
              <a:off x="5043839" y="2606887"/>
              <a:ext cx="1959292" cy="1765214"/>
            </a:xfrm>
            <a:prstGeom prst="rect">
              <a:avLst/>
            </a:prstGeom>
          </p:spPr>
        </p:pic>
        <p:sp>
          <p:nvSpPr>
            <p:cNvPr id="40" name="椭圆 39"/>
            <p:cNvSpPr/>
            <p:nvPr/>
          </p:nvSpPr>
          <p:spPr bwMode="auto">
            <a:xfrm>
              <a:off x="5193277" y="2632860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1" name="椭圆 40"/>
            <p:cNvSpPr/>
            <p:nvPr/>
          </p:nvSpPr>
          <p:spPr bwMode="auto">
            <a:xfrm>
              <a:off x="6031920" y="2741890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2" name="椭圆 41"/>
            <p:cNvSpPr/>
            <p:nvPr/>
          </p:nvSpPr>
          <p:spPr bwMode="auto">
            <a:xfrm>
              <a:off x="6247777" y="2824112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3" name="椭圆 42"/>
            <p:cNvSpPr/>
            <p:nvPr/>
          </p:nvSpPr>
          <p:spPr bwMode="auto">
            <a:xfrm>
              <a:off x="6457270" y="2951383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4" name="椭圆 43"/>
            <p:cNvSpPr/>
            <p:nvPr/>
          </p:nvSpPr>
          <p:spPr bwMode="auto">
            <a:xfrm>
              <a:off x="6674450" y="3370369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  <p:sp>
          <p:nvSpPr>
            <p:cNvPr id="45" name="椭圆 44"/>
            <p:cNvSpPr/>
            <p:nvPr/>
          </p:nvSpPr>
          <p:spPr bwMode="auto">
            <a:xfrm>
              <a:off x="6791186" y="4215787"/>
              <a:ext cx="69492" cy="69492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ulim" panose="020B0600000101010101" pitchFamily="34" charset="-127"/>
                <a:ea typeface="Gulim" panose="020B0600000101010101" pitchFamily="34" charset="-127"/>
              </a:endParaRPr>
            </a:p>
          </p:txBody>
        </p:sp>
      </p:grpSp>
      <p:pic>
        <p:nvPicPr>
          <p:cNvPr id="46" name="图片 45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177552" y="3169180"/>
            <a:ext cx="3848978" cy="386438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椭圆 14"/>
          <p:cNvSpPr/>
          <p:nvPr/>
        </p:nvSpPr>
        <p:spPr>
          <a:xfrm>
            <a:off x="434339" y="1236048"/>
            <a:ext cx="400111" cy="40011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79969" y="2153325"/>
            <a:ext cx="3866875" cy="3872983"/>
            <a:chOff x="1259632" y="2046950"/>
            <a:chExt cx="2899401" cy="2903981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59632" y="2046950"/>
              <a:ext cx="2899401" cy="2903981"/>
            </a:xfrm>
            <a:prstGeom prst="rect">
              <a:avLst/>
            </a:prstGeom>
          </p:spPr>
        </p:pic>
        <p:graphicFrame>
          <p:nvGraphicFramePr>
            <p:cNvPr id="6" name="对象 5"/>
            <p:cNvGraphicFramePr>
              <a:graphicFrameLocks noChangeAspect="1"/>
            </p:cNvGraphicFramePr>
            <p:nvPr/>
          </p:nvGraphicFramePr>
          <p:xfrm>
            <a:off x="3059832" y="2466920"/>
            <a:ext cx="674964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" name="Equation" r:id="rId3" imgW="10058400" imgH="9753600" progId="Equation.DSMT4">
                    <p:embed/>
                  </p:oleObj>
                </mc:Choice>
                <mc:Fallback>
                  <p:oleObj name="Equation" r:id="rId3" imgW="10058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059832" y="2466920"/>
                          <a:ext cx="674964" cy="6545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组合 6"/>
          <p:cNvGrpSpPr/>
          <p:nvPr/>
        </p:nvGrpSpPr>
        <p:grpSpPr>
          <a:xfrm>
            <a:off x="4289222" y="2152407"/>
            <a:ext cx="3860766" cy="3872983"/>
            <a:chOff x="4781188" y="2046949"/>
            <a:chExt cx="2894821" cy="2903981"/>
          </a:xfrm>
        </p:grpSpPr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81188" y="2046949"/>
              <a:ext cx="2894821" cy="2903981"/>
            </a:xfrm>
            <a:prstGeom prst="rect">
              <a:avLst/>
            </a:prstGeom>
          </p:spPr>
        </p:pic>
        <p:graphicFrame>
          <p:nvGraphicFramePr>
            <p:cNvPr id="13" name="对象 12"/>
            <p:cNvGraphicFramePr>
              <a:graphicFrameLocks noChangeAspect="1"/>
            </p:cNvGraphicFramePr>
            <p:nvPr/>
          </p:nvGraphicFramePr>
          <p:xfrm>
            <a:off x="6516216" y="2466920"/>
            <a:ext cx="777432" cy="6538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" name="Equation" r:id="rId6" imgW="1139825" imgH="958850" progId="Equation.DSMT4">
                    <p:embed/>
                  </p:oleObj>
                </mc:Choice>
                <mc:Fallback>
                  <p:oleObj name="Equation" r:id="rId6" imgW="1139825" imgH="95885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516216" y="2466920"/>
                          <a:ext cx="777432" cy="6538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972588" y="1038216"/>
            <a:ext cx="10832631" cy="1301119"/>
            <a:chOff x="1008733" y="756241"/>
            <a:chExt cx="7882742" cy="975585"/>
          </a:xfrm>
        </p:grpSpPr>
        <p:sp>
          <p:nvSpPr>
            <p:cNvPr id="16" name="Rectangle 2"/>
            <p:cNvSpPr txBox="1">
              <a:spLocks noChangeArrowheads="1"/>
            </p:cNvSpPr>
            <p:nvPr/>
          </p:nvSpPr>
          <p:spPr bwMode="auto">
            <a:xfrm>
              <a:off x="1008733" y="863690"/>
              <a:ext cx="7882742" cy="868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ko-KR"/>
              </a:defPPr>
              <a:lvl1pPr>
                <a:lnSpc>
                  <a:spcPct val="130000"/>
                </a:lnSpc>
                <a:defRPr sz="2800" b="1">
                  <a:latin typeface="楷体" panose="02010609060101010101" pitchFamily="49" charset="-122"/>
                  <a:ea typeface="楷体" panose="02010609060101010101" pitchFamily="49" charset="-122"/>
                </a:defRPr>
              </a:lvl1pPr>
            </a:lstStyle>
            <a:p>
              <a:pPr algn="l"/>
              <a:r>
                <a:rPr lang="zh-CN" altLang="en-US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议一议（</a:t>
              </a:r>
              <a:r>
                <a:rPr lang="en-US" altLang="zh-CN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1</a:t>
              </a:r>
              <a:r>
                <a:rPr lang="zh-CN" altLang="en-US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）观察函数</a:t>
              </a:r>
              <a:r>
                <a:rPr lang="en-US" altLang="zh-CN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    </a:t>
              </a:r>
              <a:r>
                <a:rPr lang="zh-CN" altLang="en-US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    与函数</a:t>
              </a:r>
              <a:r>
                <a:rPr lang="en-US" altLang="zh-CN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zh-CN" altLang="en-US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</a:t>
              </a:r>
              <a:r>
                <a:rPr lang="en-US" altLang="zh-CN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   </a:t>
              </a:r>
              <a:r>
                <a:rPr lang="zh-CN" altLang="en-US" b="0"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rPr>
                <a:t>      的图象，它们有什么相同点和不同点？</a:t>
              </a:r>
              <a:endParaRPr lang="zh-CN" altLang="en-US" b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对象 16"/>
            <p:cNvGraphicFramePr>
              <a:graphicFrameLocks noChangeAspect="1"/>
            </p:cNvGraphicFramePr>
            <p:nvPr/>
          </p:nvGraphicFramePr>
          <p:xfrm>
            <a:off x="3511134" y="760500"/>
            <a:ext cx="674964" cy="6545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Equation" r:id="rId8" imgW="10058400" imgH="9753600" progId="Equation.DSMT4">
                    <p:embed/>
                  </p:oleObj>
                </mc:Choice>
                <mc:Fallback>
                  <p:oleObj name="Equation" r:id="rId8" imgW="10058400" imgH="9753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511134" y="760500"/>
                          <a:ext cx="674964" cy="6545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对象 17"/>
            <p:cNvGraphicFramePr>
              <a:graphicFrameLocks noChangeAspect="1"/>
            </p:cNvGraphicFramePr>
            <p:nvPr/>
          </p:nvGraphicFramePr>
          <p:xfrm>
            <a:off x="4950104" y="756241"/>
            <a:ext cx="777432" cy="6538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4" name="Equation" r:id="rId9" imgW="1139825" imgH="958850" progId="Equation.DSMT4">
                    <p:embed/>
                  </p:oleObj>
                </mc:Choice>
                <mc:Fallback>
                  <p:oleObj name="Equation" r:id="rId9" imgW="1139825" imgH="95885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950104" y="756241"/>
                          <a:ext cx="777432" cy="65382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8095607" y="2521283"/>
            <a:ext cx="3918234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indent="-457200" algn="l" eaLnBrk="0" hangingPunct="0">
              <a:buFont typeface="Wingdings" panose="05000000000000000000" charset="0"/>
              <a:buChar char="Ø"/>
            </a:pPr>
            <a:r>
              <a:rPr lang="zh-CN" altLang="en-US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相同点：图像都是由两支曲线组成的；都不和坐标轴相交</a:t>
            </a:r>
            <a:endParaRPr lang="en-US" altLang="zh-CN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  <a:p>
            <a:pPr marL="457200" indent="-457200" algn="l" eaLnBrk="0" hangingPunct="0">
              <a:buFont typeface="Wingdings" panose="05000000000000000000" charset="0"/>
              <a:buChar char="Ø"/>
            </a:pPr>
            <a:r>
              <a:rPr lang="zh-CN" altLang="en-US" sz="3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不同点：所在象限不同</a:t>
            </a:r>
            <a:endParaRPr lang="en-US" altLang="zh-CN" sz="3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椭圆 14"/>
          <p:cNvSpPr/>
          <p:nvPr/>
        </p:nvSpPr>
        <p:spPr>
          <a:xfrm>
            <a:off x="434339" y="1236048"/>
            <a:ext cx="400111" cy="40011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0" y="0"/>
            <a:ext cx="3869576" cy="1214379"/>
            <a:chOff x="0" y="0"/>
            <a:chExt cx="3869576" cy="1214379"/>
          </a:xfrm>
        </p:grpSpPr>
        <p:pic>
          <p:nvPicPr>
            <p:cNvPr id="23" name="Picture 3" descr="E:\PPT改稿\PPT\可修改\19.png"/>
            <p:cNvPicPr>
              <a:picLocks noChangeAspect="1" noChangeArrowheads="1"/>
            </p:cNvPicPr>
            <p:nvPr/>
          </p:nvPicPr>
          <p:blipFill>
            <a:blip r:embed="rId1"/>
            <a:stretch>
              <a:fillRect/>
            </a:stretch>
          </p:blipFill>
          <p:spPr bwMode="auto">
            <a:xfrm rot="5400000">
              <a:off x="-172850" y="172850"/>
              <a:ext cx="1214379" cy="8686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文本框 5"/>
            <p:cNvSpPr txBox="1"/>
            <p:nvPr/>
          </p:nvSpPr>
          <p:spPr>
            <a:xfrm>
              <a:off x="746102" y="421779"/>
              <a:ext cx="31234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b="1">
                  <a:solidFill>
                    <a:schemeClr val="accent2"/>
                  </a:solidFill>
                  <a:cs typeface="+mn-ea"/>
                  <a:sym typeface="+mn-lt"/>
                </a:rPr>
                <a:t>探究新知</a:t>
              </a:r>
              <a:endParaRPr lang="zh-CN" altLang="en-US" sz="2800" b="1">
                <a:solidFill>
                  <a:schemeClr val="accent2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026980" y="2944194"/>
            <a:ext cx="10009187" cy="74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当 </a:t>
            </a:r>
            <a:r>
              <a:rPr lang="en-US" altLang="zh-CN" sz="3200" i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 </a:t>
            </a:r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&gt; 0 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时，两支曲线分别位于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第一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、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第三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象限；</a:t>
            </a:r>
            <a:endParaRPr lang="zh-CN" altLang="en-US" sz="320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027030" y="4184336"/>
            <a:ext cx="10009089" cy="74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当 </a:t>
            </a:r>
            <a:r>
              <a:rPr lang="en-US" altLang="zh-CN" sz="3200" i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 </a:t>
            </a:r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&lt; 0 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时，两支曲线分别位于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第二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、</a:t>
            </a:r>
            <a:r>
              <a:rPr lang="zh-CN" altLang="en-US"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第四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象限</a:t>
            </a:r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lang="en-US" altLang="zh-CN" sz="320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026932" y="1125250"/>
            <a:ext cx="10009364" cy="1617067"/>
            <a:chOff x="88" y="1329"/>
            <a:chExt cx="15764" cy="2546"/>
          </a:xfrm>
        </p:grpSpPr>
        <p:sp>
          <p:nvSpPr>
            <p:cNvPr id="5" name="TextBox 35"/>
            <p:cNvSpPr txBox="1">
              <a:spLocks noChangeArrowheads="1"/>
            </p:cNvSpPr>
            <p:nvPr/>
          </p:nvSpPr>
          <p:spPr bwMode="auto">
            <a:xfrm>
              <a:off x="88" y="1541"/>
              <a:ext cx="15764" cy="2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rgbClr val="FF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3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宋体" panose="02010600030101010101" pitchFamily="2" charset="-122"/>
                </a:rPr>
                <a:t>一般地，反比例函数           </a:t>
              </a:r>
              <a:r>
                <a:rPr lang="zh-CN" altLang="en-US" sz="3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的图象是由两支曲线</a:t>
              </a:r>
              <a:r>
                <a:rPr lang="en-US" altLang="zh-CN" sz="3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(</a:t>
              </a:r>
              <a:r>
                <a:rPr lang="zh-CN" altLang="en-US" sz="3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这两支曲线通常称为双曲线</a:t>
              </a:r>
              <a:r>
                <a:rPr lang="en-US" altLang="zh-CN" sz="3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)</a:t>
              </a:r>
              <a:r>
                <a:rPr lang="zh-CN" altLang="en-US" sz="320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组成的，具有以下性质：</a:t>
              </a:r>
              <a:endPara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6" name="对象 19459"/>
            <p:cNvGraphicFramePr>
              <a:graphicFrameLocks noChangeAspect="1"/>
            </p:cNvGraphicFramePr>
            <p:nvPr/>
          </p:nvGraphicFramePr>
          <p:xfrm>
            <a:off x="5962" y="1329"/>
            <a:ext cx="1708" cy="17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" r:id="rId2" imgW="393700" imgH="393700" progId="Equation.DSMT4">
                    <p:embed/>
                  </p:oleObj>
                </mc:Choice>
                <mc:Fallback>
                  <p:oleObj name="" r:id="rId2" imgW="393700" imgH="3937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5962" y="1329"/>
                          <a:ext cx="1708" cy="17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596"/>
  <p:tag name="KSO_WM_UNIT_CLEAR" val="1"/>
  <p:tag name="KSO_WM_UNIT_COMPATIBLE" val="0"/>
  <p:tag name="KSO_WM_UNIT_HIGHLIGHT" val="0"/>
  <p:tag name="KSO_WM_UNIT_ID" val="custom596_12*a*1"/>
  <p:tag name="KSO_WM_UNIT_INDEX" val="1"/>
  <p:tag name="KSO_WM_UNIT_ISCONTENTSTITLE" val="0"/>
  <p:tag name="KSO_WM_UNIT_LAYERLEVEL" val="1"/>
  <p:tag name="KSO_WM_UNIT_PRESET_TEXT_INDEX" val="3"/>
  <p:tag name="KSO_WM_UNIT_PRESET_TEXT_LEN" val="17"/>
  <p:tag name="KSO_WM_UNIT_TYPE" val="a"/>
  <p:tag name="KSO_WM_UNIT_VALUE" val="13"/>
</p:tagLst>
</file>

<file path=ppt/tags/tag2.xml><?xml version="1.0" encoding="utf-8"?>
<p:tagLst xmlns:p="http://schemas.openxmlformats.org/presentationml/2006/main">
  <p:tag name="KSO_WM_UNIT_TABLE_BEAUTIFY" val="smartTable{a5ecfef0-5d1b-4e5b-b460-77b69a763005}"/>
</p:tagLst>
</file>

<file path=ppt/tags/tag3.xml><?xml version="1.0" encoding="utf-8"?>
<p:tagLst xmlns:p="http://schemas.openxmlformats.org/presentationml/2006/main">
  <p:tag name="KSO_WM_UNIT_TABLE_BEAUTIFY" val="smartTable{38d62302-61cf-42a0-a633-bf75cd23ce5b}"/>
</p:tagLst>
</file>

<file path=ppt/tags/tag4.xml><?xml version="1.0" encoding="utf-8"?>
<p:tagLst xmlns:p="http://schemas.openxmlformats.org/presentationml/2006/main">
  <p:tag name="KSO_WM_UNIT_TABLE_BEAUTIFY" val="smartTable{38d62302-61cf-42a0-a633-bf75cd23ce5b}"/>
</p:tagLst>
</file>

<file path=ppt/tags/tag5.xml><?xml version="1.0" encoding="utf-8"?>
<p:tagLst xmlns:p="http://schemas.openxmlformats.org/presentationml/2006/main">
  <p:tag name="KSO_WM_UNIT_TABLE_BEAUTIFY" val="smartTable{38d62302-61cf-42a0-a633-bf75cd23ce5b}"/>
</p:tagLst>
</file>

<file path=ppt/tags/tag6.xml><?xml version="1.0" encoding="utf-8"?>
<p:tagLst xmlns:p="http://schemas.openxmlformats.org/presentationml/2006/main">
  <p:tag name="KSO_WM_UNIT_TABLE_BEAUTIFY" val="smartTable{aad7fd2d-a2c3-4bfa-8d1e-04cc4b5061be}"/>
</p:tagLst>
</file>

<file path=ppt/tags/tag7.xml><?xml version="1.0" encoding="utf-8"?>
<p:tagLst xmlns:p="http://schemas.openxmlformats.org/presentationml/2006/main">
  <p:tag name="KSO_WM_UNIT_TABLE_BEAUTIFY" val="smartTable{a30f7a07-5014-4f9a-920e-8e13cc2ac35a}"/>
</p:tagLst>
</file>

<file path=ppt/tags/tag8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ISPRING_FIRST_PUBLISH" val="1"/>
  <p:tag name="ISPRING_OUTPUT_FOLDER" val="D:\ppt\第11批\643193"/>
  <p:tag name="ISPRING_PLAYERS_CUSTOMIZATION" val="UEsDBBQAAgAIAOeJc0s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DniXNL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OeJc0u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54lzSy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54lzS2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aWGeSz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aWGeS5r5lmRrAAAAawAAABwAAAB1bml2ZXJzYWwvbG9jYWxfc2V0dGluZ3MueG1ss7GvyM1RKEstKs7Mz7NVMtQzUFJIzUvOT8nMS7dVCg1x07VQUiguScxLSczJz0u1VcrLV1Kwt+OyyclPTswJTi0pASosVijISaxMLQpJzQUySlL9EnOBKp/tmfJ8ya5n09qfr9ivpG/HBQB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aWGeS7CHI/RsAQAA9wIAACkAAAB1bml2ZXJzYWwvc2tpbl9jdXN0b21pemF0aW9uX3NldHRpbmdzLnhtbI1S20okMRB99yuCPzBJKreGdiC3lnlR0QGfm+ns0qyml07EZcnHm3Z3GEdHNPVUdU6doiqnTb/GaJ9Snh7Hv30ep3gXch7jz7Q+Q6jdTQ/TfDOHFHJaHSr3Yxym5038MS21Wk25j0M/D3ZB0xqj7vUhJbVyqmbMMIok89Qr5Dy3FWvANWAr5iix7eqdxD/dOexCzKdV29UR+rFhE1OY8yYO4c8ajtlvoeMNLud+GCsvrQVbouynFseWQIxwyX2hGgAEstwRh4uUjdQEecw4hmIUBQqIcE4aUYikHGrWNaKqMN8IxCRj1BXqae1GWhtHbZHQEKLrNK8aW7rOSIwRIQSYK1xAZzCqbKgaGtRyQHBgQBRtNFGAOtuZjhXvvLAcKeoFxoUZAxgfjnvY7u25DtVvr7M/5xeCJ7/gJLp4a3XCXO3uaZ4reRsefz/0OaBxuDi/ufV3/mqrt5vrq/P/vnz18J61mLVu/am3XwBQSwMEFAACAAgAamGeSyTg/xfEDAAAYxkAABcAAAB1bml2ZXJzYWwvdW5pdmVyc2FsLnBuZ+1XaVxT55o/isVOLSBqCrI7ttJFxKgBFJO4AOIom4QisouWyy7IIQYI0UtbBEXa3lvwgiESLAHCTkMwAUJF4NYYUFnCYqSCISSHJGAgIWSbg/bOb2a+zefhw/md8/zf9z3P+n/Oc/L9fU+ZfGT1EQAAJqe9Pc4BgBECADbe/NAYRox/4u+Gbxuunjt1AmgYsBHDwqbY4z7HAaC5aIs2+gNY/rcr3iFXAcC0Z+3a0J9SfQkALFdOexzHXYuQCs7QLwnH+1/rz+YA2GNVJ4ynP3Xbnr8b8bEH7vElhy83eVSctvmi4HNfj022f9n/1/s3HbYN52/e+mLgqGeNq0pJnKAFT4EThvAJ9uqFKwHshPqgoISRaCynNojtXFclLkvpCiEqx2Ppfhj1m8eb7bNhc648NK+1qLWeFafhshd7LaRPYOzMiFnMkfyCMyX7GFs2AkBdoG3qNsQUyUBkw4vdLiPbLSR3q5P3/PmMWZ2rzPiXwNoJb2Fvg0NyzAMHP5oHbAAADw/Y8a3m6+A6uA6ug+vgOrgOroPr4Dq4Dv4/BPdla6TMrwDg+tD/8UfhDS5gcZkf2RiRoxaOzBRhuzLnKvK+xk8RVShacrCgi0UGs9hSAIjqJDzlFzIHbrF0wu8sIsYSws5zR4/E6GQtgzCUZ2Mht0VEwu+QvMqSJ6XMM2qTUwSy5CwAaJ+gUXIyeV2Ee9Wp0UmhTF7rhdmOQgI+QCXeN8lp7KycFtMoySl/MBqS8Ux0jYhC0nu4poj9SKtDkr/5YR5KtCS9gkLn6KQpjvrFIlIYitJDMOhUznJNcARBWEBQ6M5xeYpvQEqhsGtVQv9qtlCB74zko70Gpo+0OalKONrLMxlVs3j2wHTJ3/12bzClvbqN7rtvqderOMxJNP0yCyw6LmDG6r7XvApIjbhVv2ZHvtU9wZUeE0cjRrL+RT3zVeYIAfEpmGMSxZXnqNh/GxKm2XhJNQX5EyL8y9R+YVP1DU278xM5yaBhHD8PjcTVh3ILCcvt1TcyedbYQSiD1f/PkLD+KmF8KPQWag5TiJYHnlRgX9dxlXGfdo9Xu8bbEd78qFxW3k2fxECjh/eA9hRhWVrWKU985cCt5CxfunE0qp0+ZPUA5D6NPzZhsiIhiwkOwSUMrvBHug5j9gwKX/0of5VweKHhep2mNqdhq41q/OZPzWFouz7HYJQ3BRvUvthnPbl/5yjayzfLlmEyI/LhjrgU9SsqqNP8lW8V/hSvjWEpku1/yEDl2HsrXMBI/GSOFXX6733R/872OmbyH6Ibr49galaWh4ktHfL4hXAad4xO6ad9iFqwz121uld0+cm1o8PXieqak7qsISJbhkybgKopUCor6aG5hYIQK13TtPW9pvMaGUppCU5i1zQtsxV1XZG7vjwRc53PKxtx/03h3ku2+ucdfM/hDlmXdUCzTRR/kHuDsJNrNnOALWSaTMAJfgGNgQ+TmM7P0fZmFexkICMw75GNQvV5MYu4H36pF2iJY+o02xAVyG5ollecywox+TSh6/4KCKoEKTsRAqFFQDNbxtowxkOSkA+HpLkhzIHmWmzZpDSXeLPgmeUfoOL7Iw8uCw4gdoB7s/B70XlBeft5u1xJNOqAfZ7bz2p3ROuFHBsMrk9lK+lIDempkuMSM28/4DdDadSNf6wuj4amMBrp/XWTZq3J5BiljC1v00QHc0Jwe2nhos9Y0tPSbQjEx5AeF2uC67e4lCeMKuqp1oXlQqlTw0TkowpjKcjBLRUuWP8YQItZQDcGlhw0G01wwDa22owNtsGJvGq73P5S1BaWELAooTe2iVIyfeYarK/zTHUWqw1Bgq67IGTTuuT8RUGBv8mzvqgksrDCscdtPi5uUpiaER/Jf+152ePx3WAjNbIRY2spGowctvsNWVwmZ5sDYA452aqJr3tFjoTrBfzHblzGQ6eyR3tG0Pb8GgtGEVZ/TXqVJFD/Agfe5Yw+O7Fzw69Lw4F+4eWRnNBZgnPn0gtJvmP5efTqXGWoM+2oZr61xLkyp5z/BRiCavQtUbSJlb11obFlLCdGoYIw4zKaMcxJcJdMkUsjNY055aqYGm69AlK96Rh4Eafs/SGbcwIHbOaj7d2XT6zwXKe0hoMGCf879a9D4a4ANNK8JIDEDaM+MVHhjRBUZYZZiYKEw2VnUSRt8vkc6lu1iEK5hzWe18wp+9e0InlGGqu5QVGh6wCrZjb4yghu8mgbc2NlVTPWxQckMp7GkZUaBHWjW7tM7ZZYWszl0chwqcwRV17nSRPEmHgrI8E5JJLiSr1oN/c1EMZKF7/RmhuheCWtSwPu8nt7D5I+8odGcdFIZzY9mfKUBbbtDEyacksJx91Wk5t9k/Df9d6svXy0UMeOmyJ7oV1YxJb8asC0IQtjWlaF5LhL0/kmx+R79ROBPtwN0pWl+zkyKrUD5rCjqOhGhk+Zcd+MQHPYwas7Pc9TSp10hCssaTYuURFHpd7WuRVHynrSqqur+72Yfi7miO7fwMH+6KFDs/j3XoCNlZraGmMOqt1p9ycS8nIp1iwzwT+smHubK64iOKAxAsupfstcmXBXAFui/H0tYKVw62obUY44boGoFw879UR9i/NRONq3nvT0FCt/30O9mAs3vym6IyX77ZsNSLoiPoJpeoXxLnh9Wtm7LHXKwPRIqGrxsxnknO1x/0CTNkizA1VV6kwbaPxtMVG/4+Jjb/IoCzXy+niMvotFPACNjldVsQQx7AR3vmdvB/mXtoSuOnUTrRQ7aO3Ra/iTRWLc/uHc5SKSdkbSSNJBkuZ+O/ajXDNMO0vaNulbbG7RFK7KtnHxicnBT4hhdrwK0crHUTwK7vYNxX7jzpntecjuCNP7CRMu+8s53UdNiRf03z0gpmsujda3+vjEuPepjkmmUIXEg3p0I7/GoSZu07iW+FP0/FTrnYLMRHjf9oDmBYpBGwuKyPjyb0+i/fkPry1O/36AkVg/FP7JQuv/rKBO/Sr0roImDt0P9/LcmefkZFgd2mc0o95eBOZtkta+z2W81SSS9MJ/CBMQQHk2jOMOIFGmOitTBGJ5bO5dvCsw+e2i8qyJH+aGWxi++JDuQZYoJrYjF1VFeLWiclurn+7MNZpqMln0UheTv7CrLfP2jRwynkCBeVgn56zsEwFDb4fuEEFNzDtPFUkNzdN3iwOQKTP+z/01NKVnDSWB3CxAXJpp4e6iUu22C/RjXrizEqy+tqe0+HUTz4n5siVzsdciWN6pshM9vTqIxqfdtYZGtoSpssdPqbLDaBEO/e7uAi0oKoFdPy+HGjmYZQvyGZNvXE1kEN7bqVW7xQfl3aA4lTg8CD2FRhyyYJK+pI1Ii+Be7AKyizWVprm1in7axyhSYs85p0DNg5wIO9mhfbS+8pmOZtJQt5Wk2b8oP5mUuPvLPcsfzK+a9h6wkgwQFTxXv+FBrtrs6EK3pEsjS9hcH6Zh3TgULCl31syVF5UN37rQ6Z2hcOncsxaob2IXDUH3Tr3vmGx4/GEKLNgrPOo081nS4LxyMgVLKEk3/b72sdDh14GykhpYY5d6ll48kz1n/DysJqtrvjILY3cCLwASVW+5zsz/1vWXhvyYcNenXkyD6pkR5lt+sf62WJjmKkgPZNvwu5K38n5mibgYlmhm15ohye8GAcbyeVATNVp/tU7SiCYrm2jHcWc9epdrrD2u/iJTtxTJ1Nc+FIBGTWXOHO2B1Zxewp8fr1VY2SSxySwAKTYl1cr9926u4MqD3LTibOhPM2f4K58F8Z/DbGTTYyRs/ljMcJKhLlRk2Ql/raRK+Rk4v349GZHDOVIGf5/ZMUgk1K5SM3Rx44T7T9TPTagPz63l1pY2jnYcPJe593MAq0FFtDZ+IGgbZIF3eCF62Uv3Lweg/ovsjlvqNT5eAhi3v0/SL+Rh68oJs//I6H7CkEqZU13xAO9nGQtqUML+nCQ9iCgJf2eW5ozBUJAg2GeIWQrRFs3wW4b0pB3QvC1CxIjAOzVjDerBUIOrNMQpFEov+UBLvcM/+ti5hvW01e2THdcjbTSqrzJ2WtgpHF3yrh1Mlle7FZm1EDNexlKIGW8FBRo5h1N48/V07y1H7nvWAIAoqDP66u3oZqh94XxPbZt4a0qf1BYh9Je72T2Ke9Vb510tDx6OtgdZHxfk2eesvGn6odTxc+B6DFjel80ew4dd60wxYHwRCP4tfiRJ94ZzvRGLcn/f/wAgLOV/zd8/boFH63B3I3iiLpPkb8FqF066b/+XoFsK/C+BbvDB1MMHlEG2AUOnccNLUwY9M3wrvFqzGn22pJJaZU/Spi7rVFPMr+CRHueMc9UeqP/asNk8bFOh9WHvr+GzwGlPX4+GE1F//U9QSwMEFAACAAgAamGeS3Br3rpLAAAAagAAABsAAAB1bml2ZXJzYWwvdW5pdmVyc2FsLnBuZy54bWyzsa/IzVEoSy0qzszPs1Uy1DNQsrfj5bIpKEoty0wtV6gAigEFIUBJoRLINUJwyzNTSjJslczNTBFiGamZ6Rkltkqm5iZwQX2gkQBQSwECAAAUAAIACADniXNLFQ6tKGQEAAAHEQAAHQAAAAAAAAABAAAAAAAAAAAAdW5pdmVyc2FsL2NvbW1vbl9tZXNzYWdlcy5sbmdQSwECAAAUAAIACADniXNLCH4LIykDAACGDAAAJwAAAAAAAAABAAAAAACfBAAAdW5pdmVyc2FsL2ZsYXNoX3B1Ymxpc2hpbmdfc2V0dGluZ3MueG1sUEsBAgAAFAACAAgA54lzS7X8CWS6AgAAVQoAACEAAAAAAAAAAQAAAAAADQgAAHVuaXZlcnNhbC9mbGFzaF9za2luX3NldHRpbmdzLnhtbFBLAQIAABQAAgAIAOeJc0sqlg9n/gIAAJcLAAAmAAAAAAAAAAEAAAAAAAYLAAB1bml2ZXJzYWwvaHRtbF9wdWJsaXNoaW5nX3NldHRpbmdzLnhtbFBLAQIAABQAAgAIAOeJc0tocVKRmgEAAB8GAAAfAAAAAAAAAAEAAAAAAEgOAAB1bml2ZXJzYWwvaHRtbF9za2luX3NldHRpbmdzLmpzUEsBAgAAFAACAAgAaWGeSz08L9HBAAAA5QEAABoAAAAAAAAAAQAAAAAAHxAAAHVuaXZlcnNhbC9pMThuX3ByZXNldHMueG1sUEsBAgAAFAACAAgAaWGeS5r5lmRrAAAAawAAABwAAAAAAAAAAQAAAAAAGBEAAHVuaXZlcnNhbC9sb2NhbF9zZXR0aW5ncy54bWxQSwECAAAUAAIACABElFdHI7RO+/sCAACwCAAAFAAAAAAAAAABAAAAAAC9EQAAdW5pdmVyc2FsL3BsYXllci54bWxQSwECAAAUAAIACABpYZ5LsIcj9GwBAAD3AgAAKQAAAAAAAAABAAAAAADqFAAAdW5pdmVyc2FsL3NraW5fY3VzdG9taXphdGlvbl9zZXR0aW5ncy54bWxQSwECAAAUAAIACABqYZ5LJOD/F8QMAABjGQAAFwAAAAAAAAAAAAAAAACdFgAAdW5pdmVyc2FsL3VuaXZlcnNhbC5wbmdQSwECAAAUAAIACABqYZ5LcGveuksAAABqAAAAGwAAAAAAAAABAAAAAACWIwAAdW5pdmVyc2FsL3VuaXZlcnNhbC5wbmcueG1sUEsFBgAAAAALAAsASQMAABokAAAAAA=="/>
  <p:tag name="ISPRING_PRESENTATION_TITLE" val="简约清新教育培训模板PPT模板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PASSING_SCORE" val="100.000000"/>
  <p:tag name="ISPRING_SCORM_RATE_QUIZZES" val="0"/>
  <p:tag name="ISPRING_SCORM_RATE_SLIDES" val="1"/>
  <p:tag name="ISPRING_ULTRA_SCORM_COURSE_ID" val="ABECDC34-A6F0-4566-B908-FE20365EA66D"/>
  <p:tag name="ISPRINGCLOUDFOLDERID" val="0"/>
  <p:tag name="ISPRINGCLOUDFOLDERPATH" val="资源库"/>
  <p:tag name="ISPRINGONLINEFOLDERID" val="0"/>
  <p:tag name="ISPRINGONLINEFOLDERPATH" val="内容列表"/>
</p:tagLst>
</file>

<file path=ppt/theme/theme1.xml><?xml version="1.0" encoding="utf-8"?>
<a:theme xmlns:a="http://schemas.openxmlformats.org/drawingml/2006/main" name="第一PPT，www.1ppt.com">
  <a:themeElements>
    <a:clrScheme name="自定义 160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8EC0B9"/>
      </a:accent1>
      <a:accent2>
        <a:srgbClr val="F3B96D"/>
      </a:accent2>
      <a:accent3>
        <a:srgbClr val="5D5D5D"/>
      </a:accent3>
      <a:accent4>
        <a:srgbClr val="909090"/>
      </a:accent4>
      <a:accent5>
        <a:srgbClr val="BFBFBF"/>
      </a:accent5>
      <a:accent6>
        <a:srgbClr val="EBDECD"/>
      </a:accent6>
      <a:hlink>
        <a:srgbClr val="308F63"/>
      </a:hlink>
      <a:folHlink>
        <a:srgbClr val="BFBFBF"/>
      </a:folHlink>
    </a:clrScheme>
    <a:fontScheme name="bmshhaon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mshhaon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1076</Words>
  <Application>WPS 演示</Application>
  <PresentationFormat/>
  <Paragraphs>199</Paragraphs>
  <Slides>13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29</vt:i4>
      </vt:variant>
      <vt:variant>
        <vt:lpstr>幻灯片标题</vt:lpstr>
      </vt:variant>
      <vt:variant>
        <vt:i4>13</vt:i4>
      </vt:variant>
    </vt:vector>
  </HeadingPairs>
  <TitlesOfParts>
    <vt:vector size="59" baseType="lpstr">
      <vt:lpstr>Arial</vt:lpstr>
      <vt:lpstr>宋体</vt:lpstr>
      <vt:lpstr>Wingdings</vt:lpstr>
      <vt:lpstr>微软雅黑</vt:lpstr>
      <vt:lpstr>字魂59号-创粗黑</vt:lpstr>
      <vt:lpstr>黑体</vt:lpstr>
      <vt:lpstr>楷体</vt:lpstr>
      <vt:lpstr>Times New Roman</vt:lpstr>
      <vt:lpstr>Cambria Math</vt:lpstr>
      <vt:lpstr>Gulim</vt:lpstr>
      <vt:lpstr>仿宋</vt:lpstr>
      <vt:lpstr>Wingdings</vt:lpstr>
      <vt:lpstr>Malgun Gothic</vt:lpstr>
      <vt:lpstr>汉真广标</vt:lpstr>
      <vt:lpstr>Arial Unicode MS</vt:lpstr>
      <vt:lpstr>第一PPT，www.1ppt.com</vt:lpstr>
      <vt:lpstr>自定义设计方案</vt:lpstr>
      <vt:lpstr>Equations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Equations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Equations</vt:lpstr>
      <vt:lpstr>Equations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5</cp:revision>
  <cp:lastPrinted>2024-10-07T21:03:00Z</cp:lastPrinted>
  <dcterms:created xsi:type="dcterms:W3CDTF">2024-10-07T21:03:00Z</dcterms:created>
  <dcterms:modified xsi:type="dcterms:W3CDTF">2025-02-28T10:08:30Z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405BD4A2A9AF4D4A87DD9A669176342C_12</vt:lpwstr>
  </property>
  <property fmtid="{D5CDD505-2E9C-101B-9397-08002B2CF9AE}" pid="7" name="KSOProductBuildVer">
    <vt:lpwstr>2052-12.1.0.19770</vt:lpwstr>
  </property>
</Properties>
</file>