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18" r:id="rId3"/>
  </p:sldMasterIdLst>
  <p:notesMasterIdLst>
    <p:notesMasterId r:id="rId5"/>
  </p:notesMasterIdLst>
  <p:sldIdLst>
    <p:sldId id="287" r:id="rId4"/>
    <p:sldId id="374" r:id="rId6"/>
    <p:sldId id="375" r:id="rId7"/>
    <p:sldId id="376" r:id="rId8"/>
    <p:sldId id="377" r:id="rId9"/>
    <p:sldId id="378" r:id="rId10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71" autoAdjust="0"/>
    <p:restoredTop sz="94947" autoAdjust="0"/>
  </p:normalViewPr>
  <p:slideViewPr>
    <p:cSldViewPr snapToGrid="0" showGuides="1">
      <p:cViewPr varScale="1">
        <p:scale>
          <a:sx n="83" d="100"/>
          <a:sy n="83" d="100"/>
        </p:scale>
        <p:origin x="324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2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C0ACE9B7-164C-4C82-8008-B37F4B1A49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B4FC2C16-B175-4EF6-8273-EA68895BDF8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fade/>
  </p:transition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1FE4AE-81AA-4B49-8A92-97C6B04926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AE5CF8-6F2A-409B-B6FA-5C7253F81E5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2000">
    <p:push dir="u"/>
  </p:transition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TextBox 2"/>
          <p:cNvSpPr txBox="1"/>
          <p:nvPr userDrawn="1"/>
        </p:nvSpPr>
        <p:spPr>
          <a:xfrm>
            <a:off x="453650" y="0"/>
            <a:ext cx="54006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3" Type="http://schemas.openxmlformats.org/officeDocument/2006/relationships/theme" Target="../theme/theme1.xml"/><Relationship Id="rId72" Type="http://schemas.openxmlformats.org/officeDocument/2006/relationships/image" Target="file:///D:\qq&#25991;&#20214;\712321467\Image\C2C\Image2\%7b75232B38-A165-1FB7-499C-2E1C792CACB5%7d.png" TargetMode="External"/><Relationship Id="rId71" Type="http://schemas.openxmlformats.org/officeDocument/2006/relationships/image" Target="../media/image2.png"/><Relationship Id="rId70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69" Type="http://schemas.openxmlformats.org/officeDocument/2006/relationships/slideLayout" Target="../slideLayouts/slideLayout69.xml"/><Relationship Id="rId68" Type="http://schemas.openxmlformats.org/officeDocument/2006/relationships/slideLayout" Target="../slideLayouts/slideLayout68.xml"/><Relationship Id="rId67" Type="http://schemas.openxmlformats.org/officeDocument/2006/relationships/slideLayout" Target="../slideLayouts/slideLayout67.xml"/><Relationship Id="rId66" Type="http://schemas.openxmlformats.org/officeDocument/2006/relationships/slideLayout" Target="../slideLayouts/slideLayout66.xml"/><Relationship Id="rId65" Type="http://schemas.openxmlformats.org/officeDocument/2006/relationships/slideLayout" Target="../slideLayouts/slideLayout65.xml"/><Relationship Id="rId64" Type="http://schemas.openxmlformats.org/officeDocument/2006/relationships/slideLayout" Target="../slideLayouts/slideLayout64.xml"/><Relationship Id="rId63" Type="http://schemas.openxmlformats.org/officeDocument/2006/relationships/slideLayout" Target="../slideLayouts/slideLayout63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file:///D:\qq&#25991;&#20214;\712321467\Image\C2C\Image2\%7b75232B38-A165-1FB7-499C-2E1C792CACB5%7d.png" TargetMode="External"/><Relationship Id="rId4" Type="http://schemas.openxmlformats.org/officeDocument/2006/relationships/image" Target="../media/image2.png"/><Relationship Id="rId3" Type="http://schemas.openxmlformats.org/officeDocument/2006/relationships/slideLayout" Target="../slideLayouts/slideLayout72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0">
            <a:lum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71" r:link="rId7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</p:sldLayoutIdLst>
  <p:transition spd="slow" advClick="0" advTm="0">
    <p:fade/>
  </p:transition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4" r:link="rId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emf"/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emf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0.emf"/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1.e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-859224" y="-7577"/>
            <a:ext cx="13910447" cy="743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组合 9"/>
          <p:cNvGrpSpPr/>
          <p:nvPr/>
        </p:nvGrpSpPr>
        <p:grpSpPr>
          <a:xfrm rot="766677">
            <a:off x="3903880" y="371041"/>
            <a:ext cx="5008780" cy="6991168"/>
            <a:chOff x="3903880" y="371041"/>
            <a:chExt cx="5008780" cy="6991168"/>
          </a:xfrm>
        </p:grpSpPr>
        <p:sp>
          <p:nvSpPr>
            <p:cNvPr id="11" name="等腰三角形 10"/>
            <p:cNvSpPr/>
            <p:nvPr/>
          </p:nvSpPr>
          <p:spPr>
            <a:xfrm rot="6684861">
              <a:off x="3512448" y="2077883"/>
              <a:ext cx="5675758" cy="4892894"/>
            </a:xfrm>
            <a:prstGeom prst="triangle">
              <a:avLst/>
            </a:prstGeom>
            <a:noFill/>
            <a:ln>
              <a:solidFill>
                <a:srgbClr val="415162">
                  <a:alpha val="1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" name="等腰三角形 11"/>
            <p:cNvSpPr/>
            <p:nvPr/>
          </p:nvSpPr>
          <p:spPr>
            <a:xfrm rot="2700000">
              <a:off x="3628334" y="762473"/>
              <a:ext cx="5675758" cy="4892894"/>
            </a:xfrm>
            <a:prstGeom prst="triangle">
              <a:avLst/>
            </a:prstGeom>
            <a:noFill/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7" name="任意多边形 16"/>
          <p:cNvSpPr/>
          <p:nvPr/>
        </p:nvSpPr>
        <p:spPr>
          <a:xfrm>
            <a:off x="3522529" y="1121788"/>
            <a:ext cx="4749948" cy="4749940"/>
          </a:xfrm>
          <a:custGeom>
            <a:avLst/>
            <a:gdLst/>
            <a:ahLst/>
            <a:cxnLst/>
            <a:rect l="0" t="0" r="0" b="0"/>
            <a:pathLst>
              <a:path w="3423351" h="3423351">
                <a:moveTo>
                  <a:pt x="0" y="1711672"/>
                </a:moveTo>
                <a:cubicBezTo>
                  <a:pt x="0" y="766346"/>
                  <a:pt x="766346" y="0"/>
                  <a:pt x="1711672" y="0"/>
                </a:cubicBezTo>
                <a:cubicBezTo>
                  <a:pt x="2657006" y="0"/>
                  <a:pt x="3423352" y="766346"/>
                  <a:pt x="3423352" y="1711672"/>
                </a:cubicBezTo>
                <a:cubicBezTo>
                  <a:pt x="3423352" y="2657006"/>
                  <a:pt x="2657006" y="3423352"/>
                  <a:pt x="1711672" y="3423352"/>
                </a:cubicBezTo>
                <a:cubicBezTo>
                  <a:pt x="766346" y="3423352"/>
                  <a:pt x="0" y="2657006"/>
                  <a:pt x="0" y="1711672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bevel/>
          </a:ln>
          <a:effectLst>
            <a:outerShdw blurRad="292100"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3887987" y="920190"/>
            <a:ext cx="5133445" cy="5133439"/>
          </a:xfrm>
          <a:custGeom>
            <a:avLst/>
            <a:gdLst/>
            <a:ahLst/>
            <a:cxnLst/>
            <a:rect l="0" t="0" r="0" b="0"/>
            <a:pathLst>
              <a:path w="3423351" h="3423351">
                <a:moveTo>
                  <a:pt x="0" y="1711672"/>
                </a:moveTo>
                <a:cubicBezTo>
                  <a:pt x="0" y="766346"/>
                  <a:pt x="766346" y="0"/>
                  <a:pt x="1711672" y="0"/>
                </a:cubicBezTo>
                <a:cubicBezTo>
                  <a:pt x="2657006" y="0"/>
                  <a:pt x="3423352" y="766346"/>
                  <a:pt x="3423352" y="1711672"/>
                </a:cubicBezTo>
                <a:cubicBezTo>
                  <a:pt x="3423352" y="2657006"/>
                  <a:pt x="2657006" y="3423352"/>
                  <a:pt x="1711672" y="3423352"/>
                </a:cubicBezTo>
                <a:cubicBezTo>
                  <a:pt x="766346" y="3423352"/>
                  <a:pt x="0" y="2657006"/>
                  <a:pt x="0" y="1711672"/>
                </a:cubicBezTo>
                <a:close/>
              </a:path>
            </a:pathLst>
          </a:custGeom>
          <a:noFill/>
          <a:ln w="25400" cap="flat">
            <a:solidFill>
              <a:schemeClr val="accent1">
                <a:lumMod val="20000"/>
                <a:lumOff val="80000"/>
              </a:schemeClr>
            </a:solidFill>
            <a:beve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668906" y="559745"/>
            <a:ext cx="6299198" cy="6195712"/>
            <a:chOff x="2946401" y="635945"/>
            <a:chExt cx="6299198" cy="6195712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任意多边形 30"/>
            <p:cNvSpPr/>
            <p:nvPr/>
          </p:nvSpPr>
          <p:spPr>
            <a:xfrm rot="3198000">
              <a:off x="3170339" y="1940283"/>
              <a:ext cx="949490" cy="1397365"/>
            </a:xfrm>
            <a:custGeom>
              <a:avLst/>
              <a:gdLst>
                <a:gd name="connsiteX0" fmla="*/ 0 w 667469"/>
                <a:gd name="connsiteY0" fmla="*/ 488662 h 982315"/>
                <a:gd name="connsiteX1" fmla="*/ 335082 w 667469"/>
                <a:gd name="connsiteY1" fmla="*/ 0 h 982315"/>
                <a:gd name="connsiteX2" fmla="*/ 670163 w 667469"/>
                <a:gd name="connsiteY2" fmla="*/ 488662 h 982315"/>
                <a:gd name="connsiteX3" fmla="*/ 335082 w 667469"/>
                <a:gd name="connsiteY3" fmla="*/ 984306 h 982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667469" h="982315">
                  <a:moveTo>
                    <a:pt x="65302" y="0"/>
                  </a:moveTo>
                  <a:cubicBezTo>
                    <a:pt x="165156" y="370326"/>
                    <a:pt x="379257" y="693778"/>
                    <a:pt x="667469" y="930225"/>
                  </a:cubicBezTo>
                  <a:lnTo>
                    <a:pt x="623759" y="982315"/>
                  </a:lnTo>
                  <a:cubicBezTo>
                    <a:pt x="325399" y="737336"/>
                    <a:pt x="103675" y="402447"/>
                    <a:pt x="0" y="19056"/>
                  </a:cubicBezTo>
                  <a:lnTo>
                    <a:pt x="65302" y="0"/>
                  </a:ln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任意多边形 31"/>
            <p:cNvSpPr/>
            <p:nvPr/>
          </p:nvSpPr>
          <p:spPr>
            <a:xfrm>
              <a:off x="7139638" y="3523067"/>
              <a:ext cx="1939633" cy="2777929"/>
            </a:xfrm>
            <a:custGeom>
              <a:avLst/>
              <a:gdLst>
                <a:gd name="connsiteX0" fmla="*/ 0 w 1363516"/>
                <a:gd name="connsiteY0" fmla="*/ 978500 h 1952820"/>
                <a:gd name="connsiteX1" fmla="*/ 680094 w 1363516"/>
                <a:gd name="connsiteY1" fmla="*/ 0 h 1952820"/>
                <a:gd name="connsiteX2" fmla="*/ 1360187 w 1363516"/>
                <a:gd name="connsiteY2" fmla="*/ 978500 h 1952820"/>
                <a:gd name="connsiteX3" fmla="*/ 680094 w 1363516"/>
                <a:gd name="connsiteY3" fmla="*/ 1950069 h 195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1363516" h="1952820">
                  <a:moveTo>
                    <a:pt x="882048" y="1379309"/>
                  </a:moveTo>
                  <a:cubicBezTo>
                    <a:pt x="646172" y="1651617"/>
                    <a:pt x="352045" y="1843608"/>
                    <a:pt x="34220" y="1952820"/>
                  </a:cubicBezTo>
                  <a:lnTo>
                    <a:pt x="0" y="1825110"/>
                  </a:lnTo>
                  <a:cubicBezTo>
                    <a:pt x="293220" y="1722700"/>
                    <a:pt x="564448" y="1544571"/>
                    <a:pt x="782390" y="1292980"/>
                  </a:cubicBezTo>
                  <a:cubicBezTo>
                    <a:pt x="1104850" y="920717"/>
                    <a:pt x="1251469" y="455934"/>
                    <a:pt x="1229520" y="0"/>
                  </a:cubicBezTo>
                  <a:lnTo>
                    <a:pt x="1361517" y="0"/>
                  </a:lnTo>
                  <a:cubicBezTo>
                    <a:pt x="1383390" y="486578"/>
                    <a:pt x="1226131" y="982095"/>
                    <a:pt x="882048" y="1379309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任意多边形 32"/>
            <p:cNvSpPr/>
            <p:nvPr/>
          </p:nvSpPr>
          <p:spPr>
            <a:xfrm rot="7800000">
              <a:off x="8577377" y="1751027"/>
              <a:ext cx="478608" cy="857836"/>
            </a:xfrm>
            <a:custGeom>
              <a:avLst/>
              <a:gdLst>
                <a:gd name="connsiteX0" fmla="*/ 0 w 336450"/>
                <a:gd name="connsiteY0" fmla="*/ 303845 h 603038"/>
                <a:gd name="connsiteX1" fmla="*/ 166817 w 336450"/>
                <a:gd name="connsiteY1" fmla="*/ 0 h 603038"/>
                <a:gd name="connsiteX2" fmla="*/ 333634 w 336450"/>
                <a:gd name="connsiteY2" fmla="*/ 303845 h 603038"/>
                <a:gd name="connsiteX3" fmla="*/ 166817 w 336450"/>
                <a:gd name="connsiteY3" fmla="*/ 601732 h 60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336450" h="603038">
                  <a:moveTo>
                    <a:pt x="238311" y="0"/>
                  </a:moveTo>
                  <a:lnTo>
                    <a:pt x="336450" y="56661"/>
                  </a:lnTo>
                  <a:cubicBezTo>
                    <a:pt x="230098" y="221965"/>
                    <a:pt x="154323" y="407130"/>
                    <a:pt x="115298" y="603038"/>
                  </a:cubicBezTo>
                  <a:lnTo>
                    <a:pt x="0" y="603038"/>
                  </a:lnTo>
                  <a:cubicBezTo>
                    <a:pt x="40087" y="386735"/>
                    <a:pt x="121909" y="182201"/>
                    <a:pt x="238311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4211184" y="5303937"/>
              <a:ext cx="3830800" cy="898369"/>
            </a:xfrm>
            <a:custGeom>
              <a:avLst/>
              <a:gdLst>
                <a:gd name="connsiteX0" fmla="*/ 0 w 2692961"/>
                <a:gd name="connsiteY0" fmla="*/ 312846 h 631532"/>
                <a:gd name="connsiteX1" fmla="*/ 1346484 w 2692961"/>
                <a:gd name="connsiteY1" fmla="*/ 0 h 631532"/>
                <a:gd name="connsiteX2" fmla="*/ 2692961 w 2692961"/>
                <a:gd name="connsiteY2" fmla="*/ 312846 h 631532"/>
                <a:gd name="connsiteX3" fmla="*/ 1346484 w 2692961"/>
                <a:gd name="connsiteY3" fmla="*/ 632645 h 631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692961" h="631532">
                  <a:moveTo>
                    <a:pt x="1356881" y="631532"/>
                  </a:moveTo>
                  <a:cubicBezTo>
                    <a:pt x="821712" y="631532"/>
                    <a:pt x="339329" y="403634"/>
                    <a:pt x="0" y="38840"/>
                  </a:cubicBezTo>
                  <a:lnTo>
                    <a:pt x="55987" y="0"/>
                  </a:lnTo>
                  <a:cubicBezTo>
                    <a:pt x="382681" y="347258"/>
                    <a:pt x="844702" y="563817"/>
                    <a:pt x="1356881" y="563817"/>
                  </a:cubicBezTo>
                  <a:cubicBezTo>
                    <a:pt x="1859902" y="563817"/>
                    <a:pt x="2314542" y="354934"/>
                    <a:pt x="2640118" y="18505"/>
                  </a:cubicBezTo>
                  <a:lnTo>
                    <a:pt x="2692961" y="60844"/>
                  </a:lnTo>
                  <a:cubicBezTo>
                    <a:pt x="2354868" y="412775"/>
                    <a:pt x="1881213" y="631532"/>
                    <a:pt x="1356881" y="631532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6312195" y="877565"/>
              <a:ext cx="2504484" cy="2726285"/>
            </a:xfrm>
            <a:custGeom>
              <a:avLst/>
              <a:gdLst>
                <a:gd name="connsiteX0" fmla="*/ 0 w 1760593"/>
                <a:gd name="connsiteY0" fmla="*/ 958261 h 1916515"/>
                <a:gd name="connsiteX1" fmla="*/ 880293 w 1760593"/>
                <a:gd name="connsiteY1" fmla="*/ 0 h 1916515"/>
                <a:gd name="connsiteX2" fmla="*/ 1763200 w 1760593"/>
                <a:gd name="connsiteY2" fmla="*/ 958261 h 1916515"/>
                <a:gd name="connsiteX3" fmla="*/ 880293 w 1760593"/>
                <a:gd name="connsiteY3" fmla="*/ 1916515 h 191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1760593" h="1916515">
                  <a:moveTo>
                    <a:pt x="1760593" y="1876197"/>
                  </a:moveTo>
                  <a:cubicBezTo>
                    <a:pt x="1760593" y="1889672"/>
                    <a:pt x="1760593" y="1903108"/>
                    <a:pt x="1760593" y="1916515"/>
                  </a:cubicBezTo>
                  <a:lnTo>
                    <a:pt x="1692269" y="1916515"/>
                  </a:lnTo>
                  <a:cubicBezTo>
                    <a:pt x="1692558" y="1903116"/>
                    <a:pt x="1692710" y="1889672"/>
                    <a:pt x="1692710" y="1876197"/>
                  </a:cubicBezTo>
                  <a:cubicBezTo>
                    <a:pt x="1692710" y="917708"/>
                    <a:pt x="948518" y="133029"/>
                    <a:pt x="6417" y="68452"/>
                  </a:cubicBezTo>
                  <a:lnTo>
                    <a:pt x="0" y="0"/>
                  </a:lnTo>
                  <a:cubicBezTo>
                    <a:pt x="982657" y="61555"/>
                    <a:pt x="1760593" y="878028"/>
                    <a:pt x="1760593" y="1876197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4540482" y="635945"/>
              <a:ext cx="3268619" cy="653593"/>
            </a:xfrm>
            <a:custGeom>
              <a:avLst/>
              <a:gdLst>
                <a:gd name="connsiteX0" fmla="*/ 0 w 2297761"/>
                <a:gd name="connsiteY0" fmla="*/ 231330 h 459461"/>
                <a:gd name="connsiteX1" fmla="*/ 1148884 w 2297761"/>
                <a:gd name="connsiteY1" fmla="*/ 0 h 459461"/>
                <a:gd name="connsiteX2" fmla="*/ 2297761 w 2297761"/>
                <a:gd name="connsiteY2" fmla="*/ 231330 h 459461"/>
                <a:gd name="connsiteX3" fmla="*/ 1148884 w 2297761"/>
                <a:gd name="connsiteY3" fmla="*/ 457839 h 45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297761" h="459461">
                  <a:moveTo>
                    <a:pt x="1175766" y="0"/>
                  </a:moveTo>
                  <a:cubicBezTo>
                    <a:pt x="1608084" y="0"/>
                    <a:pt x="2001893" y="135671"/>
                    <a:pt x="2297761" y="358098"/>
                  </a:cubicBezTo>
                  <a:lnTo>
                    <a:pt x="2218995" y="422917"/>
                  </a:lnTo>
                  <a:cubicBezTo>
                    <a:pt x="1943335" y="217027"/>
                    <a:pt x="1577357" y="91568"/>
                    <a:pt x="1175766" y="91568"/>
                  </a:cubicBezTo>
                  <a:cubicBezTo>
                    <a:pt x="750933" y="91568"/>
                    <a:pt x="365951" y="231969"/>
                    <a:pt x="85592" y="459461"/>
                  </a:cubicBezTo>
                  <a:lnTo>
                    <a:pt x="0" y="400357"/>
                  </a:lnTo>
                  <a:cubicBezTo>
                    <a:pt x="301063" y="152974"/>
                    <a:pt x="716704" y="0"/>
                    <a:pt x="1175766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任意多边形 36"/>
            <p:cNvSpPr/>
            <p:nvPr/>
          </p:nvSpPr>
          <p:spPr>
            <a:xfrm rot="13926000">
              <a:off x="2495867" y="4870551"/>
              <a:ext cx="3268616" cy="653595"/>
            </a:xfrm>
            <a:custGeom>
              <a:avLst/>
              <a:gdLst>
                <a:gd name="connsiteX0" fmla="*/ 0 w 2297761"/>
                <a:gd name="connsiteY0" fmla="*/ 231329 h 459461"/>
                <a:gd name="connsiteX1" fmla="*/ 1148877 w 2297761"/>
                <a:gd name="connsiteY1" fmla="*/ 0 h 459461"/>
                <a:gd name="connsiteX2" fmla="*/ 2297761 w 2297761"/>
                <a:gd name="connsiteY2" fmla="*/ 231329 h 459461"/>
                <a:gd name="connsiteX3" fmla="*/ 1148877 w 2297761"/>
                <a:gd name="connsiteY3" fmla="*/ 457838 h 45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297761" h="459461">
                  <a:moveTo>
                    <a:pt x="1175766" y="0"/>
                  </a:moveTo>
                  <a:cubicBezTo>
                    <a:pt x="1608084" y="0"/>
                    <a:pt x="2001893" y="135671"/>
                    <a:pt x="2297761" y="358098"/>
                  </a:cubicBezTo>
                  <a:lnTo>
                    <a:pt x="2218995" y="422917"/>
                  </a:lnTo>
                  <a:cubicBezTo>
                    <a:pt x="1943335" y="217027"/>
                    <a:pt x="1577350" y="91568"/>
                    <a:pt x="1175766" y="91568"/>
                  </a:cubicBezTo>
                  <a:cubicBezTo>
                    <a:pt x="750933" y="91568"/>
                    <a:pt x="365951" y="231968"/>
                    <a:pt x="85592" y="459461"/>
                  </a:cubicBezTo>
                  <a:lnTo>
                    <a:pt x="0" y="400357"/>
                  </a:lnTo>
                  <a:cubicBezTo>
                    <a:pt x="301062" y="152974"/>
                    <a:pt x="716704" y="0"/>
                    <a:pt x="1175766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4" name="标题 12"/>
          <p:cNvSpPr txBox="1"/>
          <p:nvPr>
            <p:custDataLst>
              <p:tags r:id="rId2"/>
            </p:custDataLst>
          </p:nvPr>
        </p:nvSpPr>
        <p:spPr>
          <a:xfrm>
            <a:off x="-198120" y="2562860"/>
            <a:ext cx="12192000" cy="11391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反比例函数的图像和性质</a:t>
            </a:r>
            <a:r>
              <a:rPr lang="en-US" altLang="zh-CN" sz="4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endParaRPr lang="en-US" altLang="zh-CN" sz="4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72602" y="981717"/>
            <a:ext cx="11323320" cy="1308883"/>
            <a:chOff x="1124332" y="1014600"/>
            <a:chExt cx="8620779" cy="981407"/>
          </a:xfrm>
        </p:grpSpPr>
        <p:sp>
          <p:nvSpPr>
            <p:cNvPr id="14" name="文本框 13"/>
            <p:cNvSpPr txBox="1"/>
            <p:nvPr/>
          </p:nvSpPr>
          <p:spPr>
            <a:xfrm>
              <a:off x="1124332" y="1014600"/>
              <a:ext cx="8620779" cy="9814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eaLnBrk="1" hangingPunct="1">
                <a:lnSpc>
                  <a:spcPct val="15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zh-CN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观察反比例函数                                的图象，</a:t>
              </a:r>
              <a:r>
                <a:rPr lang="zh-CN" altLang="en-US" sz="2800">
                  <a:latin typeface="微软雅黑" panose="020B0503020204020204" pitchFamily="34" charset="-122"/>
                  <a:ea typeface="微软雅黑" panose="020B0503020204020204" pitchFamily="34" charset="-122"/>
                </a:rPr>
                <a:t>你能发现它们共同的特征吗？</a:t>
              </a:r>
              <a:endPara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16" name="对象 15"/>
            <p:cNvGraphicFramePr>
              <a:graphicFrameLocks noChangeAspect="1"/>
            </p:cNvGraphicFramePr>
            <p:nvPr/>
          </p:nvGraphicFramePr>
          <p:xfrm>
            <a:off x="3250215" y="1014601"/>
            <a:ext cx="2311297" cy="6545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Equation" r:id="rId2" imgW="34442400" imgH="9753600" progId="Equation.DSMT4">
                    <p:embed/>
                  </p:oleObj>
                </mc:Choice>
                <mc:Fallback>
                  <p:oleObj name="Equation" r:id="rId2" imgW="34442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250215" y="1014601"/>
                          <a:ext cx="2311297" cy="6545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373" y="2327318"/>
            <a:ext cx="9305057" cy="3029822"/>
          </a:xfrm>
          <a:prstGeom prst="rect">
            <a:avLst/>
          </a:prstGeom>
        </p:spPr>
      </p:pic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468785" y="5287515"/>
            <a:ext cx="7576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latin typeface="+mn-ea"/>
                <a:ea typeface="+mn-ea"/>
                <a:cs typeface="Times New Roman" panose="02020603050405020304" pitchFamily="18" charset="0"/>
              </a:rPr>
              <a:t>追问（</a:t>
            </a:r>
            <a:r>
              <a:rPr lang="en-US" altLang="zh-CN" sz="2800">
                <a:latin typeface="+mn-ea"/>
                <a:ea typeface="+mn-ea"/>
                <a:cs typeface="Times New Roman" panose="02020603050405020304" pitchFamily="18" charset="0"/>
              </a:rPr>
              <a:t>1</a:t>
            </a:r>
            <a:r>
              <a:rPr lang="zh-CN" altLang="en-US" sz="2800">
                <a:latin typeface="+mn-ea"/>
                <a:ea typeface="+mn-ea"/>
                <a:cs typeface="Times New Roman" panose="02020603050405020304" pitchFamily="18" charset="0"/>
              </a:rPr>
              <a:t>）：函数图象分别位于哪几个象限内？</a:t>
            </a:r>
            <a:endParaRPr lang="zh-CN" altLang="en-US" sz="280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352406" y="5965549"/>
            <a:ext cx="494237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函数的图象都位于一、三象限</a:t>
            </a:r>
            <a:r>
              <a:rPr lang="en-US" altLang="zh-CN" sz="280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607108" y="4410571"/>
            <a:ext cx="11277600" cy="108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spcBef>
                <a:spcPct val="50000"/>
              </a:spcBef>
              <a:defRPr sz="2800" b="1">
                <a:latin typeface="黑体" panose="02010609060101010101" charset="-122"/>
                <a:ea typeface="黑体" panose="02010609060101010101" charset="-122"/>
              </a:defRPr>
            </a:lvl1pPr>
            <a:lvl2pPr marL="742950" indent="-28575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l">
              <a:lnSpc>
                <a:spcPct val="120000"/>
              </a:lnSpc>
            </a:pP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追问（</a:t>
            </a:r>
            <a:r>
              <a:rPr lang="en-US" altLang="zh-CN" b="0">
                <a:latin typeface="+mn-ea"/>
                <a:ea typeface="+mn-ea"/>
                <a:cs typeface="Times New Roman" panose="02020603050405020304" pitchFamily="18" charset="0"/>
              </a:rPr>
              <a:t>2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）：</a:t>
            </a:r>
            <a:r>
              <a:rPr lang="zh-CN" altLang="en-US" b="0">
                <a:solidFill>
                  <a:srgbClr val="C00000"/>
                </a:solidFill>
                <a:latin typeface="+mn-ea"/>
                <a:ea typeface="+mn-ea"/>
                <a:cs typeface="Times New Roman" panose="02020603050405020304" pitchFamily="18" charset="0"/>
              </a:rPr>
              <a:t>在每一个象限内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，随着</a:t>
            </a:r>
            <a:r>
              <a:rPr lang="en-US" altLang="zh-CN" b="0" i="1">
                <a:latin typeface="+mn-ea"/>
                <a:ea typeface="+mn-ea"/>
                <a:cs typeface="Times New Roman" panose="02020603050405020304" pitchFamily="18" charset="0"/>
              </a:rPr>
              <a:t>x 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值的增大，</a:t>
            </a:r>
            <a:r>
              <a:rPr lang="en-US" altLang="zh-CN" b="0" i="1">
                <a:latin typeface="+mn-ea"/>
                <a:ea typeface="+mn-ea"/>
                <a:cs typeface="Times New Roman" panose="02020603050405020304" pitchFamily="18" charset="0"/>
              </a:rPr>
              <a:t>y 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的值是怎样变化的？能说明这是为什么吗？</a:t>
            </a:r>
            <a:endParaRPr lang="zh-CN" altLang="en-US" b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4253" y="5714633"/>
            <a:ext cx="1126045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 sz="2800" b="1">
                <a:solidFill>
                  <a:srgbClr val="FF0066"/>
                </a:solidFill>
                <a:latin typeface="+mn-ea"/>
                <a:ea typeface="+mn-ea"/>
              </a:defRPr>
            </a:lvl1pPr>
          </a:lstStyle>
          <a:p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</a:rPr>
              <a:t>在每一个象限内，随着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</a:rPr>
              <a:t>值的增大，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  <a:sym typeface="+mn-ea"/>
              </a:rPr>
              <a:t>的值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</a:rPr>
              <a:t>减小。</a:t>
            </a:r>
            <a:r>
              <a:rPr lang="en-US" altLang="zh-CN" b="0" err="1">
                <a:solidFill>
                  <a:srgbClr val="FF0000"/>
                </a:solidFill>
                <a:cs typeface="Times New Roman" panose="02020603050405020304" pitchFamily="18" charset="0"/>
              </a:rPr>
              <a:t>能说明y的值随x值的增大而减小.</a:t>
            </a:r>
            <a:endParaRPr lang="en-US" altLang="zh-CN" b="0" err="1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22" y="861447"/>
            <a:ext cx="10072607" cy="327974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533223" y="632218"/>
            <a:ext cx="11271885" cy="1552947"/>
            <a:chOff x="446851" y="652774"/>
            <a:chExt cx="8451713" cy="1164408"/>
          </a:xfrm>
        </p:grpSpPr>
        <p:sp>
          <p:nvSpPr>
            <p:cNvPr id="3" name="文本框 2"/>
            <p:cNvSpPr txBox="1"/>
            <p:nvPr/>
          </p:nvSpPr>
          <p:spPr>
            <a:xfrm>
              <a:off x="446851" y="835966"/>
              <a:ext cx="8451713" cy="9812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eaLnBrk="1" hangingPunct="1">
                <a:lnSpc>
                  <a:spcPct val="150000"/>
                </a:lnSpc>
                <a:buFont typeface="Arial" panose="020B0604020202020204" pitchFamily="34" charset="0"/>
                <a:buNone/>
                <a:defRPr sz="2800" b="1">
                  <a:latin typeface="黑体" panose="02010609060101010101" charset="-122"/>
                  <a:ea typeface="黑体" panose="02010609060101010101" charset="-122"/>
                </a:defRPr>
              </a:lvl1pPr>
            </a:lstStyle>
            <a:p>
              <a:pPr algn="l"/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当</a:t>
              </a:r>
              <a:r>
                <a:rPr lang="en-US" altLang="zh-CN" b="0" i="1">
                  <a:latin typeface="+mn-ea"/>
                  <a:ea typeface="+mn-ea"/>
                  <a:cs typeface="Times New Roman" panose="02020603050405020304" pitchFamily="18" charset="0"/>
                </a:rPr>
                <a:t>k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=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－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2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，－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4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，－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6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时，反比例函数    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          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的图象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(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如图</a:t>
              </a:r>
              <a:r>
                <a:rPr lang="en-US" altLang="zh-CN" b="0">
                  <a:latin typeface="+mn-ea"/>
                  <a:ea typeface="+mn-ea"/>
                  <a:cs typeface="Times New Roman" panose="02020603050405020304" pitchFamily="18" charset="0"/>
                </a:rPr>
                <a:t>)</a:t>
              </a:r>
              <a:r>
                <a:rPr lang="zh-CN" altLang="en-US" b="0">
                  <a:latin typeface="+mn-ea"/>
                  <a:ea typeface="+mn-ea"/>
                  <a:cs typeface="Times New Roman" panose="02020603050405020304" pitchFamily="18" charset="0"/>
                </a:rPr>
                <a:t>，它们有哪些共同特征？ </a:t>
              </a:r>
              <a:endParaRPr lang="zh-CN" altLang="en-US" b="0">
                <a:latin typeface="+mn-ea"/>
                <a:ea typeface="+mn-ea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对象 3"/>
            <p:cNvGraphicFramePr>
              <a:graphicFrameLocks noChangeAspect="1"/>
            </p:cNvGraphicFramePr>
            <p:nvPr/>
          </p:nvGraphicFramePr>
          <p:xfrm>
            <a:off x="4836402" y="652774"/>
            <a:ext cx="883828" cy="854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Equation" r:id="rId2" imgW="10058400" imgH="9753600" progId="Equation.DSMT4">
                    <p:embed/>
                  </p:oleObj>
                </mc:Choice>
                <mc:Fallback>
                  <p:oleObj name="Equation" r:id="rId2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836402" y="652774"/>
                          <a:ext cx="883828" cy="854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673" y="2071610"/>
            <a:ext cx="3123475" cy="318452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3267" y="2119632"/>
            <a:ext cx="3029272" cy="3088482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2540" y="2071610"/>
            <a:ext cx="3079757" cy="3139954"/>
          </a:xfrm>
          <a:prstGeom prst="rect">
            <a:avLst/>
          </a:prstGeom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17008" y="5321968"/>
            <a:ext cx="7576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latin typeface="+mn-ea"/>
                <a:ea typeface="+mn-ea"/>
                <a:cs typeface="Times New Roman" panose="02020603050405020304" pitchFamily="18" charset="0"/>
              </a:rPr>
              <a:t>追问（</a:t>
            </a:r>
            <a:r>
              <a:rPr lang="en-US" altLang="zh-CN" sz="2800">
                <a:latin typeface="+mn-ea"/>
                <a:ea typeface="+mn-ea"/>
                <a:cs typeface="Times New Roman" panose="02020603050405020304" pitchFamily="18" charset="0"/>
              </a:rPr>
              <a:t>1</a:t>
            </a:r>
            <a:r>
              <a:rPr lang="zh-CN" altLang="en-US" sz="2800">
                <a:latin typeface="+mn-ea"/>
                <a:ea typeface="+mn-ea"/>
                <a:cs typeface="Times New Roman" panose="02020603050405020304" pitchFamily="18" charset="0"/>
              </a:rPr>
              <a:t>）：函数图象分别位于哪几个象限内？</a:t>
            </a:r>
            <a:endParaRPr lang="zh-CN" altLang="en-US" sz="280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89078" y="5967128"/>
            <a:ext cx="494237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函数的图象都位于二、四象限</a:t>
            </a:r>
            <a:r>
              <a:rPr lang="en-US" altLang="zh-CN" sz="280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88359" y="4500864"/>
            <a:ext cx="11277600" cy="108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eaLnBrk="1" hangingPunct="1">
              <a:spcBef>
                <a:spcPct val="50000"/>
              </a:spcBef>
              <a:defRPr sz="2800" b="1">
                <a:latin typeface="黑体" panose="02010609060101010101" charset="-122"/>
                <a:ea typeface="黑体" panose="02010609060101010101" charset="-122"/>
              </a:defRPr>
            </a:lvl1pPr>
            <a:lvl2pPr marL="742950" indent="-28575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l">
              <a:lnSpc>
                <a:spcPct val="120000"/>
              </a:lnSpc>
            </a:pP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追问（</a:t>
            </a:r>
            <a:r>
              <a:rPr lang="en-US" altLang="zh-CN" b="0">
                <a:latin typeface="+mn-ea"/>
                <a:ea typeface="+mn-ea"/>
                <a:cs typeface="Times New Roman" panose="02020603050405020304" pitchFamily="18" charset="0"/>
              </a:rPr>
              <a:t>2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）：</a:t>
            </a:r>
            <a:r>
              <a:rPr lang="zh-CN" altLang="en-US" b="0">
                <a:solidFill>
                  <a:srgbClr val="C00000"/>
                </a:solidFill>
                <a:latin typeface="+mn-ea"/>
                <a:ea typeface="+mn-ea"/>
                <a:cs typeface="Times New Roman" panose="02020603050405020304" pitchFamily="18" charset="0"/>
              </a:rPr>
              <a:t>在每一个象限内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，随着</a:t>
            </a:r>
            <a:r>
              <a:rPr lang="en-US" altLang="zh-CN" b="0" i="1">
                <a:latin typeface="+mn-ea"/>
                <a:ea typeface="+mn-ea"/>
                <a:cs typeface="Times New Roman" panose="02020603050405020304" pitchFamily="18" charset="0"/>
              </a:rPr>
              <a:t>x 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值的增大，</a:t>
            </a:r>
            <a:r>
              <a:rPr lang="en-US" altLang="zh-CN" b="0" i="1">
                <a:latin typeface="+mn-ea"/>
                <a:ea typeface="+mn-ea"/>
                <a:cs typeface="Times New Roman" panose="02020603050405020304" pitchFamily="18" charset="0"/>
              </a:rPr>
              <a:t>y 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的值是怎样变化的？能说明这是为什么吗？</a:t>
            </a:r>
            <a:endParaRPr lang="zh-CN" altLang="en-US" b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8359" y="5754890"/>
            <a:ext cx="1126045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 sz="2800" b="1">
                <a:solidFill>
                  <a:srgbClr val="FF0066"/>
                </a:solidFill>
                <a:latin typeface="+mn-ea"/>
                <a:ea typeface="+mn-ea"/>
              </a:defRPr>
            </a:lvl1pPr>
          </a:lstStyle>
          <a:p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</a:rPr>
              <a:t>在每一个象限内，随着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</a:rPr>
              <a:t>值的增大，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  <a:sym typeface="+mn-ea"/>
              </a:rPr>
              <a:t>的值的增大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.能说明y的值随x值的增大而</a:t>
            </a:r>
            <a:r>
              <a:rPr lang="zh-CN" altLang="en-US" b="0">
                <a:solidFill>
                  <a:srgbClr val="FF0000"/>
                </a:solidFill>
                <a:cs typeface="Times New Roman" panose="02020603050405020304" pitchFamily="18" charset="0"/>
                <a:sym typeface="+mn-ea"/>
              </a:rPr>
              <a:t>增大</a:t>
            </a:r>
            <a:r>
              <a:rPr lang="en-US" altLang="zh-CN" b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endParaRPr lang="en-US" altLang="zh-CN" b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646" y="880323"/>
            <a:ext cx="3551131" cy="3620541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391" y="866068"/>
            <a:ext cx="3551131" cy="3620541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6962" y="866066"/>
            <a:ext cx="3551131" cy="362054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Text Box 4"/>
          <p:cNvSpPr txBox="1"/>
          <p:nvPr/>
        </p:nvSpPr>
        <p:spPr>
          <a:xfrm>
            <a:off x="457835" y="2098675"/>
            <a:ext cx="11276330" cy="121764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sz="3200" b="1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＞0时，图象的两个分支分别在第一、三象限内，</a:t>
            </a:r>
            <a:r>
              <a:rPr sz="3200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endParaRPr lang="en-US" sz="3200" b="1">
              <a:solidFill>
                <a:srgbClr val="00B0F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</a:pPr>
            <a:r>
              <a:rPr sz="3200" b="1" err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每一象限内，y的值随x值的增大而减小；</a:t>
            </a:r>
            <a:endParaRPr sz="3200" b="1" err="1">
              <a:solidFill>
                <a:srgbClr val="00B0F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 Box 6"/>
          <p:cNvSpPr txBox="1"/>
          <p:nvPr/>
        </p:nvSpPr>
        <p:spPr>
          <a:xfrm>
            <a:off x="457835" y="3703488"/>
            <a:ext cx="10838815" cy="121764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(2)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当k＜0时，图象的两个分支分别在第二、四象限内，</a:t>
            </a:r>
            <a:r>
              <a:rPr sz="3200" b="1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在每一象限内，y的值随x值的增大而增大．</a:t>
            </a:r>
            <a:endParaRPr lang="en-US" altLang="zh-CN" sz="3200" b="1">
              <a:solidFill>
                <a:srgbClr val="00B0F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35"/>
          <p:cNvSpPr txBox="1"/>
          <p:nvPr/>
        </p:nvSpPr>
        <p:spPr>
          <a:xfrm>
            <a:off x="574040" y="1205230"/>
            <a:ext cx="11208385" cy="56534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2800">
                <a:solidFill>
                  <a:schemeClr val="tx1"/>
                </a:solidFill>
                <a:latin typeface="+mn-ea"/>
                <a:sym typeface="宋体" panose="02010600030101010101" pitchFamily="2" charset="-122"/>
              </a:rPr>
              <a:t> </a:t>
            </a:r>
            <a:r>
              <a:rPr lang="zh-CN" altLang="en-US" sz="2800">
                <a:solidFill>
                  <a:schemeClr val="tx1"/>
                </a:solidFill>
                <a:latin typeface="+mn-ea"/>
                <a:sym typeface="宋体" panose="02010600030101010101" pitchFamily="2" charset="-122"/>
              </a:rPr>
              <a:t>一般地，反比例函数         </a:t>
            </a:r>
            <a:r>
              <a:rPr lang="zh-CN" altLang="en-US" sz="2800">
                <a:solidFill>
                  <a:schemeClr val="tx1"/>
                </a:solidFill>
                <a:latin typeface="+mn-ea"/>
              </a:rPr>
              <a:t>的图象是双曲线，它具有以下性质：</a:t>
            </a:r>
            <a:endParaRPr lang="en-US" altLang="zh-CN" sz="28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剪去对角的矩形 2"/>
          <p:cNvSpPr/>
          <p:nvPr/>
        </p:nvSpPr>
        <p:spPr>
          <a:xfrm>
            <a:off x="574040" y="5411937"/>
            <a:ext cx="9334500" cy="794385"/>
          </a:xfrm>
          <a:prstGeom prst="snip2Diag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lnSpc>
                <a:spcPct val="120000"/>
              </a:lnSpc>
            </a:pPr>
            <a:r>
              <a:rPr lang="en-US" altLang="zh-CN" sz="3200" i="1">
                <a:solidFill>
                  <a:srgbClr val="C00000"/>
                </a:solidFill>
                <a:latin typeface="+mn-ea"/>
                <a:sym typeface="+mn-ea"/>
              </a:rPr>
              <a:t>k </a:t>
            </a:r>
            <a:r>
              <a:rPr lang="zh-CN" altLang="en-US" sz="3200">
                <a:solidFill>
                  <a:srgbClr val="C00000"/>
                </a:solidFill>
                <a:latin typeface="+mn-ea"/>
                <a:sym typeface="+mn-ea"/>
              </a:rPr>
              <a:t>的</a:t>
            </a:r>
            <a:r>
              <a:rPr lang="zh-CN" altLang="en-US" sz="3200">
                <a:solidFill>
                  <a:srgbClr val="00B0F0"/>
                </a:solidFill>
                <a:latin typeface="+mn-ea"/>
                <a:sym typeface="+mn-ea"/>
              </a:rPr>
              <a:t>正负</a:t>
            </a:r>
            <a:r>
              <a:rPr lang="zh-CN" altLang="en-US" sz="3200">
                <a:solidFill>
                  <a:srgbClr val="C00000"/>
                </a:solidFill>
                <a:latin typeface="+mn-ea"/>
                <a:sym typeface="+mn-ea"/>
              </a:rPr>
              <a:t>决定反比例函数所在的象限和增减性</a:t>
            </a:r>
            <a:endParaRPr lang="zh-CN" altLang="en-US" sz="3200">
              <a:solidFill>
                <a:srgbClr val="C00000"/>
              </a:solidFill>
              <a:latin typeface="+mn-ea"/>
              <a:sym typeface="+mn-ea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3935861" y="973554"/>
          <a:ext cx="1001713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2" imgW="1002665" imgH="1029970" progId="Equation.DSMT4">
                  <p:embed/>
                </p:oleObj>
              </mc:Choice>
              <mc:Fallback>
                <p:oleObj name="Equation" r:id="rId2" imgW="1002665" imgH="10299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35861" y="973554"/>
                        <a:ext cx="1001713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bldLvl="0" animBg="1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596"/>
  <p:tag name="KSO_WM_UNIT_CLEAR" val="1"/>
  <p:tag name="KSO_WM_UNIT_COMPATIBLE" val="0"/>
  <p:tag name="KSO_WM_UNIT_HIGHLIGHT" val="0"/>
  <p:tag name="KSO_WM_UNIT_ID" val="custom596_12*a*1"/>
  <p:tag name="KSO_WM_UNIT_INDEX" val="1"/>
  <p:tag name="KSO_WM_UNIT_ISCONTENTSTITLE" val="0"/>
  <p:tag name="KSO_WM_UNIT_LAYERLEVEL" val="1"/>
  <p:tag name="KSO_WM_UNIT_PRESET_TEXT_INDEX" val="3"/>
  <p:tag name="KSO_WM_UNIT_PRESET_TEXT_LEN" val="17"/>
  <p:tag name="KSO_WM_UNIT_TYPE" val="a"/>
  <p:tag name="KSO_WM_UNIT_VALUE" val="13"/>
</p:tagLst>
</file>

<file path=ppt/tags/tag2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ISPRING_FIRST_PUBLISH" val="1"/>
  <p:tag name="ISPRING_OUTPUT_FOLDER" val="D:\ppt\第11批\643193"/>
  <p:tag name="ISPRING_PLAYERS_CUSTOMIZATION" val="UEsDBBQAAgAIAOeJc0s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DniXNL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OeJc0u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54lzSy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54lzS2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aWGeSz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aWGeS5r5lmRrAAAAawAAABwAAAB1bml2ZXJzYWwvbG9jYWxfc2V0dGluZ3MueG1ss7GvyM1RKEstKs7Mz7NVMtQzUFJIzUvOT8nMS7dVCg1x07VQUiguScxLSczJz0u1VcrLV1Kwt+OyyclPTswJTi0pASosVijISaxMLQpJzQUySlL9EnOBKp/tmfJ8ya5n09qfr9ivpG/HBQB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aWGeS7CHI/RsAQAA9wIAACkAAAB1bml2ZXJzYWwvc2tpbl9jdXN0b21pemF0aW9uX3NldHRpbmdzLnhtbI1S20okMRB99yuCPzBJKreGdiC3lnlR0QGfm+ns0qyml07EZcnHm3Z3GEdHNPVUdU6doiqnTb/GaJ9Snh7Hv30ep3gXch7jz7Q+Q6jdTQ/TfDOHFHJaHSr3Yxym5038MS21Wk25j0M/D3ZB0xqj7vUhJbVyqmbMMIok89Qr5Dy3FWvANWAr5iix7eqdxD/dOexCzKdV29UR+rFhE1OY8yYO4c8ajtlvoeMNLud+GCsvrQVbouynFseWQIxwyX2hGgAEstwRh4uUjdQEecw4hmIUBQqIcE4aUYikHGrWNaKqMN8IxCRj1BXqae1GWhtHbZHQEKLrNK8aW7rOSIwRIQSYK1xAZzCqbKgaGtRyQHBgQBRtNFGAOtuZjhXvvLAcKeoFxoUZAxgfjnvY7u25DtVvr7M/5xeCJ7/gJLp4a3XCXO3uaZ4reRsefz/0OaBxuDi/ufV3/mqrt5vrq/P/vnz18J61mLVu/am3XwBQSwMEFAACAAgAamGeSyTg/xfEDAAAYxkAABcAAAB1bml2ZXJzYWwvdW5pdmVyc2FsLnBuZ+1XaVxT55o/isVOLSBqCrI7ttJFxKgBFJO4AOIom4QisouWyy7IIQYI0UtbBEXa3lvwgiESLAHCTkMwAUJF4NYYUFnCYqSCISSHJGAgIWSbg/bOb2a+zefhw/md8/zf9z3P+n/Oc/L9fU+ZfGT1EQAAJqe9Pc4BgBECADbe/NAYRox/4u+Gbxuunjt1AmgYsBHDwqbY4z7HAaC5aIs2+gNY/rcr3iFXAcC0Z+3a0J9SfQkALFdOexzHXYuQCs7QLwnH+1/rz+YA2GNVJ4ynP3Xbnr8b8bEH7vElhy83eVSctvmi4HNfj022f9n/1/s3HbYN52/e+mLgqGeNq0pJnKAFT4EThvAJ9uqFKwHshPqgoISRaCynNojtXFclLkvpCiEqx2Ppfhj1m8eb7bNhc648NK+1qLWeFafhshd7LaRPYOzMiFnMkfyCMyX7GFs2AkBdoG3qNsQUyUBkw4vdLiPbLSR3q5P3/PmMWZ2rzPiXwNoJb2Fvg0NyzAMHP5oHbAAADw/Y8a3m6+A6uA6ug+vgOrgOroPr4Dq4Dv4/BPdla6TMrwDg+tD/8UfhDS5gcZkf2RiRoxaOzBRhuzLnKvK+xk8RVShacrCgi0UGs9hSAIjqJDzlFzIHbrF0wu8sIsYSws5zR4/E6GQtgzCUZ2Mht0VEwu+QvMqSJ6XMM2qTUwSy5CwAaJ+gUXIyeV2Ee9Wp0UmhTF7rhdmOQgI+QCXeN8lp7KycFtMoySl/MBqS8Ux0jYhC0nu4poj9SKtDkr/5YR5KtCS9gkLn6KQpjvrFIlIYitJDMOhUznJNcARBWEBQ6M5xeYpvQEqhsGtVQv9qtlCB74zko70Gpo+0OalKONrLMxlVs3j2wHTJ3/12bzClvbqN7rtvqderOMxJNP0yCyw6LmDG6r7XvApIjbhVv2ZHvtU9wZUeE0cjRrL+RT3zVeYIAfEpmGMSxZXnqNh/GxKm2XhJNQX5EyL8y9R+YVP1DU278xM5yaBhHD8PjcTVh3ILCcvt1TcyedbYQSiD1f/PkLD+KmF8KPQWag5TiJYHnlRgX9dxlXGfdo9Xu8bbEd78qFxW3k2fxECjh/eA9hRhWVrWKU985cCt5CxfunE0qp0+ZPUA5D6NPzZhsiIhiwkOwSUMrvBHug5j9gwKX/0of5VweKHhep2mNqdhq41q/OZPzWFouz7HYJQ3BRvUvthnPbl/5yjayzfLlmEyI/LhjrgU9SsqqNP8lW8V/hSvjWEpku1/yEDl2HsrXMBI/GSOFXX6733R/872OmbyH6Ibr49galaWh4ktHfL4hXAad4xO6ad9iFqwz121uld0+cm1o8PXieqak7qsISJbhkybgKopUCor6aG5hYIQK13TtPW9pvMaGUppCU5i1zQtsxV1XZG7vjwRc53PKxtx/03h3ku2+ucdfM/hDlmXdUCzTRR/kHuDsJNrNnOALWSaTMAJfgGNgQ+TmM7P0fZmFexkICMw75GNQvV5MYu4H36pF2iJY+o02xAVyG5ollecywox+TSh6/4KCKoEKTsRAqFFQDNbxtowxkOSkA+HpLkhzIHmWmzZpDSXeLPgmeUfoOL7Iw8uCw4gdoB7s/B70XlBeft5u1xJNOqAfZ7bz2p3ROuFHBsMrk9lK+lIDempkuMSM28/4DdDadSNf6wuj4amMBrp/XWTZq3J5BiljC1v00QHc0Jwe2nhos9Y0tPSbQjEx5AeF2uC67e4lCeMKuqp1oXlQqlTw0TkowpjKcjBLRUuWP8YQItZQDcGlhw0G01wwDa22owNtsGJvGq73P5S1BaWELAooTe2iVIyfeYarK/zTHUWqw1Bgq67IGTTuuT8RUGBv8mzvqgksrDCscdtPi5uUpiaER/Jf+152ePx3WAjNbIRY2spGowctvsNWVwmZ5sDYA452aqJr3tFjoTrBfzHblzGQ6eyR3tG0Pb8GgtGEVZ/TXqVJFD/Agfe5Yw+O7Fzw69Lw4F+4eWRnNBZgnPn0gtJvmP5efTqXGWoM+2oZr61xLkyp5z/BRiCavQtUbSJlb11obFlLCdGoYIw4zKaMcxJcJdMkUsjNY055aqYGm69AlK96Rh4Eafs/SGbcwIHbOaj7d2XT6zwXKe0hoMGCf879a9D4a4ANNK8JIDEDaM+MVHhjRBUZYZZiYKEw2VnUSRt8vkc6lu1iEK5hzWe18wp+9e0InlGGqu5QVGh6wCrZjb4yghu8mgbc2NlVTPWxQckMp7GkZUaBHWjW7tM7ZZYWszl0chwqcwRV17nSRPEmHgrI8E5JJLiSr1oN/c1EMZKF7/RmhuheCWtSwPu8nt7D5I+8odGcdFIZzY9mfKUBbbtDEyacksJx91Wk5t9k/Df9d6svXy0UMeOmyJ7oV1YxJb8asC0IQtjWlaF5LhL0/kmx+R79ROBPtwN0pWl+zkyKrUD5rCjqOhGhk+Zcd+MQHPYwas7Pc9TSp10hCssaTYuURFHpd7WuRVHynrSqqur+72Yfi7miO7fwMH+6KFDs/j3XoCNlZraGmMOqt1p9ycS8nIp1iwzwT+smHubK64iOKAxAsupfstcmXBXAFui/H0tYKVw62obUY44boGoFw879UR9i/NRONq3nvT0FCt/30O9mAs3vym6IyX77ZsNSLoiPoJpeoXxLnh9Wtm7LHXKwPRIqGrxsxnknO1x/0CTNkizA1VV6kwbaPxtMVG/4+Jjb/IoCzXy+niMvotFPACNjldVsQQx7AR3vmdvB/mXtoSuOnUTrRQ7aO3Ra/iTRWLc/uHc5SKSdkbSSNJBkuZ+O/ajXDNMO0vaNulbbG7RFK7KtnHxicnBT4hhdrwK0crHUTwK7vYNxX7jzpntecjuCNP7CRMu+8s53UdNiRf03z0gpmsujda3+vjEuPepjkmmUIXEg3p0I7/GoSZu07iW+FP0/FTrnYLMRHjf9oDmBYpBGwuKyPjyb0+i/fkPry1O/36AkVg/FP7JQuv/rKBO/Sr0roImDt0P9/LcmefkZFgd2mc0o95eBOZtkta+z2W81SSS9MJ/CBMQQHk2jOMOIFGmOitTBGJ5bO5dvCsw+e2i8qyJH+aGWxi++JDuQZYoJrYjF1VFeLWiclurn+7MNZpqMln0UheTv7CrLfP2jRwynkCBeVgn56zsEwFDb4fuEEFNzDtPFUkNzdN3iwOQKTP+z/01NKVnDSWB3CxAXJpp4e6iUu22C/RjXrizEqy+tqe0+HUTz4n5siVzsdciWN6pshM9vTqIxqfdtYZGtoSpssdPqbLDaBEO/e7uAi0oKoFdPy+HGjmYZQvyGZNvXE1kEN7bqVW7xQfl3aA4lTg8CD2FRhyyYJK+pI1Ii+Be7AKyizWVprm1in7axyhSYs85p0DNg5wIO9mhfbS+8pmOZtJQt5Wk2b8oP5mUuPvLPcsfzK+a9h6wkgwQFTxXv+FBrtrs6EK3pEsjS9hcH6Zh3TgULCl31syVF5UN37rQ6Z2hcOncsxaob2IXDUH3Tr3vmGx4/GEKLNgrPOo081nS4LxyMgVLKEk3/b72sdDh14GykhpYY5d6ll48kz1n/DysJqtrvjILY3cCLwASVW+5zsz/1vWXhvyYcNenXkyD6pkR5lt+sf62WJjmKkgPZNvwu5K38n5mibgYlmhm15ohye8GAcbyeVATNVp/tU7SiCYrm2jHcWc9epdrrD2u/iJTtxTJ1Nc+FIBGTWXOHO2B1Zxewp8fr1VY2SSxySwAKTYl1cr9926u4MqD3LTibOhPM2f4K58F8Z/DbGTTYyRs/ljMcJKhLlRk2Ql/raRK+Rk4v349GZHDOVIGf5/ZMUgk1K5SM3Rx44T7T9TPTagPz63l1pY2jnYcPJe593MAq0FFtDZ+IGgbZIF3eCF62Uv3Lweg/ovsjlvqNT5eAhi3v0/SL+Rh68oJs//I6H7CkEqZU13xAO9nGQtqUML+nCQ9iCgJf2eW5ozBUJAg2GeIWQrRFs3wW4b0pB3QvC1CxIjAOzVjDerBUIOrNMQpFEov+UBLvcM/+ti5hvW01e2THdcjbTSqrzJ2WtgpHF3yrh1Mlle7FZm1EDNexlKIGW8FBRo5h1N48/V07y1H7nvWAIAoqDP66u3oZqh94XxPbZt4a0qf1BYh9Je72T2Ke9Vb510tDx6OtgdZHxfk2eesvGn6odTxc+B6DFjel80ew4dd60wxYHwRCP4tfiRJ94ZzvRGLcn/f/wAgLOV/zd8/boFH63B3I3iiLpPkb8FqF066b/+XoFsK/C+BbvDB1MMHlEG2AUOnccNLUwY9M3wrvFqzGn22pJJaZU/Spi7rVFPMr+CRHueMc9UeqP/asNk8bFOh9WHvr+GzwGlPX4+GE1F//U9QSwMEFAACAAgAamGeS3Br3rpLAAAAagAAABsAAAB1bml2ZXJzYWwvdW5pdmVyc2FsLnBuZy54bWyzsa/IzVEoSy0qzszPs1Uy1DNQsrfj5bIpKEoty0wtV6gAigEFIUBJoRLINUJwyzNTSjJslczNTBFiGamZ6Rkltkqm5iZwQX2gkQBQSwECAAAUAAIACADniXNLFQ6tKGQEAAAHEQAAHQAAAAAAAAABAAAAAAAAAAAAdW5pdmVyc2FsL2NvbW1vbl9tZXNzYWdlcy5sbmdQSwECAAAUAAIACADniXNLCH4LIykDAACGDAAAJwAAAAAAAAABAAAAAACfBAAAdW5pdmVyc2FsL2ZsYXNoX3B1Ymxpc2hpbmdfc2V0dGluZ3MueG1sUEsBAgAAFAACAAgA54lzS7X8CWS6AgAAVQoAACEAAAAAAAAAAQAAAAAADQgAAHVuaXZlcnNhbC9mbGFzaF9za2luX3NldHRpbmdzLnhtbFBLAQIAABQAAgAIAOeJc0sqlg9n/gIAAJcLAAAmAAAAAAAAAAEAAAAAAAYLAAB1bml2ZXJzYWwvaHRtbF9wdWJsaXNoaW5nX3NldHRpbmdzLnhtbFBLAQIAABQAAgAIAOeJc0tocVKRmgEAAB8GAAAfAAAAAAAAAAEAAAAAAEgOAAB1bml2ZXJzYWwvaHRtbF9za2luX3NldHRpbmdzLmpzUEsBAgAAFAACAAgAaWGeSz08L9HBAAAA5QEAABoAAAAAAAAAAQAAAAAAHxAAAHVuaXZlcnNhbC9pMThuX3ByZXNldHMueG1sUEsBAgAAFAACAAgAaWGeS5r5lmRrAAAAawAAABwAAAAAAAAAAQAAAAAAGBEAAHVuaXZlcnNhbC9sb2NhbF9zZXR0aW5ncy54bWxQSwECAAAUAAIACABElFdHI7RO+/sCAACwCAAAFAAAAAAAAAABAAAAAAC9EQAAdW5pdmVyc2FsL3BsYXllci54bWxQSwECAAAUAAIACABpYZ5LsIcj9GwBAAD3AgAAKQAAAAAAAAABAAAAAADqFAAAdW5pdmVyc2FsL3NraW5fY3VzdG9taXphdGlvbl9zZXR0aW5ncy54bWxQSwECAAAUAAIACABqYZ5LJOD/F8QMAABjGQAAFwAAAAAAAAAAAAAAAACdFgAAdW5pdmVyc2FsL3VuaXZlcnNhbC5wbmdQSwECAAAUAAIACABqYZ5LcGveuksAAABqAAAAGwAAAAAAAAABAAAAAACWIwAAdW5pdmVyc2FsL3VuaXZlcnNhbC5wbmcueG1sUEsFBgAAAAALAAsASQMAABokAAAAAA=="/>
  <p:tag name="ISPRING_PRESENTATION_TITLE" val="简约清新教育培训模板PPT模板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PASSING_SCORE" val="100.000000"/>
  <p:tag name="ISPRING_SCORM_RATE_QUIZZES" val="0"/>
  <p:tag name="ISPRING_SCORM_RATE_SLIDES" val="1"/>
  <p:tag name="ISPRING_ULTRA_SCORM_COURSE_ID" val="ABECDC34-A6F0-4566-B908-FE20365EA66D"/>
  <p:tag name="ISPRINGCLOUDFOLDERID" val="0"/>
  <p:tag name="ISPRINGCLOUDFOLDERPATH" val="资源库"/>
  <p:tag name="ISPRINGONLINEFOLDERID" val="0"/>
  <p:tag name="ISPRINGONLINEFOLDERPATH" val="内容列表"/>
  <p:tag name="commondata" val="eyJoZGlkIjoiMjcyNGZhNTYxZjMwM2NiYjIxNWE5ZmRkODg5MzEwNTEifQ=="/>
</p:tagLst>
</file>

<file path=ppt/theme/theme1.xml><?xml version="1.0" encoding="utf-8"?>
<a:theme xmlns:a="http://schemas.openxmlformats.org/drawingml/2006/main" name="第一PPT，www.1ppt.com">
  <a:themeElements>
    <a:clrScheme name="自定义 160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8EC0B9"/>
      </a:accent1>
      <a:accent2>
        <a:srgbClr val="F3B96D"/>
      </a:accent2>
      <a:accent3>
        <a:srgbClr val="5D5D5D"/>
      </a:accent3>
      <a:accent4>
        <a:srgbClr val="909090"/>
      </a:accent4>
      <a:accent5>
        <a:srgbClr val="BFBFBF"/>
      </a:accent5>
      <a:accent6>
        <a:srgbClr val="EBDECD"/>
      </a:accent6>
      <a:hlink>
        <a:srgbClr val="308F63"/>
      </a:hlink>
      <a:folHlink>
        <a:srgbClr val="BFBFBF"/>
      </a:folHlink>
    </a:clrScheme>
    <a:fontScheme name="bmshhaon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mshhaon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WPS 演示</Application>
  <PresentationFormat/>
  <Paragraphs>41</Paragraphs>
  <Slides>6</Slides>
  <Notes>18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字魂59号-创粗黑</vt:lpstr>
      <vt:lpstr>黑体</vt:lpstr>
      <vt:lpstr>Times New Roman</vt:lpstr>
      <vt:lpstr>楷体</vt:lpstr>
      <vt:lpstr>Arial Unicode MS</vt:lpstr>
      <vt:lpstr>第一PPT，www.1ppt.com</vt:lpstr>
      <vt:lpstr>自定义设计方案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2024-10-07T21:04:00Z</cp:lastPrinted>
  <dcterms:created xsi:type="dcterms:W3CDTF">2024-10-07T21:04:00Z</dcterms:created>
  <dcterms:modified xsi:type="dcterms:W3CDTF">2026-02-08T08:55:56Z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B47B176AEF38432385C6394812F0B5BA_12</vt:lpwstr>
  </property>
  <property fmtid="{D5CDD505-2E9C-101B-9397-08002B2CF9AE}" pid="7" name="KSOProductBuildVer">
    <vt:lpwstr>2052-12.1.0.16704</vt:lpwstr>
  </property>
</Properties>
</file>