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2" r:id="rId5"/>
    <p:sldId id="264" r:id="rId6"/>
    <p:sldId id="271" r:id="rId7"/>
    <p:sldId id="274" r:id="rId8"/>
    <p:sldId id="275" r:id="rId9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6" userDrawn="1">
          <p15:clr>
            <a:srgbClr val="A4A3A4"/>
          </p15:clr>
        </p15:guide>
        <p15:guide id="2" pos="36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236"/>
        <p:guide pos="366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27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62.xml"/><Relationship Id="rId18" Type="http://schemas.openxmlformats.org/officeDocument/2006/relationships/image" Target="file:///D:\qq&#25991;&#20214;\712321467\Image\C2C\Image2\%7b75232B38-A165-1FB7-499C-2E1C792CACB5%7d.png" TargetMode="External"/><Relationship Id="rId17" Type="http://schemas.openxmlformats.org/officeDocument/2006/relationships/image" Target="../media/image1.png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1073743875" descr="学科网 zxxk.com"/>
          <p:cNvPicPr>
            <a:picLocks noChangeAspect="1"/>
          </p:cNvPicPr>
          <p:nvPr/>
        </p:nvPicPr>
        <p:blipFill>
          <a:blip r:embed="rId17" r:link="rId18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  <p:custDataLst>
      <p:tags r:id="rId19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72.xml"/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3" Type="http://schemas.openxmlformats.org/officeDocument/2006/relationships/slideLayout" Target="../slideLayouts/slideLayout2.xml"/><Relationship Id="rId12" Type="http://schemas.openxmlformats.org/officeDocument/2006/relationships/tags" Target="../tags/tag75.xml"/><Relationship Id="rId11" Type="http://schemas.openxmlformats.org/officeDocument/2006/relationships/tags" Target="../tags/tag74.xml"/><Relationship Id="rId10" Type="http://schemas.openxmlformats.org/officeDocument/2006/relationships/tags" Target="../tags/tag73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81.xml"/><Relationship Id="rId8" Type="http://schemas.openxmlformats.org/officeDocument/2006/relationships/tags" Target="../tags/tag80.xml"/><Relationship Id="rId7" Type="http://schemas.openxmlformats.org/officeDocument/2006/relationships/tags" Target="../tags/tag79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1" Type="http://schemas.openxmlformats.org/officeDocument/2006/relationships/vmlDrawing" Target="../drawings/vmlDrawing1.vml"/><Relationship Id="rId20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9" Type="http://schemas.openxmlformats.org/officeDocument/2006/relationships/tags" Target="../tags/tag91.xml"/><Relationship Id="rId18" Type="http://schemas.openxmlformats.org/officeDocument/2006/relationships/tags" Target="../tags/tag90.xml"/><Relationship Id="rId17" Type="http://schemas.openxmlformats.org/officeDocument/2006/relationships/tags" Target="../tags/tag89.xml"/><Relationship Id="rId16" Type="http://schemas.openxmlformats.org/officeDocument/2006/relationships/tags" Target="../tags/tag88.xml"/><Relationship Id="rId15" Type="http://schemas.openxmlformats.org/officeDocument/2006/relationships/tags" Target="../tags/tag87.xml"/><Relationship Id="rId14" Type="http://schemas.openxmlformats.org/officeDocument/2006/relationships/tags" Target="../tags/tag86.xml"/><Relationship Id="rId13" Type="http://schemas.openxmlformats.org/officeDocument/2006/relationships/tags" Target="../tags/tag85.xml"/><Relationship Id="rId12" Type="http://schemas.openxmlformats.org/officeDocument/2006/relationships/tags" Target="../tags/tag84.xml"/><Relationship Id="rId11" Type="http://schemas.openxmlformats.org/officeDocument/2006/relationships/tags" Target="../tags/tag83.xml"/><Relationship Id="rId10" Type="http://schemas.openxmlformats.org/officeDocument/2006/relationships/tags" Target="../tags/tag8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95.xml"/><Relationship Id="rId8" Type="http://schemas.openxmlformats.org/officeDocument/2006/relationships/image" Target="../media/image7.wmf"/><Relationship Id="rId7" Type="http://schemas.openxmlformats.org/officeDocument/2006/relationships/oleObject" Target="../embeddings/oleObject3.bin"/><Relationship Id="rId6" Type="http://schemas.openxmlformats.org/officeDocument/2006/relationships/tags" Target="../tags/tag94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2.bin"/><Relationship Id="rId30" Type="http://schemas.openxmlformats.org/officeDocument/2006/relationships/vmlDrawing" Target="../drawings/vmlDrawing2.vml"/><Relationship Id="rId3" Type="http://schemas.openxmlformats.org/officeDocument/2006/relationships/tags" Target="../tags/tag93.xml"/><Relationship Id="rId29" Type="http://schemas.openxmlformats.org/officeDocument/2006/relationships/slideLayout" Target="../slideLayouts/slideLayout2.xml"/><Relationship Id="rId28" Type="http://schemas.openxmlformats.org/officeDocument/2006/relationships/tags" Target="../tags/tag110.xml"/><Relationship Id="rId27" Type="http://schemas.openxmlformats.org/officeDocument/2006/relationships/tags" Target="../tags/tag109.xml"/><Relationship Id="rId26" Type="http://schemas.openxmlformats.org/officeDocument/2006/relationships/tags" Target="../tags/tag108.xml"/><Relationship Id="rId25" Type="http://schemas.openxmlformats.org/officeDocument/2006/relationships/tags" Target="../tags/tag107.xml"/><Relationship Id="rId24" Type="http://schemas.openxmlformats.org/officeDocument/2006/relationships/tags" Target="../tags/tag106.xml"/><Relationship Id="rId23" Type="http://schemas.openxmlformats.org/officeDocument/2006/relationships/tags" Target="../tags/tag105.xml"/><Relationship Id="rId22" Type="http://schemas.openxmlformats.org/officeDocument/2006/relationships/tags" Target="../tags/tag104.xml"/><Relationship Id="rId21" Type="http://schemas.openxmlformats.org/officeDocument/2006/relationships/tags" Target="../tags/tag103.xml"/><Relationship Id="rId20" Type="http://schemas.openxmlformats.org/officeDocument/2006/relationships/tags" Target="../tags/tag102.xml"/><Relationship Id="rId2" Type="http://schemas.openxmlformats.org/officeDocument/2006/relationships/tags" Target="../tags/tag92.xml"/><Relationship Id="rId19" Type="http://schemas.openxmlformats.org/officeDocument/2006/relationships/tags" Target="../tags/tag101.xml"/><Relationship Id="rId18" Type="http://schemas.openxmlformats.org/officeDocument/2006/relationships/tags" Target="../tags/tag100.xml"/><Relationship Id="rId17" Type="http://schemas.openxmlformats.org/officeDocument/2006/relationships/tags" Target="../tags/tag99.xml"/><Relationship Id="rId16" Type="http://schemas.openxmlformats.org/officeDocument/2006/relationships/tags" Target="../tags/tag98.xml"/><Relationship Id="rId15" Type="http://schemas.openxmlformats.org/officeDocument/2006/relationships/tags" Target="../tags/tag97.xml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5.bin"/><Relationship Id="rId12" Type="http://schemas.openxmlformats.org/officeDocument/2006/relationships/tags" Target="../tags/tag96.xml"/><Relationship Id="rId11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7" Type="http://schemas.openxmlformats.org/officeDocument/2006/relationships/slideLayout" Target="../slideLayouts/slideLayout2.xml"/><Relationship Id="rId16" Type="http://schemas.openxmlformats.org/officeDocument/2006/relationships/tags" Target="../tags/tag125.xml"/><Relationship Id="rId15" Type="http://schemas.openxmlformats.org/officeDocument/2006/relationships/tags" Target="../tags/tag124.xml"/><Relationship Id="rId14" Type="http://schemas.openxmlformats.org/officeDocument/2006/relationships/tags" Target="../tags/tag123.xml"/><Relationship Id="rId13" Type="http://schemas.openxmlformats.org/officeDocument/2006/relationships/tags" Target="../tags/tag122.xml"/><Relationship Id="rId12" Type="http://schemas.openxmlformats.org/officeDocument/2006/relationships/tags" Target="../tags/tag12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6.xml"/><Relationship Id="rId1" Type="http://schemas.openxmlformats.org/officeDocument/2006/relationships/hyperlink" Target="2.&#19968;&#27425;&#20989;&#25968;&#30340;&#22270;&#35937;1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635" cy="6850380"/>
          </a:xfrm>
          <a:prstGeom prst="rect">
            <a:avLst/>
          </a:prstGeom>
        </p:spPr>
      </p:pic>
      <p:sp>
        <p:nvSpPr>
          <p:cNvPr id="6" name="TextBox 48"/>
          <p:cNvSpPr txBox="1"/>
          <p:nvPr>
            <p:custDataLst>
              <p:tags r:id="rId2"/>
            </p:custDataLst>
          </p:nvPr>
        </p:nvSpPr>
        <p:spPr>
          <a:xfrm>
            <a:off x="1932601" y="2255540"/>
            <a:ext cx="8325867" cy="852805"/>
          </a:xfrm>
          <a:prstGeom prst="rect">
            <a:avLst/>
          </a:prstGeom>
          <a:noFill/>
          <a:ln w="19050">
            <a:noFill/>
          </a:ln>
          <a:effectLst>
            <a:softEdge rad="31750"/>
          </a:effectLst>
        </p:spPr>
        <p:txBody>
          <a:bodyPr wrap="square" lIns="68580" tIns="34290" rIns="68580" bIns="34290">
            <a:spAutoFit/>
          </a:bodyPr>
          <a:lstStyle/>
          <a:p>
            <a:pPr algn="ctr" eaLnBrk="0" hangingPunct="0">
              <a:buFontTx/>
              <a:buNone/>
              <a:defRPr/>
            </a:pPr>
            <a:r>
              <a:rPr lang="zh-CN" altLang="en-US" sz="51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一次函数与正比例函数</a:t>
            </a:r>
            <a:endParaRPr lang="zh-CN" altLang="en-US" sz="51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" y="-34925"/>
            <a:ext cx="12188825" cy="6889750"/>
          </a:xfrm>
          <a:prstGeom prst="rect">
            <a:avLst/>
          </a:prstGeom>
        </p:spPr>
      </p:pic>
      <p:sp>
        <p:nvSpPr>
          <p:cNvPr id="3074" name="TextBox 6"/>
          <p:cNvSpPr txBox="1"/>
          <p:nvPr/>
        </p:nvSpPr>
        <p:spPr>
          <a:xfrm>
            <a:off x="3359151" y="1341439"/>
            <a:ext cx="309880" cy="1123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endParaRPr lang="zh-CN" altLang="en-US" sz="135">
              <a:latin typeface="Calibri" panose="020F05020202040302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259789" y="869315"/>
            <a:ext cx="5329237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1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什么是函数？</a:t>
            </a:r>
            <a:endParaRPr lang="en-US" altLang="zh-CN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82297" y="3716337"/>
            <a:ext cx="5632451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2</a:t>
            </a:r>
            <a:r>
              <a:rPr lang="en-US" altLang="zh-CN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r>
              <a:rPr lang="zh-CN" altLang="en-US" sz="32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函数有哪些表示方法？</a:t>
            </a:r>
            <a:endParaRPr lang="zh-CN" altLang="en-US" sz="3200" b="1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3077" name="矩形 7"/>
          <p:cNvSpPr/>
          <p:nvPr/>
        </p:nvSpPr>
        <p:spPr>
          <a:xfrm>
            <a:off x="2524125" y="371475"/>
            <a:ext cx="535781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>
                <a:solidFill>
                  <a:schemeClr val="bg1"/>
                </a:solidFill>
                <a:latin typeface="宋体" panose="02010600030101010101" pitchFamily="2" charset="-122"/>
              </a:rPr>
              <a:t>复习引入</a:t>
            </a:r>
            <a:endParaRPr lang="en-US" altLang="zh-CN" sz="3600" b="1">
              <a:solidFill>
                <a:schemeClr val="bg1"/>
              </a:solidFill>
              <a:latin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83219" y="1483360"/>
            <a:ext cx="9392073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719455">
              <a:lnSpc>
                <a:spcPct val="150000"/>
              </a:lnSpc>
            </a:pP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一般地，如果在一个变化过程中有两个变量</a:t>
            </a:r>
            <a:r>
              <a:rPr lang="en-US" altLang="zh-CN" sz="3200" b="1" i="1">
                <a:solidFill>
                  <a:schemeClr val="tx1"/>
                </a:solidFill>
                <a:latin typeface="+mn-lt"/>
                <a:ea typeface="仿宋" panose="02010609060101010101" charset="-122"/>
                <a:cs typeface="+mn-lt"/>
              </a:rPr>
              <a:t>x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和</a:t>
            </a:r>
            <a:r>
              <a:rPr lang="en-US" altLang="zh-CN" sz="3200" b="1" i="1">
                <a:solidFill>
                  <a:schemeClr val="tx1"/>
                </a:solidFill>
                <a:latin typeface="+mn-lt"/>
                <a:ea typeface="仿宋" panose="02010609060101010101" charset="-122"/>
                <a:cs typeface="+mn-lt"/>
              </a:rPr>
              <a:t>y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，并且对于</a:t>
            </a:r>
            <a:r>
              <a:rPr lang="zh-CN" altLang="en-US" sz="3200" b="1">
                <a:solidFill>
                  <a:srgbClr val="FF0000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变量</a:t>
            </a:r>
            <a:r>
              <a:rPr lang="en-US" altLang="zh-CN" sz="3200" b="1" i="1">
                <a:solidFill>
                  <a:srgbClr val="FF0000"/>
                </a:solidFill>
                <a:latin typeface="+mn-lt"/>
                <a:ea typeface="仿宋" panose="02010609060101010101" charset="-122"/>
                <a:cs typeface="+mn-lt"/>
              </a:rPr>
              <a:t>x</a:t>
            </a:r>
            <a:r>
              <a:rPr lang="zh-CN" altLang="en-US" sz="3200" b="1">
                <a:solidFill>
                  <a:srgbClr val="FF0000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的每一个值，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变量</a:t>
            </a:r>
            <a:r>
              <a:rPr lang="en-US" altLang="zh-CN" sz="3200" b="1" i="1">
                <a:solidFill>
                  <a:schemeClr val="tx1"/>
                </a:solidFill>
                <a:latin typeface="+mn-lt"/>
                <a:ea typeface="仿宋" panose="02010609060101010101" charset="-122"/>
                <a:cs typeface="+mn-lt"/>
              </a:rPr>
              <a:t>y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都有</a:t>
            </a:r>
            <a:r>
              <a:rPr lang="zh-CN" altLang="en-US" sz="3200" b="1">
                <a:solidFill>
                  <a:srgbClr val="FF0000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唯一的值与它对应，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那么我们称</a:t>
            </a:r>
            <a:r>
              <a:rPr lang="en-US" altLang="zh-CN" sz="3200" b="1" i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y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是</a:t>
            </a:r>
            <a:r>
              <a:rPr lang="en-US" altLang="zh-CN" sz="3200" b="1" i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x</a:t>
            </a:r>
            <a:r>
              <a:rPr lang="zh-CN" altLang="en-US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的函数</a:t>
            </a:r>
            <a:r>
              <a:rPr lang="en-US" altLang="zh-CN" sz="3200" b="1">
                <a:solidFill>
                  <a:schemeClr val="tx1"/>
                </a:solidFill>
                <a:latin typeface="+mn-lt"/>
                <a:ea typeface="仿宋" panose="02010609060101010101" charset="-122"/>
                <a:cs typeface="仿宋" panose="02010609060101010101" charset="-122"/>
              </a:rPr>
              <a:t>.</a:t>
            </a:r>
            <a:endParaRPr lang="en-US" altLang="zh-CN" sz="3200" b="1">
              <a:solidFill>
                <a:schemeClr val="tx1"/>
              </a:solidFill>
              <a:latin typeface="+mn-lt"/>
              <a:ea typeface="仿宋" panose="02010609060101010101" charset="-122"/>
              <a:cs typeface="仿宋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2678536" y="4340771"/>
            <a:ext cx="8078863" cy="2306955"/>
            <a:chOff x="758390" y="3609668"/>
            <a:chExt cx="8078892" cy="2306189"/>
          </a:xfrm>
        </p:grpSpPr>
        <p:sp>
          <p:nvSpPr>
            <p:cNvPr id="3080" name="文本框 8"/>
            <p:cNvSpPr txBox="1"/>
            <p:nvPr/>
          </p:nvSpPr>
          <p:spPr>
            <a:xfrm>
              <a:off x="758390" y="4316686"/>
              <a:ext cx="3302822" cy="58337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r>
                <a:rPr lang="zh-CN" altLang="en-US" sz="3200" b="1">
                  <a:solidFill>
                    <a:srgbClr val="FF0000"/>
                  </a:solidFill>
                  <a:latin typeface="宋体" panose="02010600030101010101" pitchFamily="2" charset="-122"/>
                </a:rPr>
                <a:t>函数的表示法：</a:t>
              </a:r>
              <a:endParaRPr lang="zh-CN" altLang="en-US" sz="3200" b="1">
                <a:solidFill>
                  <a:srgbClr val="FF0000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1" name="文本框 9"/>
            <p:cNvSpPr txBox="1"/>
            <p:nvPr/>
          </p:nvSpPr>
          <p:spPr>
            <a:xfrm>
              <a:off x="4163030" y="3609668"/>
              <a:ext cx="4674252" cy="230618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/>
            <a:p>
              <a:pPr marR="0" defTabSz="913765">
                <a:lnSpc>
                  <a:spcPct val="150000"/>
                </a:lnSpc>
                <a:buClr>
                  <a:srgbClr val="000000"/>
                </a:buClr>
                <a:buSzTx/>
                <a:buFontTx/>
                <a:defRPr/>
              </a:pPr>
              <a:r>
                <a:rPr kumimoji="0" lang="zh-CN" altLang="en-US" sz="3200" b="1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①</a:t>
              </a:r>
              <a:r>
                <a:rPr kumimoji="0" lang="zh-CN" altLang="en-US" sz="3200" b="1" u="sng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图象</a:t>
              </a:r>
              <a:r>
                <a:rPr kumimoji="0" lang="zh-CN" altLang="en-US" sz="3200" b="1" u="sng" kern="1200" cap="none" spc="0" normalizeH="0" baseline="0" noProof="1" smtClean="0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法</a:t>
              </a:r>
              <a:endParaRPr kumimoji="0" lang="zh-CN" altLang="en-US" sz="3200" b="1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仿宋" panose="02010609060101010101" charset="-122"/>
                <a:ea typeface="仿宋" panose="02010609060101010101" charset="-122"/>
                <a:cs typeface="+mn-cs"/>
              </a:endParaRPr>
            </a:p>
            <a:p>
              <a:pPr marR="0" defTabSz="913765">
                <a:lnSpc>
                  <a:spcPct val="150000"/>
                </a:lnSpc>
                <a:buClr>
                  <a:srgbClr val="000000"/>
                </a:buClr>
                <a:buSzTx/>
                <a:buFontTx/>
                <a:defRPr/>
              </a:pPr>
              <a:r>
                <a:rPr kumimoji="0" lang="zh-CN" altLang="en-US" sz="3200" b="1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②</a:t>
              </a:r>
              <a:r>
                <a:rPr kumimoji="0" lang="zh-CN" altLang="en-US" sz="3200" b="1" u="sng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列表</a:t>
              </a:r>
              <a:r>
                <a:rPr kumimoji="0" lang="zh-CN" altLang="en-US" sz="3200" b="1" u="sng" kern="1200" cap="none" spc="0" normalizeH="0" baseline="0" noProof="1" smtClean="0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法</a:t>
              </a:r>
              <a:endParaRPr kumimoji="0" lang="zh-CN" altLang="en-US" sz="3200" b="1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仿宋" panose="02010609060101010101" charset="-122"/>
                <a:ea typeface="仿宋" panose="02010609060101010101" charset="-122"/>
                <a:cs typeface="+mn-cs"/>
              </a:endParaRPr>
            </a:p>
            <a:p>
              <a:pPr marR="0" defTabSz="913765">
                <a:lnSpc>
                  <a:spcPct val="150000"/>
                </a:lnSpc>
                <a:buClr>
                  <a:srgbClr val="000000"/>
                </a:buClr>
                <a:buSzTx/>
                <a:buFontTx/>
                <a:defRPr/>
              </a:pPr>
              <a:r>
                <a:rPr kumimoji="0" lang="zh-CN" altLang="en-US" sz="3200" b="1" kern="1200" cap="none" spc="0" normalizeH="0" baseline="0" noProof="1" smtClean="0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③</a:t>
              </a:r>
              <a:r>
                <a:rPr kumimoji="0" lang="zh-CN" altLang="en-US" sz="3200" b="1" u="sng" kern="1200" cap="none" spc="0" normalizeH="0" baseline="0" noProof="1" smtClean="0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关系式</a:t>
              </a:r>
              <a:r>
                <a:rPr kumimoji="0" lang="zh-CN" altLang="en-US" sz="3200" b="1" u="sng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法</a:t>
              </a:r>
              <a:r>
                <a:rPr kumimoji="0" lang="zh-CN" altLang="en-US" sz="3200" b="1" kern="1200" cap="none" spc="0" normalizeH="0" baseline="0" noProof="1" smtClean="0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（解析式</a:t>
              </a:r>
              <a:r>
                <a:rPr kumimoji="0" lang="zh-CN" altLang="en-US" sz="3200" b="1" kern="1200" cap="none" spc="0" normalizeH="0" baseline="0" noProof="1">
                  <a:effectLst>
                    <a:outerShdw blurRad="38100" dist="38100" dir="2700000">
                      <a:srgbClr val="FFFFFF"/>
                    </a:outerShdw>
                  </a:effectLst>
                  <a:latin typeface="仿宋" panose="02010609060101010101" charset="-122"/>
                  <a:ea typeface="仿宋" panose="02010609060101010101" charset="-122"/>
                  <a:cs typeface="+mn-ea"/>
                </a:rPr>
                <a:t>法）</a:t>
              </a:r>
              <a:endParaRPr kumimoji="0" lang="zh-CN" altLang="en-US" sz="3200" b="1" kern="1200" cap="none" spc="0" normalizeH="0" baseline="0" noProof="1">
                <a:effectLst>
                  <a:outerShdw blurRad="38100" dist="38100" dir="2700000">
                    <a:srgbClr val="FFFFFF"/>
                  </a:outerShdw>
                </a:effectLst>
                <a:latin typeface="仿宋" panose="02010609060101010101" charset="-122"/>
                <a:ea typeface="仿宋" panose="02010609060101010101" charset="-122"/>
                <a:cs typeface="+mn-cs"/>
              </a:endParaRPr>
            </a:p>
          </p:txBody>
        </p:sp>
        <p:sp>
          <p:nvSpPr>
            <p:cNvPr id="12" name="左大括号 11"/>
            <p:cNvSpPr/>
            <p:nvPr/>
          </p:nvSpPr>
          <p:spPr>
            <a:xfrm>
              <a:off x="3898116" y="3991463"/>
              <a:ext cx="388847" cy="1574436"/>
            </a:xfrm>
            <a:prstGeom prst="leftBrace">
              <a:avLst>
                <a:gd name="adj1" fmla="val 8304"/>
                <a:gd name="adj2" fmla="val 50000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069" y="-34713"/>
            <a:ext cx="2675467" cy="604520"/>
            <a:chOff x="3" y="-25"/>
            <a:chExt cx="3160" cy="714"/>
          </a:xfrm>
        </p:grpSpPr>
        <p:grpSp>
          <p:nvGrpSpPr>
            <p:cNvPr id="5" name="组合 4"/>
            <p:cNvGrpSpPr/>
            <p:nvPr/>
          </p:nvGrpSpPr>
          <p:grpSpPr>
            <a:xfrm>
              <a:off x="248" y="-25"/>
              <a:ext cx="2842" cy="714"/>
              <a:chOff x="248" y="-25"/>
              <a:chExt cx="2842" cy="714"/>
            </a:xfrm>
          </p:grpSpPr>
          <p:sp>
            <p:nvSpPr>
              <p:cNvPr id="7" name="文本框 18"/>
              <p:cNvSpPr txBox="1">
                <a:spLocks noChangeArrowheads="1"/>
              </p:cNvSpPr>
              <p:nvPr/>
            </p:nvSpPr>
            <p:spPr bwMode="auto">
              <a:xfrm>
                <a:off x="870" y="-25"/>
                <a:ext cx="2220" cy="7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zh-CN" altLang="en-US" sz="3335" b="1">
                    <a:solidFill>
                      <a:prstClr val="black"/>
                    </a:solidFill>
                    <a:latin typeface="宋体" panose="02010600030101010101" pitchFamily="2" charset="-122"/>
                  </a:rPr>
                  <a:t>导入新知</a:t>
                </a:r>
                <a:endParaRPr lang="zh-CN" altLang="en-US" sz="3335" b="1">
                  <a:solidFill>
                    <a:prstClr val="black"/>
                  </a:solidFill>
                  <a:latin typeface="宋体" panose="02010600030101010101" pitchFamily="2" charset="-122"/>
                </a:endParaRPr>
              </a:p>
            </p:txBody>
          </p:sp>
          <p:sp>
            <p:nvSpPr>
              <p:cNvPr id="8" name="Freeform 74"/>
              <p:cNvSpPr>
                <a:spLocks noChangeAspect="1" noEditPoints="1"/>
              </p:cNvSpPr>
              <p:nvPr/>
            </p:nvSpPr>
            <p:spPr bwMode="auto">
              <a:xfrm>
                <a:off x="248" y="93"/>
                <a:ext cx="567" cy="502"/>
              </a:xfrm>
              <a:custGeom>
                <a:avLst/>
                <a:gdLst>
                  <a:gd name="T0" fmla="*/ 127 w 167"/>
                  <a:gd name="T1" fmla="*/ 22 h 148"/>
                  <a:gd name="T2" fmla="*/ 74 w 167"/>
                  <a:gd name="T3" fmla="*/ 0 h 148"/>
                  <a:gd name="T4" fmla="*/ 0 w 167"/>
                  <a:gd name="T5" fmla="*/ 74 h 148"/>
                  <a:gd name="T6" fmla="*/ 74 w 167"/>
                  <a:gd name="T7" fmla="*/ 148 h 148"/>
                  <a:gd name="T8" fmla="*/ 143 w 167"/>
                  <a:gd name="T9" fmla="*/ 99 h 148"/>
                  <a:gd name="T10" fmla="*/ 70 w 167"/>
                  <a:gd name="T11" fmla="*/ 79 h 148"/>
                  <a:gd name="T12" fmla="*/ 127 w 167"/>
                  <a:gd name="T13" fmla="*/ 22 h 148"/>
                  <a:gd name="T14" fmla="*/ 147 w 167"/>
                  <a:gd name="T15" fmla="*/ 19 h 148"/>
                  <a:gd name="T16" fmla="*/ 93 w 167"/>
                  <a:gd name="T17" fmla="*/ 73 h 148"/>
                  <a:gd name="T18" fmla="*/ 164 w 167"/>
                  <a:gd name="T19" fmla="*/ 92 h 148"/>
                  <a:gd name="T20" fmla="*/ 167 w 167"/>
                  <a:gd name="T21" fmla="*/ 69 h 148"/>
                  <a:gd name="T22" fmla="*/ 147 w 167"/>
                  <a:gd name="T23" fmla="*/ 19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67" h="148">
                    <a:moveTo>
                      <a:pt x="127" y="22"/>
                    </a:moveTo>
                    <a:cubicBezTo>
                      <a:pt x="113" y="8"/>
                      <a:pt x="95" y="0"/>
                      <a:pt x="74" y="0"/>
                    </a:cubicBezTo>
                    <a:cubicBezTo>
                      <a:pt x="33" y="0"/>
                      <a:pt x="0" y="33"/>
                      <a:pt x="0" y="74"/>
                    </a:cubicBezTo>
                    <a:cubicBezTo>
                      <a:pt x="0" y="115"/>
                      <a:pt x="33" y="148"/>
                      <a:pt x="74" y="148"/>
                    </a:cubicBezTo>
                    <a:cubicBezTo>
                      <a:pt x="106" y="148"/>
                      <a:pt x="133" y="127"/>
                      <a:pt x="143" y="99"/>
                    </a:cubicBezTo>
                    <a:cubicBezTo>
                      <a:pt x="70" y="79"/>
                      <a:pt x="70" y="79"/>
                      <a:pt x="70" y="79"/>
                    </a:cubicBezTo>
                    <a:lnTo>
                      <a:pt x="127" y="22"/>
                    </a:lnTo>
                    <a:close/>
                    <a:moveTo>
                      <a:pt x="147" y="19"/>
                    </a:moveTo>
                    <a:cubicBezTo>
                      <a:pt x="93" y="73"/>
                      <a:pt x="93" y="73"/>
                      <a:pt x="93" y="73"/>
                    </a:cubicBezTo>
                    <a:cubicBezTo>
                      <a:pt x="164" y="92"/>
                      <a:pt x="164" y="92"/>
                      <a:pt x="164" y="92"/>
                    </a:cubicBezTo>
                    <a:cubicBezTo>
                      <a:pt x="166" y="85"/>
                      <a:pt x="167" y="77"/>
                      <a:pt x="167" y="69"/>
                    </a:cubicBezTo>
                    <a:cubicBezTo>
                      <a:pt x="167" y="50"/>
                      <a:pt x="160" y="32"/>
                      <a:pt x="147" y="19"/>
                    </a:cubicBezTo>
                    <a:close/>
                  </a:path>
                </a:pathLst>
              </a:custGeom>
              <a:solidFill>
                <a:srgbClr val="FFBF53">
                  <a:lumMod val="75000"/>
                </a:srgbClr>
              </a:solidFill>
              <a:ln>
                <a:noFill/>
              </a:ln>
            </p:spPr>
            <p:txBody>
              <a:bodyPr/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4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cs typeface="+mn-ea"/>
                </a:endParaRPr>
              </a:p>
            </p:txBody>
          </p:sp>
        </p:grpSp>
        <p:cxnSp>
          <p:nvCxnSpPr>
            <p:cNvPr id="10" name="直线连接符 10"/>
            <p:cNvCxnSpPr/>
            <p:nvPr/>
          </p:nvCxnSpPr>
          <p:spPr>
            <a:xfrm>
              <a:off x="3" y="665"/>
              <a:ext cx="3160" cy="0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13" name="文本框 12"/>
          <p:cNvSpPr txBox="1"/>
          <p:nvPr/>
        </p:nvSpPr>
        <p:spPr>
          <a:xfrm>
            <a:off x="8220710" y="65405"/>
            <a:ext cx="388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4.2 一次函数与正比例函数</a:t>
            </a:r>
            <a:endParaRPr lang="zh-CN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67525"/>
          </a:xfrm>
          <a:prstGeom prst="rect">
            <a:avLst/>
          </a:prstGeom>
        </p:spPr>
      </p:pic>
      <p:sp>
        <p:nvSpPr>
          <p:cNvPr id="240644" name="Rectangle 4"/>
          <p:cNvSpPr/>
          <p:nvPr>
            <p:custDataLst>
              <p:tags r:id="rId2"/>
            </p:custDataLst>
          </p:nvPr>
        </p:nvSpPr>
        <p:spPr>
          <a:xfrm>
            <a:off x="1238885" y="1651000"/>
            <a:ext cx="9652635" cy="17024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anchor="t">
            <a:noAutofit/>
          </a:bodyPr>
          <a:lstStyle/>
          <a:p>
            <a:pPr indent="914400" fontAlgn="auto"/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若两个变量 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x</a:t>
            </a:r>
            <a:r>
              <a:rPr lang="zh-CN" altLang="en-US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</a:t>
            </a: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间的对应关系可以表示成</a:t>
            </a:r>
            <a:r>
              <a:rPr lang="en-US" altLang="zh-CN" sz="3600" b="1" i="1" smtClean="0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y=kx+b</a:t>
            </a:r>
            <a:r>
              <a:rPr lang="en-US" altLang="zh-CN" sz="3600" b="1" smtClean="0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k, b</a:t>
            </a: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为常数，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</a:t>
            </a:r>
            <a:r>
              <a:rPr lang="en-US" altLang="zh-CN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≠0</a:t>
            </a: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）的形式，则称 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</a:t>
            </a: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是</a:t>
            </a:r>
            <a:r>
              <a:rPr lang="en-US" altLang="zh-CN" sz="3600" b="1" i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x</a:t>
            </a:r>
            <a:r>
              <a:rPr lang="zh-CN" altLang="en-US" sz="3600" b="1">
                <a:ln>
                  <a:noFill/>
                </a:ln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</a:t>
            </a:r>
            <a:r>
              <a:rPr lang="zh-CN" altLang="en-US" sz="3600" b="1" smtClean="0">
                <a:ln>
                  <a:noFill/>
                </a:ln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一次函数</a:t>
            </a:r>
            <a:r>
              <a:rPr lang="en-US" altLang="zh-CN" sz="3600" b="1" smtClean="0">
                <a:ln>
                  <a:noFill/>
                </a:ln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lang="en-US" altLang="zh-CN" sz="3600" b="1" smtClean="0">
              <a:ln>
                <a:noFill/>
              </a:ln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40645" name="Rectangle 5"/>
          <p:cNvSpPr/>
          <p:nvPr>
            <p:custDataLst>
              <p:tags r:id="rId3"/>
            </p:custDataLst>
          </p:nvPr>
        </p:nvSpPr>
        <p:spPr>
          <a:xfrm>
            <a:off x="1641475" y="4164965"/>
            <a:ext cx="7737475" cy="5835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特别地，当</a:t>
            </a:r>
            <a:r>
              <a:rPr lang="en-US" altLang="zh-CN" sz="32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b=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0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时，称</a:t>
            </a:r>
            <a:r>
              <a:rPr lang="en-US" altLang="zh-CN" sz="32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是</a:t>
            </a:r>
            <a:r>
              <a:rPr lang="en-US" altLang="zh-CN" sz="32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x</a:t>
            </a:r>
            <a:r>
              <a:rPr lang="zh-CN" altLang="en-US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的</a:t>
            </a:r>
            <a:r>
              <a:rPr lang="zh-CN" altLang="en-US" sz="3200" b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正比例函数</a:t>
            </a:r>
            <a:r>
              <a:rPr lang="en-US" altLang="zh-CN" sz="32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.</a:t>
            </a:r>
            <a:endParaRPr lang="en-US" altLang="zh-CN" sz="32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10249" name="Rectangle 14"/>
          <p:cNvSpPr/>
          <p:nvPr>
            <p:custDataLst>
              <p:tags r:id="rId4"/>
            </p:custDataLst>
          </p:nvPr>
        </p:nvSpPr>
        <p:spPr>
          <a:xfrm>
            <a:off x="726440" y="833755"/>
            <a:ext cx="4269740" cy="70675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4000" b="1">
                <a:solidFill>
                  <a:schemeClr val="accent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一次函数的定义：</a:t>
            </a:r>
            <a:endParaRPr lang="zh-CN" altLang="en-US" sz="4000" b="1">
              <a:solidFill>
                <a:schemeClr val="accent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-17780" y="148590"/>
            <a:ext cx="2023745" cy="476250"/>
            <a:chOff x="3" y="-55"/>
            <a:chExt cx="3187" cy="750"/>
          </a:xfrm>
        </p:grpSpPr>
        <p:sp>
          <p:nvSpPr>
            <p:cNvPr id="20" name="文本框 18"/>
            <p:cNvSpPr txBox="1"/>
            <p:nvPr>
              <p:custDataLst>
                <p:tags r:id="rId5"/>
              </p:custDataLst>
            </p:nvPr>
          </p:nvSpPr>
          <p:spPr>
            <a:xfrm>
              <a:off x="870" y="-55"/>
              <a:ext cx="2320" cy="7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zh-CN" altLang="en-US" sz="2500" b="1">
                  <a:latin typeface="楷体" panose="02010609060101010101" pitchFamily="49" charset="-122"/>
                  <a:ea typeface="楷体" panose="02010609060101010101" pitchFamily="49" charset="-122"/>
                </a:rPr>
                <a:t>探究新知</a:t>
              </a:r>
              <a:endParaRPr lang="zh-CN" altLang="en-US" sz="2500" b="1">
                <a:latin typeface="楷体" panose="02010609060101010101" pitchFamily="49" charset="-122"/>
                <a:ea typeface="楷体" panose="02010609060101010101" pitchFamily="49" charset="-122"/>
              </a:endParaRPr>
            </a:p>
          </p:txBody>
        </p:sp>
        <p:sp>
          <p:nvSpPr>
            <p:cNvPr id="21" name="Freeform 74"/>
            <p:cNvSpPr>
              <a:spLocks noChangeAspect="1"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248" y="63"/>
              <a:ext cx="568" cy="503"/>
            </a:xfrm>
            <a:custGeom>
              <a:avLst/>
              <a:gdLst>
                <a:gd name="T0" fmla="*/ 127 w 167"/>
                <a:gd name="T1" fmla="*/ 22 h 148"/>
                <a:gd name="T2" fmla="*/ 74 w 167"/>
                <a:gd name="T3" fmla="*/ 0 h 148"/>
                <a:gd name="T4" fmla="*/ 0 w 167"/>
                <a:gd name="T5" fmla="*/ 74 h 148"/>
                <a:gd name="T6" fmla="*/ 74 w 167"/>
                <a:gd name="T7" fmla="*/ 148 h 148"/>
                <a:gd name="T8" fmla="*/ 143 w 167"/>
                <a:gd name="T9" fmla="*/ 99 h 148"/>
                <a:gd name="T10" fmla="*/ 70 w 167"/>
                <a:gd name="T11" fmla="*/ 79 h 148"/>
                <a:gd name="T12" fmla="*/ 127 w 167"/>
                <a:gd name="T13" fmla="*/ 22 h 148"/>
                <a:gd name="T14" fmla="*/ 147 w 167"/>
                <a:gd name="T15" fmla="*/ 19 h 148"/>
                <a:gd name="T16" fmla="*/ 93 w 167"/>
                <a:gd name="T17" fmla="*/ 73 h 148"/>
                <a:gd name="T18" fmla="*/ 164 w 167"/>
                <a:gd name="T19" fmla="*/ 92 h 148"/>
                <a:gd name="T20" fmla="*/ 167 w 167"/>
                <a:gd name="T21" fmla="*/ 69 h 148"/>
                <a:gd name="T22" fmla="*/ 147 w 167"/>
                <a:gd name="T23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7" h="148">
                  <a:moveTo>
                    <a:pt x="127" y="22"/>
                  </a:moveTo>
                  <a:cubicBezTo>
                    <a:pt x="113" y="8"/>
                    <a:pt x="95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106" y="148"/>
                    <a:pt x="133" y="127"/>
                    <a:pt x="143" y="99"/>
                  </a:cubicBezTo>
                  <a:cubicBezTo>
                    <a:pt x="70" y="79"/>
                    <a:pt x="70" y="79"/>
                    <a:pt x="70" y="79"/>
                  </a:cubicBezTo>
                  <a:lnTo>
                    <a:pt x="127" y="22"/>
                  </a:lnTo>
                  <a:close/>
                  <a:moveTo>
                    <a:pt x="147" y="19"/>
                  </a:moveTo>
                  <a:cubicBezTo>
                    <a:pt x="93" y="73"/>
                    <a:pt x="93" y="73"/>
                    <a:pt x="93" y="73"/>
                  </a:cubicBezTo>
                  <a:cubicBezTo>
                    <a:pt x="164" y="92"/>
                    <a:pt x="164" y="92"/>
                    <a:pt x="164" y="92"/>
                  </a:cubicBezTo>
                  <a:cubicBezTo>
                    <a:pt x="166" y="85"/>
                    <a:pt x="167" y="77"/>
                    <a:pt x="167" y="69"/>
                  </a:cubicBezTo>
                  <a:cubicBezTo>
                    <a:pt x="167" y="50"/>
                    <a:pt x="160" y="32"/>
                    <a:pt x="147" y="1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+mn-cs"/>
              </a:endParaRPr>
            </a:p>
          </p:txBody>
        </p:sp>
        <p:cxnSp>
          <p:nvCxnSpPr>
            <p:cNvPr id="22" name="直线连接符 23"/>
            <p:cNvCxnSpPr/>
            <p:nvPr>
              <p:custDataLst>
                <p:tags r:id="rId7"/>
              </p:custDataLst>
            </p:nvPr>
          </p:nvCxnSpPr>
          <p:spPr>
            <a:xfrm>
              <a:off x="3" y="635"/>
              <a:ext cx="316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文本框 12"/>
          <p:cNvSpPr txBox="1"/>
          <p:nvPr>
            <p:custDataLst>
              <p:tags r:id="rId8"/>
            </p:custDataLst>
          </p:nvPr>
        </p:nvSpPr>
        <p:spPr>
          <a:xfrm>
            <a:off x="8220710" y="19050"/>
            <a:ext cx="388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4.2 一次函数与正比例函数</a:t>
            </a:r>
            <a:endParaRPr lang="zh-CN" altLang="en-US" sz="2400">
              <a:solidFill>
                <a:srgbClr val="FF0000"/>
              </a:solidFill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810500" y="5026025"/>
            <a:ext cx="3705225" cy="1768475"/>
            <a:chOff x="5414061" y="2349815"/>
            <a:chExt cx="3341688" cy="1329690"/>
          </a:xfrm>
        </p:grpSpPr>
        <p:sp>
          <p:nvSpPr>
            <p:cNvPr id="9" name="椭圆 16398"/>
            <p:cNvSpPr/>
            <p:nvPr>
              <p:custDataLst>
                <p:tags r:id="rId9"/>
              </p:custDataLst>
            </p:nvPr>
          </p:nvSpPr>
          <p:spPr>
            <a:xfrm>
              <a:off x="5414061" y="2349815"/>
              <a:ext cx="2992120" cy="1329690"/>
            </a:xfrm>
            <a:prstGeom prst="ellipse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eaLnBrk="1" hangingPunct="1"/>
              <a:endParaRPr lang="zh-CN" altLang="en-US" sz="100">
                <a:latin typeface="Arial" panose="020B0604020202020204" pitchFamily="34" charset="0"/>
              </a:endParaRPr>
            </a:p>
          </p:txBody>
        </p:sp>
        <p:sp>
          <p:nvSpPr>
            <p:cNvPr id="10" name="Oval 58"/>
            <p:cNvSpPr/>
            <p:nvPr>
              <p:custDataLst>
                <p:tags r:id="rId10"/>
              </p:custDataLst>
            </p:nvPr>
          </p:nvSpPr>
          <p:spPr>
            <a:xfrm>
              <a:off x="5669649" y="2413421"/>
              <a:ext cx="3086100" cy="628650"/>
            </a:xfrm>
            <a:prstGeom prst="ellipse">
              <a:avLst/>
            </a:prstGeom>
            <a:noFill/>
            <a:ln w="9525">
              <a:noFill/>
            </a:ln>
          </p:spPr>
          <p:txBody>
            <a:bodyPr wrap="none" anchor="ctr"/>
            <a:lstStyle/>
            <a:p>
              <a:pPr eaLnBrk="1" hangingPunct="1"/>
              <a:r>
                <a:rPr lang="zh-CN" altLang="en-US" sz="2400" b="1">
                  <a:latin typeface="Calibri" panose="020F0502020204030204" charset="0"/>
                </a:rPr>
                <a:t>一次函数</a:t>
              </a:r>
              <a:r>
                <a:rPr lang="zh-CN" altLang="en-US" sz="2400">
                  <a:latin typeface="Calibri" panose="020F0502020204030204" charset="0"/>
                </a:rPr>
                <a:t>                                 </a:t>
              </a:r>
              <a:endParaRPr lang="zh-CN" altLang="en-US" sz="2400">
                <a:latin typeface="Calibri" panose="020F0502020204030204" charset="0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8498256" y="5799479"/>
            <a:ext cx="1942465" cy="618490"/>
            <a:chOff x="9708566" y="3042309"/>
            <a:chExt cx="1942465" cy="618490"/>
          </a:xfrm>
        </p:grpSpPr>
        <p:sp>
          <p:nvSpPr>
            <p:cNvPr id="18" name="椭圆 16399"/>
            <p:cNvSpPr/>
            <p:nvPr>
              <p:custDataLst>
                <p:tags r:id="rId11"/>
              </p:custDataLst>
            </p:nvPr>
          </p:nvSpPr>
          <p:spPr>
            <a:xfrm>
              <a:off x="9708566" y="3042309"/>
              <a:ext cx="1942465" cy="618490"/>
            </a:xfrm>
            <a:prstGeom prst="ellipse">
              <a:avLst/>
            </a:prstGeom>
            <a:noFill/>
            <a:ln w="9525" cap="flat" cmpd="sng">
              <a:solidFill>
                <a:srgbClr val="00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pPr eaLnBrk="1" hangingPunct="1"/>
              <a:endParaRPr lang="zh-CN" altLang="en-US" sz="100">
                <a:latin typeface="Arial" panose="020B0604020202020204" pitchFamily="34" charset="0"/>
              </a:endParaRPr>
            </a:p>
          </p:txBody>
        </p:sp>
        <p:sp>
          <p:nvSpPr>
            <p:cNvPr id="19" name="Oval 59"/>
            <p:cNvSpPr/>
            <p:nvPr>
              <p:custDataLst>
                <p:tags r:id="rId12"/>
              </p:custDataLst>
            </p:nvPr>
          </p:nvSpPr>
          <p:spPr>
            <a:xfrm>
              <a:off x="9708816" y="3121843"/>
              <a:ext cx="1543050" cy="441722"/>
            </a:xfrm>
            <a:prstGeom prst="ellipse">
              <a:avLst/>
            </a:prstGeom>
            <a:noFill/>
            <a:ln w="9525">
              <a:noFill/>
            </a:ln>
          </p:spPr>
          <p:txBody>
            <a:bodyPr wrap="none" anchor="ctr"/>
            <a:lstStyle/>
            <a:p>
              <a:pPr eaLnBrk="1" hangingPunct="1"/>
              <a:r>
                <a:rPr lang="zh-CN" altLang="en-US" sz="2400" b="1">
                  <a:solidFill>
                    <a:srgbClr val="FF3300"/>
                  </a:solidFill>
                  <a:latin typeface="Calibri" panose="020F0502020204030204" charset="0"/>
                </a:rPr>
                <a:t>正比例函数</a:t>
              </a:r>
              <a:endParaRPr lang="zh-CN" altLang="en-US" sz="2400" b="1">
                <a:solidFill>
                  <a:srgbClr val="FF3300"/>
                </a:solidFill>
                <a:latin typeface="Calibri" panose="020F0502020204030204" charset="0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840865" y="3463925"/>
            <a:ext cx="80492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如：</a:t>
            </a:r>
            <a:r>
              <a:rPr lang="en-US" altLang="zh-CN" sz="3200" b="1" i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=0.5</a:t>
            </a:r>
            <a:r>
              <a:rPr lang="en-US" altLang="zh-CN" sz="3200" b="1" i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+3                    k=0.5</a:t>
            </a:r>
            <a:r>
              <a:rPr lang="zh-CN" altLang="en-US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en-US" altLang="zh-CN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b=3</a:t>
            </a:r>
            <a:endParaRPr lang="en-US" altLang="zh-CN" sz="3200" b="1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4694555" y="3705225"/>
            <a:ext cx="1412240" cy="1822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182745" y="5026025"/>
            <a:ext cx="254127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/>
              <a:t>如：</a:t>
            </a:r>
            <a:r>
              <a:rPr lang="en-US" altLang="zh-CN" sz="3200" b="1" i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y</a:t>
            </a:r>
            <a:r>
              <a:rPr lang="en-US" altLang="zh-CN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=0.12</a:t>
            </a:r>
            <a:r>
              <a:rPr lang="en-US" altLang="zh-CN" sz="3200" b="1" i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3200" b="1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  <a:sym typeface="+mn-ea"/>
              </a:rPr>
              <a:t>                    </a:t>
            </a:r>
            <a:endParaRPr lang="en-US" altLang="zh-CN" sz="3200" b="1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4" grpId="0" animBg="1"/>
      <p:bldP spid="240645" grpId="0" animBg="1"/>
      <p:bldP spid="4" grpId="0"/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4445"/>
            <a:ext cx="12190730" cy="6866890"/>
          </a:xfrm>
          <a:prstGeom prst="rect">
            <a:avLst/>
          </a:prstGeom>
        </p:spPr>
      </p:pic>
      <p:sp>
        <p:nvSpPr>
          <p:cNvPr id="21506" name="Rectangle 2"/>
          <p:cNvSpPr/>
          <p:nvPr>
            <p:custDataLst>
              <p:tags r:id="rId2"/>
            </p:custDataLst>
          </p:nvPr>
        </p:nvSpPr>
        <p:spPr>
          <a:xfrm>
            <a:off x="1958975" y="405765"/>
            <a:ext cx="309880" cy="41402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/>
          <a:p>
            <a:pPr eaLnBrk="1" hangingPunct="1"/>
            <a:endParaRPr lang="zh-CN" altLang="en-US" sz="210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2"/>
          <p:cNvSpPr/>
          <p:nvPr>
            <p:custDataLst>
              <p:tags r:id="rId3"/>
            </p:custDataLst>
          </p:nvPr>
        </p:nvSpPr>
        <p:spPr>
          <a:xfrm>
            <a:off x="1224280" y="1508760"/>
            <a:ext cx="9819640" cy="138366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zh-CN" altLang="en-US" sz="2800" b="1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  <a:sym typeface="+mn-ea"/>
              </a:rPr>
              <a:t>例</a:t>
            </a:r>
            <a:r>
              <a:rPr lang="en-US" altLang="zh-CN" sz="2800" b="1" smtClean="0">
                <a:solidFill>
                  <a:srgbClr val="0000FF"/>
                </a:solidFill>
                <a:latin typeface="+mn-lt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1</a:t>
            </a:r>
            <a:r>
              <a:rPr lang="en-US" altLang="zh-CN" sz="2800" b="1" smtClean="0">
                <a:solidFill>
                  <a:srgbClr val="0000FF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</a:t>
            </a:r>
            <a:r>
              <a:rPr lang="zh-CN" altLang="en-US" sz="2800" b="1" smtClean="0">
                <a:latin typeface="楷体" panose="02010609060101010101" pitchFamily="49" charset="-122"/>
                <a:ea typeface="楷体" panose="02010609060101010101" pitchFamily="49" charset="-122"/>
              </a:rPr>
              <a:t>下列</a:t>
            </a:r>
            <a:r>
              <a:rPr lang="zh-CN" altLang="en-US" sz="2800" b="1">
                <a:latin typeface="楷体" panose="02010609060101010101" pitchFamily="49" charset="-122"/>
                <a:ea typeface="楷体" panose="02010609060101010101" pitchFamily="49" charset="-122"/>
              </a:rPr>
              <a:t>关系式中，哪些是一次函数，哪些是正比例函数？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 algn="l" eaLnBrk="1" hangingPunct="1">
              <a:lnSpc>
                <a:spcPct val="150000"/>
              </a:lnSpc>
            </a:pPr>
            <a:r>
              <a:rPr lang="zh-CN" altLang="en-US" sz="2800" smtClean="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>
                <a:latin typeface="+mn-lt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=-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-4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>
                <a:latin typeface="+mn-lt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 baseline="300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-6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800">
                <a:latin typeface="+mn-lt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=2π</a:t>
            </a:r>
            <a:r>
              <a:rPr lang="en-US" altLang="zh-CN" sz="2800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;                 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    </a:t>
            </a:r>
            <a:r>
              <a:rPr lang="en-US" altLang="zh-CN" sz="2800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                      </a:t>
            </a:r>
            <a:endParaRPr lang="en-US" altLang="zh-CN" sz="2800" smtClean="0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9169400" y="2216785"/>
          <a:ext cx="1332230" cy="856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5" imgW="749300" imgH="393700" progId="Equation.DSMT4">
                  <p:embed/>
                </p:oleObj>
              </mc:Choice>
              <mc:Fallback>
                <p:oleObj name="" r:id="rId5" imgW="749300" imgH="3937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169400" y="2216785"/>
                        <a:ext cx="1332230" cy="85661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文本框 1"/>
          <p:cNvSpPr txBox="1"/>
          <p:nvPr>
            <p:custDataLst>
              <p:tags r:id="rId7"/>
            </p:custDataLst>
          </p:nvPr>
        </p:nvSpPr>
        <p:spPr>
          <a:xfrm>
            <a:off x="1186180" y="3245485"/>
            <a:ext cx="9819005" cy="14433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26670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sz="3600" b="1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是一次函数的是</a:t>
            </a:r>
            <a:r>
              <a:rPr lang="en-US" altLang="zh-CN" sz="3600" b="1" u="sng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              </a:t>
            </a:r>
            <a:r>
              <a:rPr lang="zh-CN" altLang="en-US" sz="3600" b="1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endParaRPr lang="zh-CN" altLang="en-US" sz="3600" b="1" smtClean="0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pPr marL="0" lvl="0" indent="26670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3600" b="1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是正比例函数的是</a:t>
            </a:r>
            <a:r>
              <a:rPr lang="en-US" altLang="zh-CN" sz="3600" b="1" u="sng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            </a:t>
            </a:r>
            <a:r>
              <a:rPr lang="zh-CN" altLang="en-US" sz="3600" b="1" smtClean="0">
                <a:solidFill>
                  <a:schemeClr val="tx1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（填序号）</a:t>
            </a:r>
            <a:r>
              <a:rPr lang="en-US" altLang="zh-CN" sz="3600" b="1" u="sng" smtClean="0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  </a:t>
            </a:r>
            <a:endParaRPr lang="en-US" altLang="zh-CN" sz="3600" b="1" u="sng" smtClean="0">
              <a:solidFill>
                <a:srgbClr val="FF0000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-64770" y="271145"/>
            <a:ext cx="2023745" cy="476250"/>
            <a:chOff x="3" y="-55"/>
            <a:chExt cx="3187" cy="750"/>
          </a:xfrm>
        </p:grpSpPr>
        <p:sp>
          <p:nvSpPr>
            <p:cNvPr id="20" name="文本框 18"/>
            <p:cNvSpPr txBox="1"/>
            <p:nvPr>
              <p:custDataLst>
                <p:tags r:id="rId8"/>
              </p:custDataLst>
            </p:nvPr>
          </p:nvSpPr>
          <p:spPr>
            <a:xfrm>
              <a:off x="870" y="-55"/>
              <a:ext cx="2320" cy="7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zh-CN" altLang="en-US" sz="2500" b="1">
                  <a:latin typeface="宋体" panose="02010600030101010101" pitchFamily="2" charset="-122"/>
                  <a:ea typeface="宋体" panose="02010600030101010101" pitchFamily="2" charset="-122"/>
                </a:rPr>
                <a:t>探究新知</a:t>
              </a:r>
              <a:endParaRPr lang="zh-CN" altLang="en-US" sz="2500" b="1">
                <a:latin typeface="宋体" panose="02010600030101010101" pitchFamily="2" charset="-122"/>
              </a:endParaRPr>
            </a:p>
          </p:txBody>
        </p:sp>
        <p:sp>
          <p:nvSpPr>
            <p:cNvPr id="21" name="Freeform 74"/>
            <p:cNvSpPr>
              <a:spLocks noChangeAspect="1" noEditPoints="1"/>
            </p:cNvSpPr>
            <p:nvPr>
              <p:custDataLst>
                <p:tags r:id="rId9"/>
              </p:custDataLst>
            </p:nvPr>
          </p:nvSpPr>
          <p:spPr bwMode="auto">
            <a:xfrm>
              <a:off x="248" y="63"/>
              <a:ext cx="568" cy="503"/>
            </a:xfrm>
            <a:custGeom>
              <a:avLst/>
              <a:gdLst>
                <a:gd name="T0" fmla="*/ 127 w 167"/>
                <a:gd name="T1" fmla="*/ 22 h 148"/>
                <a:gd name="T2" fmla="*/ 74 w 167"/>
                <a:gd name="T3" fmla="*/ 0 h 148"/>
                <a:gd name="T4" fmla="*/ 0 w 167"/>
                <a:gd name="T5" fmla="*/ 74 h 148"/>
                <a:gd name="T6" fmla="*/ 74 w 167"/>
                <a:gd name="T7" fmla="*/ 148 h 148"/>
                <a:gd name="T8" fmla="*/ 143 w 167"/>
                <a:gd name="T9" fmla="*/ 99 h 148"/>
                <a:gd name="T10" fmla="*/ 70 w 167"/>
                <a:gd name="T11" fmla="*/ 79 h 148"/>
                <a:gd name="T12" fmla="*/ 127 w 167"/>
                <a:gd name="T13" fmla="*/ 22 h 148"/>
                <a:gd name="T14" fmla="*/ 147 w 167"/>
                <a:gd name="T15" fmla="*/ 19 h 148"/>
                <a:gd name="T16" fmla="*/ 93 w 167"/>
                <a:gd name="T17" fmla="*/ 73 h 148"/>
                <a:gd name="T18" fmla="*/ 164 w 167"/>
                <a:gd name="T19" fmla="*/ 92 h 148"/>
                <a:gd name="T20" fmla="*/ 167 w 167"/>
                <a:gd name="T21" fmla="*/ 69 h 148"/>
                <a:gd name="T22" fmla="*/ 147 w 167"/>
                <a:gd name="T23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7" h="148">
                  <a:moveTo>
                    <a:pt x="127" y="22"/>
                  </a:moveTo>
                  <a:cubicBezTo>
                    <a:pt x="113" y="8"/>
                    <a:pt x="95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106" y="148"/>
                    <a:pt x="133" y="127"/>
                    <a:pt x="143" y="99"/>
                  </a:cubicBezTo>
                  <a:cubicBezTo>
                    <a:pt x="70" y="79"/>
                    <a:pt x="70" y="79"/>
                    <a:pt x="70" y="79"/>
                  </a:cubicBezTo>
                  <a:lnTo>
                    <a:pt x="127" y="22"/>
                  </a:lnTo>
                  <a:close/>
                  <a:moveTo>
                    <a:pt x="147" y="19"/>
                  </a:moveTo>
                  <a:cubicBezTo>
                    <a:pt x="93" y="73"/>
                    <a:pt x="93" y="73"/>
                    <a:pt x="93" y="73"/>
                  </a:cubicBezTo>
                  <a:cubicBezTo>
                    <a:pt x="164" y="92"/>
                    <a:pt x="164" y="92"/>
                    <a:pt x="164" y="92"/>
                  </a:cubicBezTo>
                  <a:cubicBezTo>
                    <a:pt x="166" y="85"/>
                    <a:pt x="167" y="77"/>
                    <a:pt x="167" y="69"/>
                  </a:cubicBezTo>
                  <a:cubicBezTo>
                    <a:pt x="167" y="50"/>
                    <a:pt x="160" y="32"/>
                    <a:pt x="147" y="1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endParaRPr>
            </a:p>
          </p:txBody>
        </p:sp>
        <p:cxnSp>
          <p:nvCxnSpPr>
            <p:cNvPr id="22" name="直线连接符 23"/>
            <p:cNvCxnSpPr/>
            <p:nvPr>
              <p:custDataLst>
                <p:tags r:id="rId10"/>
              </p:custDataLst>
            </p:nvPr>
          </p:nvCxnSpPr>
          <p:spPr>
            <a:xfrm>
              <a:off x="3" y="635"/>
              <a:ext cx="3160" cy="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384" name="组合 6"/>
          <p:cNvGrpSpPr/>
          <p:nvPr/>
        </p:nvGrpSpPr>
        <p:grpSpPr>
          <a:xfrm>
            <a:off x="1656715" y="862965"/>
            <a:ext cx="1889125" cy="472440"/>
            <a:chOff x="397404" y="556710"/>
            <a:chExt cx="1888409" cy="461119"/>
          </a:xfrm>
        </p:grpSpPr>
        <p:grpSp>
          <p:nvGrpSpPr>
            <p:cNvPr id="23634" name="组合 5"/>
            <p:cNvGrpSpPr/>
            <p:nvPr/>
          </p:nvGrpSpPr>
          <p:grpSpPr>
            <a:xfrm>
              <a:off x="468915" y="591581"/>
              <a:ext cx="1816898" cy="426248"/>
              <a:chOff x="2177651" y="-557614"/>
              <a:chExt cx="1816898" cy="426248"/>
            </a:xfrm>
          </p:grpSpPr>
          <p:sp>
            <p:nvSpPr>
              <p:cNvPr id="23635" name="椭圆 5"/>
              <p:cNvSpPr/>
              <p:nvPr>
                <p:custDataLst>
                  <p:tags r:id="rId11"/>
                </p:custDataLst>
              </p:nvPr>
            </p:nvSpPr>
            <p:spPr>
              <a:xfrm>
                <a:off x="2177459" y="-557354"/>
                <a:ext cx="426897" cy="425725"/>
              </a:xfrm>
              <a:prstGeom prst="ellipse">
                <a:avLst/>
              </a:prstGeom>
              <a:solidFill>
                <a:srgbClr val="008BBB"/>
              </a:solidFill>
              <a:ln w="25400">
                <a:noFill/>
              </a:ln>
            </p:spPr>
            <p:txBody>
              <a:bodyPr lIns="91437" tIns="45718" rIns="91437" bIns="45718" anchor="ctr"/>
              <a:lstStyle/>
              <a:p>
                <a:pPr algn="ctr" defTabSz="1219200" eaLnBrk="0" hangingPunct="0"/>
                <a:endParaRPr lang="zh-CN" altLang="en-US">
                  <a:solidFill>
                    <a:srgbClr val="000000"/>
                  </a:solidFill>
                  <a:latin typeface="Times New Roman" panose="02020603050405020304" pitchFamily="18" charset="0"/>
                  <a:ea typeface="微软雅黑" panose="020B0503020204020204" charset="-122"/>
                </a:endParaRPr>
              </a:p>
            </p:txBody>
          </p:sp>
          <p:sp>
            <p:nvSpPr>
              <p:cNvPr id="23636" name="椭圆 8"/>
              <p:cNvSpPr/>
              <p:nvPr>
                <p:custDataLst>
                  <p:tags r:id="rId12"/>
                </p:custDataLst>
              </p:nvPr>
            </p:nvSpPr>
            <p:spPr>
              <a:xfrm>
                <a:off x="2507551" y="-557354"/>
                <a:ext cx="426897" cy="425725"/>
              </a:xfrm>
              <a:prstGeom prst="ellipse">
                <a:avLst/>
              </a:prstGeom>
              <a:solidFill>
                <a:srgbClr val="008BBB"/>
              </a:solidFill>
              <a:ln w="25400">
                <a:noFill/>
              </a:ln>
            </p:spPr>
            <p:txBody>
              <a:bodyPr lIns="91437" tIns="45718" rIns="91437" bIns="45718" anchor="ctr"/>
              <a:lstStyle/>
              <a:p>
                <a:pPr algn="ctr" defTabSz="1219200" eaLnBrk="0" hangingPunct="0"/>
                <a:endParaRPr lang="zh-CN" altLang="en-US">
                  <a:solidFill>
                    <a:srgbClr val="000000"/>
                  </a:solidFill>
                  <a:latin typeface="Times New Roman" panose="02020603050405020304" pitchFamily="18" charset="0"/>
                  <a:ea typeface="微软雅黑" panose="020B0503020204020204" charset="-122"/>
                </a:endParaRPr>
              </a:p>
            </p:txBody>
          </p:sp>
          <p:sp>
            <p:nvSpPr>
              <p:cNvPr id="23637" name="椭圆 9"/>
              <p:cNvSpPr/>
              <p:nvPr>
                <p:custDataLst>
                  <p:tags r:id="rId13"/>
                </p:custDataLst>
              </p:nvPr>
            </p:nvSpPr>
            <p:spPr>
              <a:xfrm>
                <a:off x="2837642" y="-557354"/>
                <a:ext cx="426897" cy="425725"/>
              </a:xfrm>
              <a:prstGeom prst="ellipse">
                <a:avLst/>
              </a:prstGeom>
              <a:solidFill>
                <a:srgbClr val="008BBB"/>
              </a:solidFill>
              <a:ln w="25400">
                <a:noFill/>
              </a:ln>
            </p:spPr>
            <p:txBody>
              <a:bodyPr lIns="91437" tIns="45718" rIns="91437" bIns="45718" anchor="ctr"/>
              <a:lstStyle/>
              <a:p>
                <a:pPr algn="ctr" defTabSz="1219200" eaLnBrk="0" hangingPunct="0"/>
                <a:endParaRPr lang="zh-CN" altLang="en-US">
                  <a:solidFill>
                    <a:srgbClr val="000000"/>
                  </a:solidFill>
                  <a:latin typeface="Times New Roman" panose="02020603050405020304" pitchFamily="18" charset="0"/>
                  <a:ea typeface="微软雅黑" panose="020B0503020204020204" charset="-122"/>
                </a:endParaRPr>
              </a:p>
            </p:txBody>
          </p:sp>
          <p:sp>
            <p:nvSpPr>
              <p:cNvPr id="23638" name="椭圆 24"/>
              <p:cNvSpPr/>
              <p:nvPr>
                <p:custDataLst>
                  <p:tags r:id="rId14"/>
                </p:custDataLst>
              </p:nvPr>
            </p:nvSpPr>
            <p:spPr>
              <a:xfrm>
                <a:off x="3167734" y="-557354"/>
                <a:ext cx="426897" cy="425725"/>
              </a:xfrm>
              <a:prstGeom prst="ellipse">
                <a:avLst/>
              </a:prstGeom>
              <a:solidFill>
                <a:srgbClr val="008BBB"/>
              </a:solidFill>
              <a:ln w="25400">
                <a:noFill/>
              </a:ln>
            </p:spPr>
            <p:txBody>
              <a:bodyPr lIns="91437" tIns="45718" rIns="91437" bIns="45718" anchor="ctr"/>
              <a:lstStyle/>
              <a:p>
                <a:pPr algn="ctr" defTabSz="1219200" eaLnBrk="0" hangingPunct="0"/>
                <a:endParaRPr lang="zh-CN" altLang="en-US">
                  <a:solidFill>
                    <a:srgbClr val="000000"/>
                  </a:solidFill>
                  <a:latin typeface="Times New Roman" panose="02020603050405020304" pitchFamily="18" charset="0"/>
                  <a:ea typeface="微软雅黑" panose="020B0503020204020204" charset="-122"/>
                </a:endParaRPr>
              </a:p>
            </p:txBody>
          </p:sp>
          <p:sp>
            <p:nvSpPr>
              <p:cNvPr id="23639" name="椭圆 10"/>
              <p:cNvSpPr/>
              <p:nvPr>
                <p:custDataLst>
                  <p:tags r:id="rId15"/>
                </p:custDataLst>
              </p:nvPr>
            </p:nvSpPr>
            <p:spPr>
              <a:xfrm>
                <a:off x="3567652" y="-557354"/>
                <a:ext cx="426897" cy="425725"/>
              </a:xfrm>
              <a:prstGeom prst="ellipse">
                <a:avLst/>
              </a:prstGeom>
              <a:solidFill>
                <a:srgbClr val="0085B4"/>
              </a:solidFill>
              <a:ln w="25400">
                <a:noFill/>
              </a:ln>
            </p:spPr>
            <p:txBody>
              <a:bodyPr lIns="91437" tIns="45718" rIns="91437" bIns="45718" anchor="ctr"/>
              <a:lstStyle/>
              <a:p>
                <a:pPr algn="ctr" defTabSz="1219200" eaLnBrk="0" hangingPunct="0"/>
                <a:endParaRPr lang="zh-CN" altLang="en-US">
                  <a:solidFill>
                    <a:srgbClr val="000000"/>
                  </a:solidFill>
                  <a:latin typeface="Times New Roman" panose="02020603050405020304" pitchFamily="18" charset="0"/>
                  <a:ea typeface="微软雅黑" panose="020B0503020204020204" charset="-122"/>
                </a:endParaRPr>
              </a:p>
            </p:txBody>
          </p:sp>
        </p:grpSp>
        <p:sp>
          <p:nvSpPr>
            <p:cNvPr id="23640" name="文本框 11"/>
            <p:cNvSpPr txBox="1"/>
            <p:nvPr>
              <p:custDataLst>
                <p:tags r:id="rId16"/>
              </p:custDataLst>
            </p:nvPr>
          </p:nvSpPr>
          <p:spPr>
            <a:xfrm>
              <a:off x="397404" y="556710"/>
              <a:ext cx="1829779" cy="448104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37" tIns="45718" rIns="91437" bIns="45718" anchor="t">
              <a:spAutoFit/>
            </a:bodyPr>
            <a:lstStyle/>
            <a:p>
              <a:pPr algn="dist" defTabSz="1219200" eaLnBrk="0" hangingPunct="0"/>
              <a:r>
                <a:rPr lang="zh-CN" altLang="en-US" sz="24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素养考点 </a:t>
              </a:r>
              <a:r>
                <a:rPr lang="en-US" sz="2400" b="1">
                  <a:solidFill>
                    <a:schemeClr val="bg1"/>
                  </a:solidFill>
                  <a:latin typeface="+mn-lt"/>
                  <a:ea typeface="宋体" panose="02010600030101010101" pitchFamily="2" charset="-122"/>
                </a:rPr>
                <a:t>1</a:t>
              </a:r>
              <a:endParaRPr lang="en-US" sz="2400" b="1">
                <a:solidFill>
                  <a:schemeClr val="bg1"/>
                </a:solidFill>
                <a:latin typeface="+mn-lt"/>
                <a:ea typeface="宋体" panose="02010600030101010101" pitchFamily="2" charset="-122"/>
              </a:endParaRPr>
            </a:p>
          </p:txBody>
        </p:sp>
      </p:grpSp>
      <p:sp>
        <p:nvSpPr>
          <p:cNvPr id="6" name="矩形 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992161" y="820079"/>
            <a:ext cx="5490845" cy="5835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zh-CN" altLang="en-US" sz="3200" b="1" noProof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一次函数与</a:t>
            </a:r>
            <a:r>
              <a:rPr lang="zh-CN" altLang="en-US" sz="3200" b="1" noProof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正比例函数</a:t>
            </a:r>
            <a:r>
              <a:rPr lang="zh-CN" altLang="en-US" sz="3200" b="1" noProof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ea typeface="黑体" panose="02010609060101010101" pitchFamily="49" charset="-122"/>
                <a:sym typeface="+mn-ea"/>
              </a:rPr>
              <a:t>的判断</a:t>
            </a:r>
            <a:endParaRPr lang="zh-CN" altLang="en-US" sz="3200" b="1" noProof="1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ea typeface="黑体" panose="02010609060101010101" pitchFamily="49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8"/>
            </p:custDataLst>
          </p:nvPr>
        </p:nvSpPr>
        <p:spPr>
          <a:xfrm>
            <a:off x="8220710" y="65405"/>
            <a:ext cx="388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4.2 一次函数与正比例函数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>
            <p:custDataLst>
              <p:tags r:id="rId19"/>
            </p:custDataLst>
          </p:nvPr>
        </p:nvSpPr>
        <p:spPr>
          <a:xfrm>
            <a:off x="1656715" y="4860925"/>
            <a:ext cx="9004300" cy="1107440"/>
          </a:xfrm>
          <a:prstGeom prst="rect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3600" b="1">
                <a:solidFill>
                  <a:srgbClr val="FF0000"/>
                </a:solidFill>
              </a:rPr>
              <a:t>特别提醒：</a:t>
            </a:r>
            <a:r>
              <a:rPr lang="en-US" altLang="zh-CN" sz="3600"/>
              <a:t>  </a:t>
            </a:r>
            <a:r>
              <a:rPr lang="zh-CN" altLang="en-US" sz="3600"/>
              <a:t>正比例函数是</a:t>
            </a:r>
            <a:r>
              <a:rPr lang="zh-CN" altLang="en-US" sz="3600">
                <a:solidFill>
                  <a:srgbClr val="FF0000"/>
                </a:solidFill>
              </a:rPr>
              <a:t>特殊</a:t>
            </a:r>
            <a:r>
              <a:rPr lang="zh-CN" altLang="en-US" sz="3600"/>
              <a:t>的一次函数</a:t>
            </a:r>
            <a:endParaRPr lang="zh-CN" altLang="en-US" sz="3600"/>
          </a:p>
        </p:txBody>
      </p:sp>
      <p:sp>
        <p:nvSpPr>
          <p:cNvPr id="9" name="文本框 8"/>
          <p:cNvSpPr txBox="1"/>
          <p:nvPr/>
        </p:nvSpPr>
        <p:spPr>
          <a:xfrm>
            <a:off x="5412740" y="3245485"/>
            <a:ext cx="29679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1</a:t>
            </a:r>
            <a:r>
              <a:rPr lang="zh-CN" altLang="en-US" sz="2800">
                <a:solidFill>
                  <a:srgbClr val="FF0000"/>
                </a:solidFill>
              </a:rPr>
              <a:t>）（</a:t>
            </a:r>
            <a:r>
              <a:rPr lang="en-US" altLang="zh-CN" sz="2800">
                <a:solidFill>
                  <a:srgbClr val="FF0000"/>
                </a:solidFill>
              </a:rPr>
              <a:t>3</a:t>
            </a:r>
            <a:r>
              <a:rPr lang="zh-CN" altLang="en-US" sz="2800">
                <a:solidFill>
                  <a:srgbClr val="FF0000"/>
                </a:solidFill>
              </a:rPr>
              <a:t>）（</a:t>
            </a:r>
            <a:r>
              <a:rPr lang="en-US" altLang="zh-CN" sz="2800">
                <a:solidFill>
                  <a:srgbClr val="FF0000"/>
                </a:solidFill>
              </a:rPr>
              <a:t>4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  <a:endParaRPr lang="zh-CN" altLang="en-US" sz="2800">
              <a:solidFill>
                <a:srgbClr val="FF000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206490" y="3920490"/>
            <a:ext cx="95313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</a:rPr>
              <a:t>（</a:t>
            </a:r>
            <a:r>
              <a:rPr lang="en-US" altLang="zh-CN" sz="2800">
                <a:solidFill>
                  <a:srgbClr val="FF0000"/>
                </a:solidFill>
              </a:rPr>
              <a:t>3</a:t>
            </a:r>
            <a:r>
              <a:rPr lang="zh-CN" altLang="en-US" sz="2800">
                <a:solidFill>
                  <a:srgbClr val="FF0000"/>
                </a:solidFill>
              </a:rPr>
              <a:t>）</a:t>
            </a:r>
            <a:endParaRPr lang="zh-CN" alt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4445"/>
            <a:ext cx="12191365" cy="6867525"/>
          </a:xfrm>
          <a:prstGeom prst="rect">
            <a:avLst/>
          </a:prstGeom>
        </p:spPr>
      </p:pic>
      <p:sp>
        <p:nvSpPr>
          <p:cNvPr id="34821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06600" y="1243965"/>
            <a:ext cx="8962390" cy="281114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600" b="1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en-US" altLang="zh-CN" sz="2600" b="1">
                <a:solidFill>
                  <a:srgbClr val="FF0000"/>
                </a:solidFill>
                <a:latin typeface="+mn-lt"/>
                <a:ea typeface="楷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 下列函数中，</a:t>
            </a:r>
            <a:r>
              <a:rPr lang="en-US" altLang="zh-CN" sz="2600" b="1" i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y</a:t>
            </a:r>
            <a:r>
              <a:rPr lang="zh-CN" altLang="en-US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是</a:t>
            </a:r>
            <a:r>
              <a:rPr lang="en-US" altLang="zh-CN" sz="2600" b="1" i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x</a:t>
            </a:r>
            <a:r>
              <a:rPr lang="zh-CN" altLang="en-US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的一次函数的是（        ）</a:t>
            </a:r>
            <a:endParaRPr lang="zh-CN" altLang="en-US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endParaRPr lang="zh-CN" altLang="en-US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en-US" altLang="zh-CN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    ①                ②                 ③                ④</a:t>
            </a:r>
            <a:endParaRPr lang="en-US" altLang="zh-CN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endParaRPr lang="en-US" altLang="zh-CN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     A. ①②③                         B. ①③④         </a:t>
            </a:r>
            <a:endParaRPr lang="en-US" altLang="zh-CN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40000"/>
              </a:lnSpc>
            </a:pPr>
            <a:r>
              <a:rPr lang="en-US" altLang="zh-CN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     C. ①④                            </a:t>
            </a:r>
            <a:r>
              <a:rPr lang="en-US" altLang="zh-CN" sz="2600" b="1" smtClean="0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 D</a:t>
            </a:r>
            <a:r>
              <a:rPr lang="en-US" altLang="zh-CN" sz="2600" b="1">
                <a:latin typeface="+mn-lt"/>
                <a:ea typeface="楷体" panose="02010609060101010101" pitchFamily="49" charset="-122"/>
                <a:cs typeface="楷体" panose="02010609060101010101" pitchFamily="49" charset="-122"/>
              </a:rPr>
              <a:t>. ②③④</a:t>
            </a:r>
            <a:endParaRPr lang="en-US" altLang="zh-CN" sz="2600" b="1">
              <a:latin typeface="+mn-lt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custDataLst>
              <p:tags r:id="rId3"/>
            </p:custDataLst>
          </p:nvPr>
        </p:nvGraphicFramePr>
        <p:xfrm>
          <a:off x="2837180" y="2085340"/>
          <a:ext cx="1294765" cy="421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公式" r:id="rId4" imgW="13716000" imgH="4876800" progId="Equation.3">
                  <p:embed/>
                </p:oleObj>
              </mc:Choice>
              <mc:Fallback>
                <p:oleObj name="公式" r:id="rId4" imgW="13716000" imgH="4876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37180" y="2085340"/>
                        <a:ext cx="1294765" cy="4216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4733290" y="1874520"/>
          <a:ext cx="887095" cy="812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公式" r:id="rId7" imgW="9448800" imgH="9448800" progId="Equation.3">
                  <p:embed/>
                </p:oleObj>
              </mc:Choice>
              <mc:Fallback>
                <p:oleObj name="公式" r:id="rId7" imgW="9448800" imgH="9448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733290" y="1874520"/>
                        <a:ext cx="887095" cy="8121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custDataLst>
              <p:tags r:id="rId9"/>
            </p:custDataLst>
          </p:nvPr>
        </p:nvGraphicFramePr>
        <p:xfrm>
          <a:off x="6485255" y="1874520"/>
          <a:ext cx="887095" cy="812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公式" r:id="rId10" imgW="9448800" imgH="9448800" progId="Equation.3">
                  <p:embed/>
                </p:oleObj>
              </mc:Choice>
              <mc:Fallback>
                <p:oleObj name="公式" r:id="rId10" imgW="9448800" imgH="9448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485255" y="1874520"/>
                        <a:ext cx="887095" cy="8121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8389620" y="2094230"/>
          <a:ext cx="128778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公式" r:id="rId13" imgW="13716000" imgH="4876800" progId="Equation.3">
                  <p:embed/>
                </p:oleObj>
              </mc:Choice>
              <mc:Fallback>
                <p:oleObj name="公式" r:id="rId13" imgW="13716000" imgH="4876800" progId="Equation.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8389620" y="2094230"/>
                        <a:ext cx="1287780" cy="419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文本框 6"/>
          <p:cNvSpPr txBox="1"/>
          <p:nvPr>
            <p:custDataLst>
              <p:tags r:id="rId15"/>
            </p:custDataLst>
          </p:nvPr>
        </p:nvSpPr>
        <p:spPr>
          <a:xfrm>
            <a:off x="8157210" y="1243330"/>
            <a:ext cx="478155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altLang="zh-CN" sz="2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742" name="组合 7"/>
          <p:cNvGrpSpPr/>
          <p:nvPr/>
        </p:nvGrpSpPr>
        <p:grpSpPr>
          <a:xfrm>
            <a:off x="4299527" y="659299"/>
            <a:ext cx="2480310" cy="492828"/>
            <a:chOff x="5083" y="1100"/>
            <a:chExt cx="3905" cy="778"/>
          </a:xfrm>
        </p:grpSpPr>
        <p:grpSp>
          <p:nvGrpSpPr>
            <p:cNvPr id="115743" name="组合 1"/>
            <p:cNvGrpSpPr>
              <a:grpSpLocks noChangeAspect="1"/>
            </p:cNvGrpSpPr>
            <p:nvPr/>
          </p:nvGrpSpPr>
          <p:grpSpPr>
            <a:xfrm>
              <a:off x="5138" y="1168"/>
              <a:ext cx="3797" cy="710"/>
              <a:chOff x="3564387" y="597378"/>
              <a:chExt cx="2247990" cy="419195"/>
            </a:xfrm>
          </p:grpSpPr>
          <p:sp>
            <p:nvSpPr>
              <p:cNvPr id="26" name="缺角矩形 25"/>
              <p:cNvSpPr/>
              <p:nvPr>
                <p:custDataLst>
                  <p:tags r:id="rId16"/>
                </p:custDataLst>
              </p:nvPr>
            </p:nvSpPr>
            <p:spPr>
              <a:xfrm rot="3000000">
                <a:off x="4021485" y="597560"/>
                <a:ext cx="419195" cy="418816"/>
              </a:xfrm>
              <a:prstGeom prst="plaqu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500" b="0" i="0" baseline="0" noProof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7" name="缺角矩形 26"/>
              <p:cNvSpPr/>
              <p:nvPr>
                <p:custDataLst>
                  <p:tags r:id="rId17"/>
                </p:custDataLst>
              </p:nvPr>
            </p:nvSpPr>
            <p:spPr>
              <a:xfrm rot="3000000">
                <a:off x="4478774" y="597557"/>
                <a:ext cx="419195" cy="418815"/>
              </a:xfrm>
              <a:prstGeom prst="plaqu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500" b="0" i="0" baseline="0" noProof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缺角矩形 27"/>
              <p:cNvSpPr/>
              <p:nvPr>
                <p:custDataLst>
                  <p:tags r:id="rId18"/>
                </p:custDataLst>
              </p:nvPr>
            </p:nvSpPr>
            <p:spPr>
              <a:xfrm rot="3000000">
                <a:off x="4936073" y="597560"/>
                <a:ext cx="419195" cy="418816"/>
              </a:xfrm>
              <a:prstGeom prst="plaqu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500" b="0" i="0" baseline="0" noProof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缺角矩形 28"/>
              <p:cNvSpPr/>
              <p:nvPr>
                <p:custDataLst>
                  <p:tags r:id="rId19"/>
                </p:custDataLst>
              </p:nvPr>
            </p:nvSpPr>
            <p:spPr>
              <a:xfrm rot="3000000">
                <a:off x="3564186" y="597557"/>
                <a:ext cx="419195" cy="418815"/>
              </a:xfrm>
              <a:prstGeom prst="plaqu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500" b="0" i="0" baseline="0" noProof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缺角矩形 29"/>
              <p:cNvSpPr/>
              <p:nvPr>
                <p:custDataLst>
                  <p:tags r:id="rId20"/>
                </p:custDataLst>
              </p:nvPr>
            </p:nvSpPr>
            <p:spPr>
              <a:xfrm rot="3000000">
                <a:off x="5393361" y="597557"/>
                <a:ext cx="419195" cy="418815"/>
              </a:xfrm>
              <a:prstGeom prst="plaque">
                <a:avLst/>
              </a:prstGeom>
              <a:solidFill>
                <a:schemeClr val="accent3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1" lang="zh-CN" altLang="en-US" sz="2500" b="0" i="0" baseline="0" noProof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115749" name="TextBox 15"/>
            <p:cNvSpPr txBox="1"/>
            <p:nvPr>
              <p:custDataLst>
                <p:tags r:id="rId21"/>
              </p:custDataLst>
            </p:nvPr>
          </p:nvSpPr>
          <p:spPr>
            <a:xfrm>
              <a:off x="5083" y="1100"/>
              <a:ext cx="3905" cy="751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>
              <a:spAutoFit/>
            </a:bodyPr>
            <a:lstStyle/>
            <a:p>
              <a:pPr algn="dist" eaLnBrk="0" hangingPunct="0"/>
              <a:r>
                <a:rPr lang="zh-CN" altLang="en-US" sz="2500" b="1">
                  <a:solidFill>
                    <a:schemeClr val="bg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基础巩固题</a:t>
              </a:r>
              <a:endParaRPr lang="zh-CN" altLang="en-US" sz="2500" b="1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-268" y="91440"/>
            <a:ext cx="2017395" cy="477520"/>
            <a:chOff x="3" y="40"/>
            <a:chExt cx="3177" cy="752"/>
          </a:xfrm>
        </p:grpSpPr>
        <p:cxnSp>
          <p:nvCxnSpPr>
            <p:cNvPr id="31" name="直线连接符 19"/>
            <p:cNvCxnSpPr/>
            <p:nvPr>
              <p:custDataLst>
                <p:tags r:id="rId22"/>
              </p:custDataLst>
            </p:nvPr>
          </p:nvCxnSpPr>
          <p:spPr>
            <a:xfrm>
              <a:off x="3" y="730"/>
              <a:ext cx="3160" cy="0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32" name="文本框 20"/>
            <p:cNvSpPr txBox="1"/>
            <p:nvPr>
              <p:custDataLst>
                <p:tags r:id="rId23"/>
              </p:custDataLst>
            </p:nvPr>
          </p:nvSpPr>
          <p:spPr>
            <a:xfrm>
              <a:off x="870" y="40"/>
              <a:ext cx="2310" cy="7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zh-CN" altLang="en-US" sz="2500" b="1">
                  <a:solidFill>
                    <a:prstClr val="black"/>
                  </a:solidFill>
                  <a:latin typeface="宋体" panose="02010600030101010101" pitchFamily="2" charset="-122"/>
                </a:rPr>
                <a:t>课堂检测</a:t>
              </a:r>
              <a:endParaRPr lang="zh-CN" altLang="en-US" sz="2500" b="1">
                <a:solidFill>
                  <a:prstClr val="black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33" name="Freeform 74"/>
            <p:cNvSpPr>
              <a:spLocks noChangeAspect="1" noEditPoints="1"/>
            </p:cNvSpPr>
            <p:nvPr>
              <p:custDataLst>
                <p:tags r:id="rId24"/>
              </p:custDataLst>
            </p:nvPr>
          </p:nvSpPr>
          <p:spPr bwMode="auto">
            <a:xfrm>
              <a:off x="248" y="158"/>
              <a:ext cx="568" cy="503"/>
            </a:xfrm>
            <a:custGeom>
              <a:avLst/>
              <a:gdLst>
                <a:gd name="T0" fmla="*/ 127 w 167"/>
                <a:gd name="T1" fmla="*/ 22 h 148"/>
                <a:gd name="T2" fmla="*/ 74 w 167"/>
                <a:gd name="T3" fmla="*/ 0 h 148"/>
                <a:gd name="T4" fmla="*/ 0 w 167"/>
                <a:gd name="T5" fmla="*/ 74 h 148"/>
                <a:gd name="T6" fmla="*/ 74 w 167"/>
                <a:gd name="T7" fmla="*/ 148 h 148"/>
                <a:gd name="T8" fmla="*/ 143 w 167"/>
                <a:gd name="T9" fmla="*/ 99 h 148"/>
                <a:gd name="T10" fmla="*/ 70 w 167"/>
                <a:gd name="T11" fmla="*/ 79 h 148"/>
                <a:gd name="T12" fmla="*/ 127 w 167"/>
                <a:gd name="T13" fmla="*/ 22 h 148"/>
                <a:gd name="T14" fmla="*/ 147 w 167"/>
                <a:gd name="T15" fmla="*/ 19 h 148"/>
                <a:gd name="T16" fmla="*/ 93 w 167"/>
                <a:gd name="T17" fmla="*/ 73 h 148"/>
                <a:gd name="T18" fmla="*/ 164 w 167"/>
                <a:gd name="T19" fmla="*/ 92 h 148"/>
                <a:gd name="T20" fmla="*/ 167 w 167"/>
                <a:gd name="T21" fmla="*/ 69 h 148"/>
                <a:gd name="T22" fmla="*/ 147 w 167"/>
                <a:gd name="T23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7" h="148">
                  <a:moveTo>
                    <a:pt x="127" y="22"/>
                  </a:moveTo>
                  <a:cubicBezTo>
                    <a:pt x="113" y="8"/>
                    <a:pt x="95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106" y="148"/>
                    <a:pt x="133" y="127"/>
                    <a:pt x="143" y="99"/>
                  </a:cubicBezTo>
                  <a:cubicBezTo>
                    <a:pt x="70" y="79"/>
                    <a:pt x="70" y="79"/>
                    <a:pt x="70" y="79"/>
                  </a:cubicBezTo>
                  <a:lnTo>
                    <a:pt x="127" y="22"/>
                  </a:lnTo>
                  <a:close/>
                  <a:moveTo>
                    <a:pt x="147" y="19"/>
                  </a:moveTo>
                  <a:cubicBezTo>
                    <a:pt x="93" y="73"/>
                    <a:pt x="93" y="73"/>
                    <a:pt x="93" y="73"/>
                  </a:cubicBezTo>
                  <a:cubicBezTo>
                    <a:pt x="164" y="92"/>
                    <a:pt x="164" y="92"/>
                    <a:pt x="164" y="92"/>
                  </a:cubicBezTo>
                  <a:cubicBezTo>
                    <a:pt x="166" y="85"/>
                    <a:pt x="167" y="77"/>
                    <a:pt x="167" y="69"/>
                  </a:cubicBezTo>
                  <a:cubicBezTo>
                    <a:pt x="167" y="50"/>
                    <a:pt x="160" y="32"/>
                    <a:pt x="147" y="19"/>
                  </a:cubicBezTo>
                  <a:close/>
                </a:path>
              </a:pathLst>
            </a:custGeom>
            <a:solidFill>
              <a:srgbClr val="FFBF53">
                <a:lumMod val="75000"/>
              </a:srgbClr>
            </a:solidFill>
            <a:ln>
              <a:noFill/>
            </a:ln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en-US" b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5" name="文本框 14"/>
          <p:cNvSpPr txBox="1"/>
          <p:nvPr>
            <p:custDataLst>
              <p:tags r:id="rId25"/>
            </p:custDataLst>
          </p:nvPr>
        </p:nvSpPr>
        <p:spPr>
          <a:xfrm>
            <a:off x="8220710" y="65405"/>
            <a:ext cx="388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4.2 一次函数与正比例函数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>
            <p:custDataLst>
              <p:tags r:id="rId26"/>
            </p:custDataLst>
          </p:nvPr>
        </p:nvSpPr>
        <p:spPr>
          <a:xfrm>
            <a:off x="2177415" y="4164330"/>
            <a:ext cx="773176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2.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在函数</a:t>
            </a:r>
            <a:r>
              <a:rPr lang="en-US" altLang="zh-CN" sz="3200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y=(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m</a:t>
            </a:r>
            <a:r>
              <a:rPr lang="en-US" altLang="zh-CN" sz="3200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-2)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x</a:t>
            </a:r>
            <a:r>
              <a:rPr lang="en-US" altLang="zh-CN" sz="3200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+(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m</a:t>
            </a:r>
            <a:r>
              <a:rPr lang="en-US" altLang="zh-CN" sz="3200" b="1" baseline="30000" noProof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2</a:t>
            </a:r>
            <a:r>
              <a:rPr lang="en-US" altLang="zh-CN" sz="3200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-4)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中，当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m</a:t>
            </a:r>
            <a:r>
              <a:rPr lang="en-US" altLang="zh-CN" sz="3200" u="sng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      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时，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y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是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x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的一次函数；当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m</a:t>
            </a:r>
            <a:r>
              <a:rPr lang="en-US" altLang="zh-CN" sz="3200" u="sng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      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时，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y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时</a:t>
            </a:r>
            <a:r>
              <a:rPr lang="en-US" altLang="zh-CN" sz="3200" i="1" noProof="1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+mn-ea"/>
              </a:rPr>
              <a:t>x</a:t>
            </a:r>
            <a:r>
              <a:rPr lang="zh-CN" altLang="en-US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的正比例函数</a:t>
            </a:r>
            <a:r>
              <a:rPr lang="en-US" altLang="zh-CN" sz="3200" noProof="1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</a:rPr>
              <a:t>.</a:t>
            </a:r>
            <a:endParaRPr lang="en-US" altLang="zh-CN" sz="3200" noProof="1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0" name="文本框 2"/>
          <p:cNvSpPr txBox="1"/>
          <p:nvPr>
            <p:custDataLst>
              <p:tags r:id="rId27"/>
            </p:custDataLst>
          </p:nvPr>
        </p:nvSpPr>
        <p:spPr>
          <a:xfrm>
            <a:off x="8220710" y="4311333"/>
            <a:ext cx="811213" cy="5778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≠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en-US" altLang="zh-CN" sz="32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91" name="文本框 3"/>
          <p:cNvSpPr txBox="1"/>
          <p:nvPr>
            <p:custDataLst>
              <p:tags r:id="rId28"/>
            </p:custDataLst>
          </p:nvPr>
        </p:nvSpPr>
        <p:spPr>
          <a:xfrm>
            <a:off x="6122035" y="5099050"/>
            <a:ext cx="1025525" cy="5794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 sz="320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</a:rPr>
              <a:t>=</a:t>
            </a:r>
            <a:r>
              <a:rPr lang="en-US" altLang="zh-CN" sz="320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-2</a:t>
            </a:r>
            <a:endParaRPr lang="en-US" altLang="zh-CN" sz="320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390" grpId="0"/>
      <p:bldP spid="1639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63080"/>
          </a:xfrm>
          <a:prstGeom prst="rect">
            <a:avLst/>
          </a:prstGeom>
        </p:spPr>
      </p:pic>
      <p:sp>
        <p:nvSpPr>
          <p:cNvPr id="5" name="Text Box 16"/>
          <p:cNvSpPr txBox="1"/>
          <p:nvPr>
            <p:custDataLst>
              <p:tags r:id="rId2"/>
            </p:custDataLst>
          </p:nvPr>
        </p:nvSpPr>
        <p:spPr>
          <a:xfrm>
            <a:off x="1980565" y="3604171"/>
            <a:ext cx="1609090" cy="119888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一次函数与正比例函数</a:t>
            </a:r>
            <a:endParaRPr lang="en-US" altLang="zh-CN" sz="24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左大括号 5"/>
          <p:cNvSpPr/>
          <p:nvPr>
            <p:custDataLst>
              <p:tags r:id="rId3"/>
            </p:custDataLst>
          </p:nvPr>
        </p:nvSpPr>
        <p:spPr>
          <a:xfrm>
            <a:off x="3644900" y="1854835"/>
            <a:ext cx="272415" cy="4411980"/>
          </a:xfrm>
          <a:prstGeom prst="leftBrace">
            <a:avLst>
              <a:gd name="adj1" fmla="val 14559"/>
              <a:gd name="adj2" fmla="val 50000"/>
            </a:avLst>
          </a:prstGeom>
          <a:noFill/>
          <a:ln w="2857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 sz="100">
              <a:latin typeface="Arial" panose="020B0604020202020204" pitchFamily="34" charset="0"/>
            </a:endParaRPr>
          </a:p>
        </p:txBody>
      </p:sp>
      <p:sp>
        <p:nvSpPr>
          <p:cNvPr id="9" name="Text Box 16"/>
          <p:cNvSpPr txBox="1"/>
          <p:nvPr>
            <p:custDataLst>
              <p:tags r:id="rId4"/>
            </p:custDataLst>
          </p:nvPr>
        </p:nvSpPr>
        <p:spPr>
          <a:xfrm>
            <a:off x="3902710" y="6045200"/>
            <a:ext cx="3236595" cy="46037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24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宋体" panose="02010600030101010101" pitchFamily="2" charset="-122"/>
              </a:rPr>
              <a:t>一次</a:t>
            </a:r>
            <a:r>
              <a:rPr lang="zh-CN" altLang="en-US" sz="2400" b="1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函数的简单应用</a:t>
            </a:r>
            <a:endParaRPr lang="zh-CN" altLang="en-US" sz="2400" b="1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3" y="-291"/>
            <a:ext cx="2012950" cy="476885"/>
            <a:chOff x="20" y="-12"/>
            <a:chExt cx="3170" cy="751"/>
          </a:xfrm>
        </p:grpSpPr>
        <p:cxnSp>
          <p:nvCxnSpPr>
            <p:cNvPr id="12" name="直线连接符 16"/>
            <p:cNvCxnSpPr/>
            <p:nvPr>
              <p:custDataLst>
                <p:tags r:id="rId5"/>
              </p:custDataLst>
            </p:nvPr>
          </p:nvCxnSpPr>
          <p:spPr>
            <a:xfrm>
              <a:off x="20" y="660"/>
              <a:ext cx="3160" cy="0"/>
            </a:xfrm>
            <a:prstGeom prst="line">
              <a:avLst/>
            </a:prstGeom>
            <a:noFill/>
            <a:ln w="25400" cap="flat" cmpd="sng" algn="ctr">
              <a:solidFill>
                <a:srgbClr val="00B05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3" name="文本框 17"/>
            <p:cNvSpPr txBox="1"/>
            <p:nvPr>
              <p:custDataLst>
                <p:tags r:id="rId6"/>
              </p:custDataLst>
            </p:nvPr>
          </p:nvSpPr>
          <p:spPr>
            <a:xfrm>
              <a:off x="870" y="-12"/>
              <a:ext cx="2320" cy="75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pPr eaLnBrk="0" hangingPunct="0"/>
              <a:r>
                <a:rPr lang="zh-CN" altLang="en-US" sz="2500" b="1">
                  <a:solidFill>
                    <a:prstClr val="black"/>
                  </a:solidFill>
                  <a:latin typeface="宋体" panose="02010600030101010101" pitchFamily="2" charset="-122"/>
                </a:rPr>
                <a:t>课堂小结</a:t>
              </a:r>
              <a:endParaRPr lang="zh-CN" altLang="en-US" sz="2500" b="1">
                <a:solidFill>
                  <a:prstClr val="black"/>
                </a:solidFill>
                <a:latin typeface="宋体" panose="02010600030101010101" pitchFamily="2" charset="-122"/>
              </a:endParaRPr>
            </a:p>
          </p:txBody>
        </p:sp>
        <p:sp>
          <p:nvSpPr>
            <p:cNvPr id="14" name="Freeform 74"/>
            <p:cNvSpPr>
              <a:spLocks noChangeAspect="1" noEditPoints="1"/>
            </p:cNvSpPr>
            <p:nvPr>
              <p:custDataLst>
                <p:tags r:id="rId7"/>
              </p:custDataLst>
            </p:nvPr>
          </p:nvSpPr>
          <p:spPr bwMode="auto">
            <a:xfrm>
              <a:off x="248" y="119"/>
              <a:ext cx="568" cy="503"/>
            </a:xfrm>
            <a:custGeom>
              <a:avLst/>
              <a:gdLst>
                <a:gd name="T0" fmla="*/ 127 w 167"/>
                <a:gd name="T1" fmla="*/ 22 h 148"/>
                <a:gd name="T2" fmla="*/ 74 w 167"/>
                <a:gd name="T3" fmla="*/ 0 h 148"/>
                <a:gd name="T4" fmla="*/ 0 w 167"/>
                <a:gd name="T5" fmla="*/ 74 h 148"/>
                <a:gd name="T6" fmla="*/ 74 w 167"/>
                <a:gd name="T7" fmla="*/ 148 h 148"/>
                <a:gd name="T8" fmla="*/ 143 w 167"/>
                <a:gd name="T9" fmla="*/ 99 h 148"/>
                <a:gd name="T10" fmla="*/ 70 w 167"/>
                <a:gd name="T11" fmla="*/ 79 h 148"/>
                <a:gd name="T12" fmla="*/ 127 w 167"/>
                <a:gd name="T13" fmla="*/ 22 h 148"/>
                <a:gd name="T14" fmla="*/ 147 w 167"/>
                <a:gd name="T15" fmla="*/ 19 h 148"/>
                <a:gd name="T16" fmla="*/ 93 w 167"/>
                <a:gd name="T17" fmla="*/ 73 h 148"/>
                <a:gd name="T18" fmla="*/ 164 w 167"/>
                <a:gd name="T19" fmla="*/ 92 h 148"/>
                <a:gd name="T20" fmla="*/ 167 w 167"/>
                <a:gd name="T21" fmla="*/ 69 h 148"/>
                <a:gd name="T22" fmla="*/ 147 w 167"/>
                <a:gd name="T23" fmla="*/ 19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7" h="148">
                  <a:moveTo>
                    <a:pt x="127" y="22"/>
                  </a:moveTo>
                  <a:cubicBezTo>
                    <a:pt x="113" y="8"/>
                    <a:pt x="95" y="0"/>
                    <a:pt x="74" y="0"/>
                  </a:cubicBezTo>
                  <a:cubicBezTo>
                    <a:pt x="33" y="0"/>
                    <a:pt x="0" y="33"/>
                    <a:pt x="0" y="74"/>
                  </a:cubicBezTo>
                  <a:cubicBezTo>
                    <a:pt x="0" y="115"/>
                    <a:pt x="33" y="148"/>
                    <a:pt x="74" y="148"/>
                  </a:cubicBezTo>
                  <a:cubicBezTo>
                    <a:pt x="106" y="148"/>
                    <a:pt x="133" y="127"/>
                    <a:pt x="143" y="99"/>
                  </a:cubicBezTo>
                  <a:cubicBezTo>
                    <a:pt x="70" y="79"/>
                    <a:pt x="70" y="79"/>
                    <a:pt x="70" y="79"/>
                  </a:cubicBezTo>
                  <a:lnTo>
                    <a:pt x="127" y="22"/>
                  </a:lnTo>
                  <a:close/>
                  <a:moveTo>
                    <a:pt x="147" y="19"/>
                  </a:moveTo>
                  <a:cubicBezTo>
                    <a:pt x="93" y="73"/>
                    <a:pt x="93" y="73"/>
                    <a:pt x="93" y="73"/>
                  </a:cubicBezTo>
                  <a:cubicBezTo>
                    <a:pt x="164" y="92"/>
                    <a:pt x="164" y="92"/>
                    <a:pt x="164" y="92"/>
                  </a:cubicBezTo>
                  <a:cubicBezTo>
                    <a:pt x="166" y="85"/>
                    <a:pt x="167" y="77"/>
                    <a:pt x="167" y="69"/>
                  </a:cubicBezTo>
                  <a:cubicBezTo>
                    <a:pt x="167" y="50"/>
                    <a:pt x="160" y="32"/>
                    <a:pt x="147" y="19"/>
                  </a:cubicBezTo>
                  <a:close/>
                </a:path>
              </a:pathLst>
            </a:custGeom>
            <a:solidFill>
              <a:srgbClr val="FFBF53">
                <a:lumMod val="75000"/>
              </a:srgbClr>
            </a:solidFill>
            <a:ln>
              <a:noFill/>
            </a:ln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buFontTx/>
                <a:buNone/>
                <a:defRPr/>
              </a:pPr>
              <a:endParaRPr 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sp>
        <p:nvSpPr>
          <p:cNvPr id="16" name="文本框 15"/>
          <p:cNvSpPr txBox="1"/>
          <p:nvPr>
            <p:custDataLst>
              <p:tags r:id="rId8"/>
            </p:custDataLst>
          </p:nvPr>
        </p:nvSpPr>
        <p:spPr>
          <a:xfrm>
            <a:off x="8309610" y="0"/>
            <a:ext cx="38817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4.2 一次函数与正比例函数</a:t>
            </a:r>
            <a:endParaRPr lang="zh-CN" altLang="en-US" sz="2400">
              <a:solidFill>
                <a:srgbClr val="FF0000"/>
              </a:solidFill>
            </a:endParaRPr>
          </a:p>
        </p:txBody>
      </p:sp>
      <p:sp>
        <p:nvSpPr>
          <p:cNvPr id="240646" name="AutoShape 6"/>
          <p:cNvSpPr/>
          <p:nvPr>
            <p:custDataLst>
              <p:tags r:id="rId9"/>
            </p:custDataLst>
          </p:nvPr>
        </p:nvSpPr>
        <p:spPr>
          <a:xfrm>
            <a:off x="6936105" y="2901950"/>
            <a:ext cx="891540" cy="349885"/>
          </a:xfrm>
          <a:prstGeom prst="leftRightArrow">
            <a:avLst>
              <a:gd name="adj1" fmla="val 50000"/>
              <a:gd name="adj2" fmla="val 3175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sz="1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40647" name="Rectangle 7"/>
          <p:cNvSpPr/>
          <p:nvPr>
            <p:custDataLst>
              <p:tags r:id="rId10"/>
            </p:custDataLst>
          </p:nvPr>
        </p:nvSpPr>
        <p:spPr>
          <a:xfrm>
            <a:off x="3902710" y="2847340"/>
            <a:ext cx="3033395" cy="561340"/>
          </a:xfrm>
          <a:prstGeom prst="rect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t">
            <a:no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函数是一次函数</a:t>
            </a: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40648" name="Rectangle 8"/>
          <p:cNvSpPr/>
          <p:nvPr>
            <p:custDataLst>
              <p:tags r:id="rId11"/>
            </p:custDataLst>
          </p:nvPr>
        </p:nvSpPr>
        <p:spPr>
          <a:xfrm>
            <a:off x="7848600" y="2651125"/>
            <a:ext cx="3509645" cy="953135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关系式为：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y=kx+b</a:t>
            </a:r>
            <a:endParaRPr lang="en-US" altLang="zh-CN" sz="2800" b="1" i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k,b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为常数，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k≠</a:t>
            </a:r>
            <a:r>
              <a:rPr lang="en-US" altLang="zh-CN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0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</a:t>
            </a: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40653" name="Rectangle 13"/>
          <p:cNvSpPr/>
          <p:nvPr>
            <p:custDataLst>
              <p:tags r:id="rId12"/>
            </p:custDataLst>
          </p:nvPr>
        </p:nvSpPr>
        <p:spPr>
          <a:xfrm>
            <a:off x="3902709" y="4113371"/>
            <a:ext cx="3042920" cy="52197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函数是正比例函数</a:t>
            </a: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40658" name="AutoShape 18"/>
          <p:cNvSpPr/>
          <p:nvPr>
            <p:custDataLst>
              <p:tags r:id="rId13"/>
            </p:custDataLst>
          </p:nvPr>
        </p:nvSpPr>
        <p:spPr>
          <a:xfrm>
            <a:off x="6946265" y="4225290"/>
            <a:ext cx="881380" cy="364490"/>
          </a:xfrm>
          <a:prstGeom prst="leftRightArrow">
            <a:avLst>
              <a:gd name="adj1" fmla="val 50000"/>
              <a:gd name="adj2" fmla="val 3175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lang="zh-CN" altLang="en-US" sz="100" b="1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40659" name="Rectangle 19"/>
          <p:cNvSpPr/>
          <p:nvPr>
            <p:custDataLst>
              <p:tags r:id="rId14"/>
            </p:custDataLst>
          </p:nvPr>
        </p:nvSpPr>
        <p:spPr>
          <a:xfrm>
            <a:off x="7847965" y="3900805"/>
            <a:ext cx="3506470" cy="953135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关系式为：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y=kx</a:t>
            </a:r>
            <a:endParaRPr lang="en-US" altLang="zh-CN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为常数，</a:t>
            </a:r>
            <a:r>
              <a:rPr lang="en-US" altLang="zh-CN" sz="2800" b="1" i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</a:t>
            </a:r>
            <a:r>
              <a:rPr lang="en-US" altLang="zh-CN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≠0</a:t>
            </a: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</a:t>
            </a: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2" name="Rectangle 13"/>
          <p:cNvSpPr/>
          <p:nvPr>
            <p:custDataLst>
              <p:tags r:id="rId15"/>
            </p:custDataLst>
          </p:nvPr>
        </p:nvSpPr>
        <p:spPr>
          <a:xfrm>
            <a:off x="3916680" y="5150485"/>
            <a:ext cx="6899910" cy="52197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特别提醒：正比例函数是特殊的一次函数</a:t>
            </a:r>
            <a:endParaRPr lang="zh-CN" altLang="en-US" sz="2800" b="1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Text Box 16"/>
          <p:cNvSpPr txBox="1"/>
          <p:nvPr>
            <p:custDataLst>
              <p:tags r:id="rId16"/>
            </p:custDataLst>
          </p:nvPr>
        </p:nvSpPr>
        <p:spPr>
          <a:xfrm>
            <a:off x="3972560" y="1336675"/>
            <a:ext cx="6105525" cy="82994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一次函数形式：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y=kx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+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≠0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</a:t>
            </a:r>
            <a:endParaRPr lang="zh-CN" altLang="en-US" sz="24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特别地，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当</a:t>
            </a:r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b=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时</a:t>
            </a: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宋体" panose="02010600030101010101" pitchFamily="2" charset="-122"/>
              </a:rPr>
              <a:t>，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y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kx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≠0)</a:t>
            </a:r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是正比例函数</a:t>
            </a:r>
            <a:endParaRPr lang="zh-CN" altLang="en-US" sz="2400" b="1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2092960" y="2829560"/>
            <a:ext cx="800608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p>
            <a:pPr algn="ctr"/>
            <a:r>
              <a:rPr lang="zh-CN" altLang="en-US" sz="4400" b="1">
                <a:solidFill>
                  <a:schemeClr val="accent4"/>
                </a:solidFill>
                <a:effectLst/>
                <a:hlinkClick r:id="rId1" tooltip="" action="ppaction://hlinkfile"/>
              </a:rPr>
              <a:t>下面请看</a:t>
            </a:r>
            <a:r>
              <a:rPr lang="zh-CN" altLang="en-US" sz="4400" b="1">
                <a:solidFill>
                  <a:srgbClr val="FF0000"/>
                </a:solidFill>
                <a:effectLst/>
                <a:hlinkClick r:id="rId1" tooltip="" action="ppaction://hlinkfile"/>
              </a:rPr>
              <a:t>《正比例函数的图像》</a:t>
            </a:r>
            <a:endParaRPr lang="zh-CN" altLang="en-US" sz="4400" b="1">
              <a:solidFill>
                <a:srgbClr val="FF0000"/>
              </a:solidFill>
              <a:effectLst/>
              <a:hlinkClick r:id="rId1" tooltip="" action="ppaction://hlinkfile"/>
            </a:endParaRPr>
          </a:p>
        </p:txBody>
      </p:sp>
    </p:spTree>
    <p:custDataLst>
      <p:tags r:id="rId2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00.xml><?xml version="1.0" encoding="utf-8"?>
<p:tagLst xmlns:p="http://schemas.openxmlformats.org/presentationml/2006/main">
  <p:tag name="KSO_WM_BEAUTIFY_FLAG" val=""/>
</p:tagLst>
</file>

<file path=ppt/tags/tag101.xml><?xml version="1.0" encoding="utf-8"?>
<p:tagLst xmlns:p="http://schemas.openxmlformats.org/presentationml/2006/main">
  <p:tag name="KSO_WM_BEAUTIFY_FLAG" val=""/>
</p:tagLst>
</file>

<file path=ppt/tags/tag102.xml><?xml version="1.0" encoding="utf-8"?>
<p:tagLst xmlns:p="http://schemas.openxmlformats.org/presentationml/2006/main">
  <p:tag name="KSO_WM_BEAUTIFY_FLAG" val=""/>
</p:tagLst>
</file>

<file path=ppt/tags/tag103.xml><?xml version="1.0" encoding="utf-8"?>
<p:tagLst xmlns:p="http://schemas.openxmlformats.org/presentationml/2006/main">
  <p:tag name="KSO_WM_BEAUTIFY_FLAG" val=""/>
</p:tagLst>
</file>

<file path=ppt/tags/tag104.xml><?xml version="1.0" encoding="utf-8"?>
<p:tagLst xmlns:p="http://schemas.openxmlformats.org/presentationml/2006/main">
  <p:tag name="KSO_WM_BEAUTIFY_FLAG" val=""/>
</p:tagLst>
</file>

<file path=ppt/tags/tag105.xml><?xml version="1.0" encoding="utf-8"?>
<p:tagLst xmlns:p="http://schemas.openxmlformats.org/presentationml/2006/main">
  <p:tag name="KSO_WM_BEAUTIFY_FLAG" val=""/>
</p:tagLst>
</file>

<file path=ppt/tags/tag106.xml><?xml version="1.0" encoding="utf-8"?>
<p:tagLst xmlns:p="http://schemas.openxmlformats.org/presentationml/2006/main">
  <p:tag name="KSO_WM_BEAUTIFY_FLAG" val=""/>
</p:tagLst>
</file>

<file path=ppt/tags/tag107.xml><?xml version="1.0" encoding="utf-8"?>
<p:tagLst xmlns:p="http://schemas.openxmlformats.org/presentationml/2006/main">
  <p:tag name="KSO_WM_BEAUTIFY_FLAG" val=""/>
</p:tagLst>
</file>

<file path=ppt/tags/tag108.xml><?xml version="1.0" encoding="utf-8"?>
<p:tagLst xmlns:p="http://schemas.openxmlformats.org/presentationml/2006/main">
  <p:tag name="KSO_WM_BEAUTIFY_FLAG" val=""/>
</p:tagLst>
</file>

<file path=ppt/tags/tag109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10.xml><?xml version="1.0" encoding="utf-8"?>
<p:tagLst xmlns:p="http://schemas.openxmlformats.org/presentationml/2006/main">
  <p:tag name="KSO_WM_BEAUTIFY_FLAG" val=""/>
</p:tagLst>
</file>

<file path=ppt/tags/tag111.xml><?xml version="1.0" encoding="utf-8"?>
<p:tagLst xmlns:p="http://schemas.openxmlformats.org/presentationml/2006/main">
  <p:tag name="KSO_WM_BEAUTIFY_FLAG" val=""/>
</p:tagLst>
</file>

<file path=ppt/tags/tag112.xml><?xml version="1.0" encoding="utf-8"?>
<p:tagLst xmlns:p="http://schemas.openxmlformats.org/presentationml/2006/main">
  <p:tag name="KSO_WM_BEAUTIFY_FLAG" val=""/>
</p:tagLst>
</file>

<file path=ppt/tags/tag113.xml><?xml version="1.0" encoding="utf-8"?>
<p:tagLst xmlns:p="http://schemas.openxmlformats.org/presentationml/2006/main">
  <p:tag name="KSO_WM_BEAUTIFY_FLAG" val=""/>
</p:tagLst>
</file>

<file path=ppt/tags/tag114.xml><?xml version="1.0" encoding="utf-8"?>
<p:tagLst xmlns:p="http://schemas.openxmlformats.org/presentationml/2006/main">
  <p:tag name="KSO_WM_BEAUTIFY_FLAG" val=""/>
</p:tagLst>
</file>

<file path=ppt/tags/tag115.xml><?xml version="1.0" encoding="utf-8"?>
<p:tagLst xmlns:p="http://schemas.openxmlformats.org/presentationml/2006/main">
  <p:tag name="KSO_WM_BEAUTIFY_FLAG" val=""/>
</p:tagLst>
</file>

<file path=ppt/tags/tag116.xml><?xml version="1.0" encoding="utf-8"?>
<p:tagLst xmlns:p="http://schemas.openxmlformats.org/presentationml/2006/main">
  <p:tag name="KSO_WM_BEAUTIFY_FLAG" val=""/>
</p:tagLst>
</file>

<file path=ppt/tags/tag117.xml><?xml version="1.0" encoding="utf-8"?>
<p:tagLst xmlns:p="http://schemas.openxmlformats.org/presentationml/2006/main">
  <p:tag name="KSO_WM_BEAUTIFY_FLAG" val=""/>
</p:tagLst>
</file>

<file path=ppt/tags/tag118.xml><?xml version="1.0" encoding="utf-8"?>
<p:tagLst xmlns:p="http://schemas.openxmlformats.org/presentationml/2006/main">
  <p:tag name="KSO_WM_BEAUTIFY_FLAG" val=""/>
</p:tagLst>
</file>

<file path=ppt/tags/tag119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0.xml><?xml version="1.0" encoding="utf-8"?>
<p:tagLst xmlns:p="http://schemas.openxmlformats.org/presentationml/2006/main">
  <p:tag name="KSO_WM_BEAUTIFY_FLAG" val=""/>
</p:tagLst>
</file>

<file path=ppt/tags/tag121.xml><?xml version="1.0" encoding="utf-8"?>
<p:tagLst xmlns:p="http://schemas.openxmlformats.org/presentationml/2006/main">
  <p:tag name="KSO_WM_BEAUTIFY_FLAG" val=""/>
</p:tagLst>
</file>

<file path=ppt/tags/tag122.xml><?xml version="1.0" encoding="utf-8"?>
<p:tagLst xmlns:p="http://schemas.openxmlformats.org/presentationml/2006/main">
  <p:tag name="KSO_WM_BEAUTIFY_FLAG" val=""/>
</p:tagLst>
</file>

<file path=ppt/tags/tag123.xml><?xml version="1.0" encoding="utf-8"?>
<p:tagLst xmlns:p="http://schemas.openxmlformats.org/presentationml/2006/main">
  <p:tag name="KSO_WM_BEAUTIFY_FLAG" val=""/>
</p:tagLst>
</file>

<file path=ppt/tags/tag124.xml><?xml version="1.0" encoding="utf-8"?>
<p:tagLst xmlns:p="http://schemas.openxmlformats.org/presentationml/2006/main">
  <p:tag name="KSO_WM_BEAUTIFY_FLAG" val=""/>
</p:tagLst>
</file>

<file path=ppt/tags/tag125.xml><?xml version="1.0" encoding="utf-8"?>
<p:tagLst xmlns:p="http://schemas.openxmlformats.org/presentationml/2006/main">
  <p:tag name="KSO_WM_BEAUTIFY_FLAG" val=""/>
</p:tagLst>
</file>

<file path=ppt/tags/tag12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27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Q1MzZjMWI0MTFmODFhYWRhMjlhNzk0MjgxMjA5OWYifQ=="/>
  <p:tag name="KSO_WPP_MARK_KEY" val="0bea9e47-4b87-48c3-aadd-ef14095f0098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3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3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4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4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4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5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57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8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205081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5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62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"/>
</p:tagLst>
</file>

<file path=ppt/tags/tag69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70.xml><?xml version="1.0" encoding="utf-8"?>
<p:tagLst xmlns:p="http://schemas.openxmlformats.org/presentationml/2006/main">
  <p:tag name="KSO_WM_BEAUTIFY_FLAG" val="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BEAUTIFY_FLAG" val="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"/>
</p:tagLst>
</file>

<file path=ppt/tags/tag75.xml><?xml version="1.0" encoding="utf-8"?>
<p:tagLst xmlns:p="http://schemas.openxmlformats.org/presentationml/2006/main">
  <p:tag name="KSO_WM_BEAUTIFY_FLAG" val=""/>
</p:tagLst>
</file>

<file path=ppt/tags/tag76.xml><?xml version="1.0" encoding="utf-8"?>
<p:tagLst xmlns:p="http://schemas.openxmlformats.org/presentationml/2006/main">
  <p:tag name="KSO_WM_BEAUTIFY_FLAG" val=""/>
</p:tagLst>
</file>

<file path=ppt/tags/tag77.xml><?xml version="1.0" encoding="utf-8"?>
<p:tagLst xmlns:p="http://schemas.openxmlformats.org/presentationml/2006/main">
  <p:tag name="KSO_WM_BEAUTIFY_FLAG" val=""/>
</p:tagLst>
</file>

<file path=ppt/tags/tag78.xml><?xml version="1.0" encoding="utf-8"?>
<p:tagLst xmlns:p="http://schemas.openxmlformats.org/presentationml/2006/main">
  <p:tag name="KSO_WM_BEAUTIFY_FLAG" val=""/>
</p:tagLst>
</file>

<file path=ppt/tags/tag79.xml><?xml version="1.0" encoding="utf-8"?>
<p:tagLst xmlns:p="http://schemas.openxmlformats.org/presentationml/2006/main">
  <p:tag name="KSO_WM_UNIT_PLACING_PICTURE_USER_VIEWPORT" val="{&quot;height&quot;:2535,&quot;width&quot;:12392}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80.xml><?xml version="1.0" encoding="utf-8"?>
<p:tagLst xmlns:p="http://schemas.openxmlformats.org/presentationml/2006/main">
  <p:tag name="KSO_WM_BEAUTIFY_FLAG" val=""/>
</p:tagLst>
</file>

<file path=ppt/tags/tag81.xml><?xml version="1.0" encoding="utf-8"?>
<p:tagLst xmlns:p="http://schemas.openxmlformats.org/presentationml/2006/main">
  <p:tag name="KSO_WM_BEAUTIFY_FLAG" val=""/>
</p:tagLst>
</file>

<file path=ppt/tags/tag82.xml><?xml version="1.0" encoding="utf-8"?>
<p:tagLst xmlns:p="http://schemas.openxmlformats.org/presentationml/2006/main">
  <p:tag name="KSO_WM_BEAUTIFY_FLAG" val=""/>
</p:tagLst>
</file>

<file path=ppt/tags/tag83.xml><?xml version="1.0" encoding="utf-8"?>
<p:tagLst xmlns:p="http://schemas.openxmlformats.org/presentationml/2006/main">
  <p:tag name="KSO_WM_BEAUTIFY_FLAG" val=""/>
</p:tagLst>
</file>

<file path=ppt/tags/tag84.xml><?xml version="1.0" encoding="utf-8"?>
<p:tagLst xmlns:p="http://schemas.openxmlformats.org/presentationml/2006/main">
  <p:tag name="KSO_WM_BEAUTIFY_FLAG" val=""/>
</p:tagLst>
</file>

<file path=ppt/tags/tag85.xml><?xml version="1.0" encoding="utf-8"?>
<p:tagLst xmlns:p="http://schemas.openxmlformats.org/presentationml/2006/main">
  <p:tag name="KSO_WM_BEAUTIFY_FLAG" val=""/>
</p:tagLst>
</file>

<file path=ppt/tags/tag86.xml><?xml version="1.0" encoding="utf-8"?>
<p:tagLst xmlns:p="http://schemas.openxmlformats.org/presentationml/2006/main">
  <p:tag name="KSO_WM_BEAUTIFY_FLAG" val=""/>
</p:tagLst>
</file>

<file path=ppt/tags/tag87.xml><?xml version="1.0" encoding="utf-8"?>
<p:tagLst xmlns:p="http://schemas.openxmlformats.org/presentationml/2006/main">
  <p:tag name="KSO_WM_BEAUTIFY_FLAG" val=""/>
</p:tagLst>
</file>

<file path=ppt/tags/tag88.xml><?xml version="1.0" encoding="utf-8"?>
<p:tagLst xmlns:p="http://schemas.openxmlformats.org/presentationml/2006/main">
  <p:tag name="KSO_WM_BEAUTIFY_FLAG" val=""/>
</p:tagLst>
</file>

<file path=ppt/tags/tag89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KSO_WM_BEAUTIFY_FLAG" val=""/>
</p:tagLst>
</file>

<file path=ppt/tags/tag92.xml><?xml version="1.0" encoding="utf-8"?>
<p:tagLst xmlns:p="http://schemas.openxmlformats.org/presentationml/2006/main">
  <p:tag name="KSO_WM_BEAUTIFY_FLAG" val=""/>
</p:tagLst>
</file>

<file path=ppt/tags/tag93.xml><?xml version="1.0" encoding="utf-8"?>
<p:tagLst xmlns:p="http://schemas.openxmlformats.org/presentationml/2006/main">
  <p:tag name="KSO_WM_BEAUTIFY_FLAG" val=""/>
</p:tagLst>
</file>

<file path=ppt/tags/tag94.xml><?xml version="1.0" encoding="utf-8"?>
<p:tagLst xmlns:p="http://schemas.openxmlformats.org/presentationml/2006/main">
  <p:tag name="KSO_WM_BEAUTIFY_FLAG" val=""/>
</p:tagLst>
</file>

<file path=ppt/tags/tag95.xml><?xml version="1.0" encoding="utf-8"?>
<p:tagLst xmlns:p="http://schemas.openxmlformats.org/presentationml/2006/main">
  <p:tag name="KSO_WM_BEAUTIFY_FLAG" val=""/>
</p:tagLst>
</file>

<file path=ppt/tags/tag96.xml><?xml version="1.0" encoding="utf-8"?>
<p:tagLst xmlns:p="http://schemas.openxmlformats.org/presentationml/2006/main">
  <p:tag name="KSO_WM_BEAUTIFY_FLAG" val=""/>
</p:tagLst>
</file>

<file path=ppt/tags/tag97.xml><?xml version="1.0" encoding="utf-8"?>
<p:tagLst xmlns:p="http://schemas.openxmlformats.org/presentationml/2006/main">
  <p:tag name="KSO_WM_BEAUTIFY_FLAG" val=""/>
</p:tagLst>
</file>

<file path=ppt/tags/tag98.xml><?xml version="1.0" encoding="utf-8"?>
<p:tagLst xmlns:p="http://schemas.openxmlformats.org/presentationml/2006/main">
  <p:tag name="KSO_WM_BEAUTIFY_FLAG" val=""/>
</p:tagLst>
</file>

<file path=ppt/tags/tag9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1070</Words>
  <Application>WPS 演示</Application>
  <PresentationFormat/>
  <Paragraphs>104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</vt:i4>
      </vt:variant>
      <vt:variant>
        <vt:lpstr>幻灯片标题</vt:lpstr>
      </vt:variant>
      <vt:variant>
        <vt:i4>7</vt:i4>
      </vt:variant>
    </vt:vector>
  </HeadingPairs>
  <TitlesOfParts>
    <vt:vector size="26" baseType="lpstr">
      <vt:lpstr>Arial</vt:lpstr>
      <vt:lpstr>宋体</vt:lpstr>
      <vt:lpstr>Wingdings</vt:lpstr>
      <vt:lpstr>Wingdings</vt:lpstr>
      <vt:lpstr>黑体</vt:lpstr>
      <vt:lpstr>Calibri</vt:lpstr>
      <vt:lpstr>楷体</vt:lpstr>
      <vt:lpstr>仿宋</vt:lpstr>
      <vt:lpstr>Times New Roman</vt:lpstr>
      <vt:lpstr>微软雅黑</vt:lpstr>
      <vt:lpstr>楷体_GB2312</vt:lpstr>
      <vt:lpstr>新宋体</vt:lpstr>
      <vt:lpstr>Arial Unicode MS</vt:lpstr>
      <vt:lpstr>Office 主题​​</vt:lpstr>
      <vt:lpstr>Equation.DSMT4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学科网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rbm.xkw.com</dc:creator>
  <cp:lastModifiedBy>刘光辉</cp:lastModifiedBy>
  <cp:revision>3</cp:revision>
  <cp:lastPrinted>2025-01-15T14:22:00Z</cp:lastPrinted>
  <dcterms:created xsi:type="dcterms:W3CDTF">2025-01-15T14:22:00Z</dcterms:created>
  <dcterms:modified xsi:type="dcterms:W3CDTF">2025-02-28T09:20:16Z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F910415263074BDDA3E11FB6C18166D4_12</vt:lpwstr>
  </property>
  <property fmtid="{D5CDD505-2E9C-101B-9397-08002B2CF9AE}" pid="7" name="KSOProductBuildVer">
    <vt:lpwstr>2052-12.1.0.19770</vt:lpwstr>
  </property>
</Properties>
</file>