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3"/>
  </p:sldMasterIdLst>
  <p:notesMasterIdLst>
    <p:notesMasterId r:id="rId5"/>
  </p:notesMasterIdLst>
  <p:sldIdLst>
    <p:sldId id="1001" r:id="rId4"/>
    <p:sldId id="1003" r:id="rId6"/>
    <p:sldId id="1007" r:id="rId7"/>
    <p:sldId id="1008" r:id="rId8"/>
    <p:sldId id="1029" r:id="rId9"/>
    <p:sldId id="1009" r:id="rId10"/>
    <p:sldId id="1047" r:id="rId11"/>
    <p:sldId id="1017" r:id="rId12"/>
    <p:sldId id="1020" r:id="rId13"/>
    <p:sldId id="1048" r:id="rId14"/>
    <p:sldId id="1019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8" userDrawn="1">
          <p15:clr>
            <a:srgbClr val="A4A3A4"/>
          </p15:clr>
        </p15:guide>
        <p15:guide id="2" pos="39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42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540" y="102"/>
      </p:cViewPr>
      <p:guideLst>
        <p:guide orient="horz" pos="2128"/>
        <p:guide pos="39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4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9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BE4BA-322E-40A3-894C-67D4443D98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78A-1D74-4887-851C-0228622054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104242-42E4-462F-B9A6-468AC33D61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6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9"/>
          <a:stretch>
            <a:fillRect/>
          </a:stretch>
        </p:blipFill>
        <p:spPr>
          <a:xfrm>
            <a:off x="4419600" y="940460"/>
            <a:ext cx="7772400" cy="5917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415"/>
            <a:ext cx="4463844" cy="6669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925"/>
            <a:ext cx="6096000" cy="555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2352675" y="1908631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6629400" y="3727906"/>
            <a:ext cx="3448050" cy="2162175"/>
          </a:xfrm>
          <a:custGeom>
            <a:avLst/>
            <a:gdLst>
              <a:gd name="connsiteX0" fmla="*/ 0 w 3448050"/>
              <a:gd name="connsiteY0" fmla="*/ 0 h 2162175"/>
              <a:gd name="connsiteX1" fmla="*/ 3448050 w 3448050"/>
              <a:gd name="connsiteY1" fmla="*/ 0 h 2162175"/>
              <a:gd name="connsiteX2" fmla="*/ 3448050 w 3448050"/>
              <a:gd name="connsiteY2" fmla="*/ 2162175 h 2162175"/>
              <a:gd name="connsiteX3" fmla="*/ 0 w 3448050"/>
              <a:gd name="connsiteY3" fmla="*/ 2162175 h 216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48050" h="2162175">
                <a:moveTo>
                  <a:pt x="0" y="0"/>
                </a:moveTo>
                <a:lnTo>
                  <a:pt x="3448050" y="0"/>
                </a:lnTo>
                <a:lnTo>
                  <a:pt x="3448050" y="2162175"/>
                </a:lnTo>
                <a:lnTo>
                  <a:pt x="0" y="2162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1698623" y="2746373"/>
            <a:ext cx="2187580" cy="2187580"/>
          </a:xfrm>
          <a:custGeom>
            <a:avLst/>
            <a:gdLst>
              <a:gd name="connsiteX0" fmla="*/ 1093790 w 2187580"/>
              <a:gd name="connsiteY0" fmla="*/ 0 h 2187580"/>
              <a:gd name="connsiteX1" fmla="*/ 2187580 w 2187580"/>
              <a:gd name="connsiteY1" fmla="*/ 1093790 h 2187580"/>
              <a:gd name="connsiteX2" fmla="*/ 1093790 w 2187580"/>
              <a:gd name="connsiteY2" fmla="*/ 2187580 h 2187580"/>
              <a:gd name="connsiteX3" fmla="*/ 0 w 2187580"/>
              <a:gd name="connsiteY3" fmla="*/ 1093790 h 2187580"/>
              <a:gd name="connsiteX4" fmla="*/ 1093790 w 2187580"/>
              <a:gd name="connsiteY4" fmla="*/ 0 h 2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580" h="2187580">
                <a:moveTo>
                  <a:pt x="1093790" y="0"/>
                </a:moveTo>
                <a:cubicBezTo>
                  <a:pt x="1697874" y="0"/>
                  <a:pt x="2187580" y="489706"/>
                  <a:pt x="2187580" y="1093790"/>
                </a:cubicBezTo>
                <a:cubicBezTo>
                  <a:pt x="2187580" y="1697874"/>
                  <a:pt x="1697874" y="2187580"/>
                  <a:pt x="1093790" y="2187580"/>
                </a:cubicBezTo>
                <a:cubicBezTo>
                  <a:pt x="489706" y="2187580"/>
                  <a:pt x="0" y="1697874"/>
                  <a:pt x="0" y="1093790"/>
                </a:cubicBezTo>
                <a:cubicBezTo>
                  <a:pt x="0" y="489706"/>
                  <a:pt x="489706" y="0"/>
                  <a:pt x="109379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 userDrawn="1"/>
        </p:nvSpPr>
        <p:spPr bwMode="auto">
          <a:xfrm>
            <a:off x="11041482" y="1"/>
            <a:ext cx="456962" cy="549275"/>
          </a:xfrm>
          <a:custGeom>
            <a:avLst/>
            <a:gdLst>
              <a:gd name="T0" fmla="*/ 675 w 675"/>
              <a:gd name="T1" fmla="*/ 800 h 800"/>
              <a:gd name="T2" fmla="*/ 334 w 675"/>
              <a:gd name="T3" fmla="*/ 666 h 800"/>
              <a:gd name="T4" fmla="*/ 0 w 675"/>
              <a:gd name="T5" fmla="*/ 800 h 800"/>
              <a:gd name="T6" fmla="*/ 0 w 675"/>
              <a:gd name="T7" fmla="*/ 0 h 800"/>
              <a:gd name="T8" fmla="*/ 675 w 675"/>
              <a:gd name="T9" fmla="*/ 0 h 800"/>
              <a:gd name="T10" fmla="*/ 675 w 675"/>
              <a:gd name="T11" fmla="*/ 80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5" h="800">
                <a:moveTo>
                  <a:pt x="675" y="800"/>
                </a:moveTo>
                <a:lnTo>
                  <a:pt x="334" y="666"/>
                </a:lnTo>
                <a:lnTo>
                  <a:pt x="0" y="800"/>
                </a:lnTo>
                <a:lnTo>
                  <a:pt x="0" y="0"/>
                </a:lnTo>
                <a:lnTo>
                  <a:pt x="675" y="0"/>
                </a:lnTo>
                <a:lnTo>
                  <a:pt x="675" y="80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392" tIns="45696" rIns="91392" bIns="45696" numCol="1" anchor="t" anchorCtr="0" compatLnSpc="1"/>
          <a:lstStyle/>
          <a:p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469" y="590550"/>
            <a:ext cx="10509063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469" y="1600201"/>
            <a:ext cx="10509063" cy="4277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041482" y="95448"/>
            <a:ext cx="4469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E33E7C02-82D1-42DA-AA8B-2AEC9E450366}" type="slidenum">
              <a:rPr lang="zh-CN" altLang="en-US" sz="1400" smtClean="0">
                <a:solidFill>
                  <a:srgbClr val="F8F8F8"/>
                </a:solidFill>
                <a:latin typeface="+mj-ea"/>
                <a:ea typeface="+mj-ea"/>
              </a:rPr>
            </a:fld>
            <a:endParaRPr lang="zh-CN" altLang="en-US" sz="1400">
              <a:solidFill>
                <a:srgbClr val="F8F8F8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fld>
            <a:r>
              <a:rPr lang="zh-CN" altLang="en-US" sz="1600">
                <a:solidFill>
                  <a:prstClr val="white">
                    <a:lumMod val="85000"/>
                  </a:prst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1600">
              <a:solidFill>
                <a:prstClr val="white">
                  <a:lumMod val="85000"/>
                </a:prst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7.5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image" Target="file:///D:\qq&#25991;&#20214;\712321467\Image\C2C\Image2\%7b75232B38-A165-1FB7-499C-2E1C792CACB5%7d.png" TargetMode="External"/><Relationship Id="rId21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21" r:link="rId2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>
              <a:solidFill>
                <a:schemeClr val="bg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1073743875" descr="学科网 zxxk.com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4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wmf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1.bin"/><Relationship Id="rId3" Type="http://schemas.openxmlformats.org/officeDocument/2006/relationships/image" Target="../media/image17.wmf"/><Relationship Id="rId2" Type="http://schemas.openxmlformats.org/officeDocument/2006/relationships/oleObject" Target="../embeddings/oleObject10.bin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9.e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6.emf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0.w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4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202201041018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7405" y="0"/>
            <a:ext cx="1894840" cy="160909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/>
        </p:nvSpPr>
        <p:spPr>
          <a:xfrm>
            <a:off x="1127760" y="2564765"/>
            <a:ext cx="3999230" cy="699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  </a:t>
            </a:r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集合的概念</a:t>
            </a:r>
            <a:endParaRPr lang="zh-CN" alt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知识点四 集合的表示法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30" name="TextBox 3"/>
          <p:cNvSpPr txBox="1"/>
          <p:nvPr/>
        </p:nvSpPr>
        <p:spPr>
          <a:xfrm>
            <a:off x="1199515" y="459740"/>
            <a:ext cx="1065530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问题</a:t>
            </a:r>
            <a:r>
              <a:rPr lang="en-US" altLang="zh-CN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</a:t>
            </a:r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通过对上述问题的分析，你能说一说什么是集合的描述法吗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？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380" y="1052830"/>
            <a:ext cx="1021080" cy="123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"/>
          <p:cNvSpPr txBox="1"/>
          <p:nvPr/>
        </p:nvSpPr>
        <p:spPr>
          <a:xfrm>
            <a:off x="1324610" y="1711325"/>
            <a:ext cx="1074864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描述法：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用这个集合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中所具有</a:t>
            </a:r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共同特征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的元素</a:t>
            </a:r>
            <a:r>
              <a:rPr lang="en-US" altLang="zh-CN" sz="3200" b="1" i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x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组成的集合表示为：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41333" y="2811780"/>
          <a:ext cx="2343785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2" imgW="838200" imgH="215900" progId="Equation.KSEE3">
                  <p:embed/>
                </p:oleObj>
              </mc:Choice>
              <mc:Fallback>
                <p:oleObj name="" r:id="rId2" imgW="8382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1333" y="2811780"/>
                        <a:ext cx="2343785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6983" y="2924810"/>
          <a:ext cx="2343785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4" imgW="838200" imgH="215900" progId="Equation.KSEE3">
                  <p:embed/>
                </p:oleObj>
              </mc:Choice>
              <mc:Fallback>
                <p:oleObj name="" r:id="rId4" imgW="8382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06983" y="2924810"/>
                        <a:ext cx="2343785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42861" y="3707130"/>
          <a:ext cx="2273300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6" imgW="812800" imgH="215900" progId="Equation.KSEE3">
                  <p:embed/>
                </p:oleObj>
              </mc:Choice>
              <mc:Fallback>
                <p:oleObj name="" r:id="rId6" imgW="812800" imgH="2159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42861" y="3707130"/>
                        <a:ext cx="2273300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2063750" y="3284855"/>
            <a:ext cx="1734820" cy="1026160"/>
            <a:chOff x="2683" y="5820"/>
            <a:chExt cx="2732" cy="1616"/>
          </a:xfrm>
        </p:grpSpPr>
        <p:sp>
          <p:nvSpPr>
            <p:cNvPr id="5143" name="Line 29"/>
            <p:cNvSpPr/>
            <p:nvPr/>
          </p:nvSpPr>
          <p:spPr>
            <a:xfrm flipV="1">
              <a:off x="3931" y="5820"/>
              <a:ext cx="668" cy="70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9" name="文本框 8"/>
            <p:cNvSpPr txBox="1"/>
            <p:nvPr/>
          </p:nvSpPr>
          <p:spPr>
            <a:xfrm>
              <a:off x="2683" y="6614"/>
              <a:ext cx="2732" cy="8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zh-CN" sz="2800" b="1">
                  <a:solidFill>
                    <a:srgbClr val="FF0000"/>
                  </a:solidFill>
                </a:rPr>
                <a:t>代表元素</a:t>
              </a:r>
              <a:endParaRPr lang="zh-CN" altLang="zh-CN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583430" y="3378200"/>
            <a:ext cx="1734820" cy="932815"/>
            <a:chOff x="6425" y="6080"/>
            <a:chExt cx="2732" cy="1469"/>
          </a:xfrm>
        </p:grpSpPr>
        <p:sp>
          <p:nvSpPr>
            <p:cNvPr id="5141" name="Line 35"/>
            <p:cNvSpPr/>
            <p:nvPr/>
          </p:nvSpPr>
          <p:spPr>
            <a:xfrm flipH="1" flipV="1">
              <a:off x="6604" y="6080"/>
              <a:ext cx="536" cy="59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2" name="文本框 11"/>
            <p:cNvSpPr txBox="1"/>
            <p:nvPr/>
          </p:nvSpPr>
          <p:spPr>
            <a:xfrm>
              <a:off x="6425" y="6727"/>
              <a:ext cx="2732" cy="82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zh-CN" sz="2800" b="1">
                  <a:solidFill>
                    <a:srgbClr val="FF0000"/>
                  </a:solidFill>
                </a:rPr>
                <a:t>共同特征</a:t>
              </a:r>
              <a:endParaRPr lang="zh-CN" altLang="zh-CN" sz="28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4"/>
          <p:cNvSpPr txBox="1"/>
          <p:nvPr/>
        </p:nvSpPr>
        <p:spPr>
          <a:xfrm>
            <a:off x="2207260" y="549275"/>
            <a:ext cx="7343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试分别用列举法和描述法表示下列集合</a:t>
            </a:r>
            <a:r>
              <a:rPr lang="en-US" altLang="zh-CN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lang="en-US" altLang="zh-CN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174" name="Rectangle 5"/>
          <p:cNvSpPr/>
          <p:nvPr/>
        </p:nvSpPr>
        <p:spPr>
          <a:xfrm>
            <a:off x="1415415" y="1082040"/>
            <a:ext cx="97047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(1)</a:t>
            </a:r>
            <a:r>
              <a:rPr lang="zh-CN" altLang="en-US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方程</a:t>
            </a: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x</a:t>
            </a:r>
            <a:r>
              <a:rPr lang="en-US" altLang="zh-CN" sz="3200" b="1" baseline="30000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2</a:t>
            </a: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-2=0</a:t>
            </a:r>
            <a:r>
              <a:rPr lang="zh-CN" altLang="en-US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的所有实数根组成的集合</a:t>
            </a: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.</a:t>
            </a:r>
            <a:endParaRPr lang="en-US" altLang="zh-CN" sz="3200" b="1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(2)</a:t>
            </a:r>
            <a:r>
              <a:rPr lang="zh-CN" altLang="en-US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由大于</a:t>
            </a: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10</a:t>
            </a:r>
            <a:r>
              <a:rPr lang="zh-CN" altLang="en-US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小于</a:t>
            </a: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20</a:t>
            </a:r>
            <a:r>
              <a:rPr lang="zh-CN" altLang="en-US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的所有整数组成的集合</a:t>
            </a:r>
            <a:r>
              <a:rPr lang="en-US" altLang="zh-CN" sz="32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. </a:t>
            </a:r>
            <a:endParaRPr lang="en-US" altLang="zh-CN" sz="3200" b="1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10249" name="Rectangle 9"/>
          <p:cNvSpPr/>
          <p:nvPr/>
        </p:nvSpPr>
        <p:spPr>
          <a:xfrm>
            <a:off x="983615" y="2650490"/>
            <a:ext cx="10186035" cy="16611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解：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(1)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设方程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x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-2=0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的实数根为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x,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并且满足条件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x</a:t>
            </a:r>
            <a:r>
              <a:rPr lang="en-US" altLang="zh-CN" sz="2800" b="1" baseline="300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-2=0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，因此，用描述法表示为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    </a:t>
            </a:r>
            <a:r>
              <a:rPr lang="en-US" altLang="zh-CN" sz="32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A=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{x∈R|x</a:t>
            </a:r>
            <a:r>
              <a:rPr lang="en-US" altLang="zh-CN" sz="3200" b="1" baseline="3000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-2=0}.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38599" name="Text Box 7"/>
          <p:cNvSpPr txBox="1"/>
          <p:nvPr/>
        </p:nvSpPr>
        <p:spPr>
          <a:xfrm>
            <a:off x="1109663" y="4207193"/>
            <a:ext cx="8467725" cy="1555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方程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x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Wingdings" panose="05000000000000000000" pitchFamily="2" charset="2"/>
              </a:rPr>
              <a:t>-2=0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有两个实数根为      ，因此，用列举法</a:t>
            </a:r>
            <a:endParaRPr lang="zh-CN" altLang="en-US" sz="28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  <a:p>
            <a:pPr>
              <a:lnSpc>
                <a:spcPct val="17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表示为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   </a:t>
            </a:r>
            <a:r>
              <a:rPr lang="en-US" altLang="zh-CN" sz="28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sym typeface="Wingdings" panose="05000000000000000000" pitchFamily="2" charset="2"/>
              </a:rPr>
              <a:t>A={      }.</a:t>
            </a:r>
            <a:endParaRPr lang="en-US" altLang="zh-CN" sz="2800" b="1">
              <a:solidFill>
                <a:schemeClr val="tx1"/>
              </a:solidFill>
              <a:latin typeface="楷体_GB2312" pitchFamily="49" charset="-122"/>
              <a:ea typeface="楷体_GB2312" pitchFamily="49" charset="-122"/>
              <a:sym typeface="Wingdings" panose="05000000000000000000" pitchFamily="2" charset="2"/>
            </a:endParaRPr>
          </a:p>
        </p:txBody>
      </p:sp>
      <p:graphicFrame>
        <p:nvGraphicFramePr>
          <p:cNvPr id="10245" name="对象 2"/>
          <p:cNvGraphicFramePr>
            <a:graphicFrameLocks noChangeAspect="1"/>
          </p:cNvGraphicFramePr>
          <p:nvPr/>
        </p:nvGraphicFramePr>
        <p:xfrm>
          <a:off x="5532438" y="4557078"/>
          <a:ext cx="10033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" r:id="rId1" imgW="14020800" imgH="5791200" progId="Equation.DSMT4">
                  <p:embed/>
                </p:oleObj>
              </mc:Choice>
              <mc:Fallback>
                <p:oleObj name="" r:id="rId1" imgW="14020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532438" y="4557078"/>
                        <a:ext cx="1003300" cy="420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对象 3"/>
          <p:cNvGraphicFramePr>
            <a:graphicFrameLocks noChangeAspect="1"/>
          </p:cNvGraphicFramePr>
          <p:nvPr/>
        </p:nvGraphicFramePr>
        <p:xfrm>
          <a:off x="3357880" y="5228908"/>
          <a:ext cx="10048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" r:id="rId3" imgW="14020800" imgH="5791200" progId="Equation.DSMT4">
                  <p:embed/>
                </p:oleObj>
              </mc:Choice>
              <mc:Fallback>
                <p:oleObj name="" r:id="rId3" imgW="14020800" imgH="579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7880" y="5228908"/>
                        <a:ext cx="1004888" cy="422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2385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6"/>
          <p:cNvSpPr txBox="1"/>
          <p:nvPr>
            <p:custDataLst>
              <p:tags r:id="rId1"/>
            </p:custDataLst>
          </p:nvPr>
        </p:nvSpPr>
        <p:spPr>
          <a:xfrm>
            <a:off x="191135" y="2780665"/>
            <a:ext cx="11606530" cy="154940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E7E6E6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等线 Light" panose="02010600030101010101" charset="-122"/>
                <a:ea typeface="Arial" panose="020B0604020202020204" pitchFamily="34" charset="0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SzTx/>
              <a:buFont typeface="等线 Light" panose="02010600030101010101" charset="-122"/>
            </a:pPr>
            <a:r>
              <a:rPr altLang="zh-CN" sz="3200" b="1" spc="382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    </a:t>
            </a:r>
            <a:r>
              <a:rPr lang="zh-CN" altLang="en-US" sz="3200" b="1" spc="382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一般地，我们把研究对象统称为</a:t>
            </a:r>
            <a:r>
              <a:rPr lang="zh-CN" altLang="en-US" sz="3200" b="1" spc="382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元素（element）</a:t>
            </a:r>
            <a:r>
              <a:rPr lang="zh-CN" altLang="en-US" sz="3200" b="1" spc="382">
                <a:ln w="3175">
                  <a:noFill/>
                  <a:prstDash val="dash"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，把一些元素组成的总体叫做</a:t>
            </a:r>
            <a:r>
              <a:rPr lang="zh-CN" altLang="en-US" sz="3200" b="1" spc="382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集合（set）</a:t>
            </a:r>
            <a:r>
              <a:rPr lang="zh-CN" altLang="en-US" sz="3200" b="1" spc="382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(简称为</a:t>
            </a:r>
            <a:r>
              <a:rPr lang="zh-CN" altLang="en-US" sz="3200" b="1" spc="382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集</a:t>
            </a:r>
            <a:r>
              <a:rPr lang="zh-CN" altLang="en-US" sz="3200" b="1" spc="382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)</a:t>
            </a:r>
            <a:r>
              <a:rPr altLang="zh-CN" sz="3200" b="1" spc="382">
                <a:ln w="3175">
                  <a:noFill/>
                  <a:prstDash val="dash"/>
                </a:ln>
                <a:solidFill>
                  <a:schemeClr val="tx1"/>
                </a:solidFill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等线" panose="02010600030101010101" charset="-122"/>
              </a:rPr>
              <a:t>.</a:t>
            </a:r>
            <a:endParaRPr altLang="zh-CN" sz="3200" b="1" spc="382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等线" panose="0201060003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知识点一 集合的概念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1135" y="1412875"/>
            <a:ext cx="2893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1.</a:t>
            </a:r>
            <a:r>
              <a:rPr lang="zh-CN" altLang="en-US" sz="36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集合的概念：</a:t>
            </a:r>
            <a:endParaRPr lang="zh-CN" altLang="en-US" sz="36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335280" y="404495"/>
            <a:ext cx="8503920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追问：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通过以上的探究你能总结出集合中元素的特性吗？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32305" y="1223645"/>
            <a:ext cx="2507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确定性</a:t>
            </a:r>
            <a:r>
              <a:rPr lang="zh-CN" altLang="en-US" sz="28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endParaRPr lang="zh-CN" altLang="en-US" sz="28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10075" y="1230630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对于给定的集合所包含的元素是确定的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13255" y="2185670"/>
            <a:ext cx="250571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互异性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0075" y="2185670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一个集合中，任何两个元素都是不同的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13255" y="3140710"/>
            <a:ext cx="25076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无序性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endParaRPr lang="zh-CN" altLang="en-US" sz="28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11675" y="3140710"/>
            <a:ext cx="5516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一个集合之中，元素之间是无序的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知识点二 集合元素的特征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7670" y="3789045"/>
            <a:ext cx="8095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追问：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类比实数相等，两个集合相等应满足什么条件？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6873" name="Text Box 9"/>
          <p:cNvSpPr txBox="1"/>
          <p:nvPr/>
        </p:nvSpPr>
        <p:spPr>
          <a:xfrm>
            <a:off x="1631315" y="4364673"/>
            <a:ext cx="8555038" cy="582612"/>
          </a:xfrm>
          <a:prstGeom prst="rect">
            <a:avLst/>
          </a:prstGeom>
          <a:noFill/>
          <a:ln w="2857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 defTabSz="457200"/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两个集合中，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元素</a:t>
            </a:r>
            <a:r>
              <a:rPr lang="zh-CN" altLang="en-US" sz="32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完全一样，则称两集合</a:t>
            </a:r>
            <a:r>
              <a:rPr lang="zh-CN" altLang="en-US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相等</a:t>
            </a:r>
            <a:r>
              <a:rPr lang="en-US" altLang="zh-CN" sz="32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  <p:bldP spid="15" grpId="0"/>
      <p:bldP spid="20" grpId="0"/>
      <p:bldP spid="21" grpId="0"/>
      <p:bldP spid="3" grpId="0"/>
      <p:bldP spid="368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/>
          <p:nvPr/>
        </p:nvSpPr>
        <p:spPr>
          <a:xfrm>
            <a:off x="455930" y="548640"/>
            <a:ext cx="1149794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spc="382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3600" b="1" spc="382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、集合常用大写字母</a:t>
            </a:r>
            <a:r>
              <a:rPr lang="zh-CN" altLang="en-US" sz="3600" b="1" spc="382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A，B，C，D，…</a:t>
            </a:r>
            <a:r>
              <a:rPr lang="zh-CN" altLang="en-US" sz="3600" b="1" spc="382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表示，</a:t>
            </a:r>
            <a:endParaRPr lang="zh-CN" altLang="en-US" sz="3600" b="1" spc="382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36195" algn="l" fontAlgn="auto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SzTx/>
              <a:buFont typeface="+mj-lt"/>
            </a:pPr>
            <a:r>
              <a:rPr lang="zh-CN" altLang="en-US" sz="3600" b="1" spc="382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元素常用小写字母</a:t>
            </a:r>
            <a:r>
              <a:rPr lang="zh-CN" altLang="en-US" sz="3600" b="1" i="1" spc="382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a，b，c，d，</a:t>
            </a:r>
            <a:r>
              <a:rPr lang="zh-CN" altLang="en-US" sz="3600" b="1" spc="382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…</a:t>
            </a:r>
            <a:r>
              <a:rPr lang="zh-CN" altLang="en-US" sz="3600" b="1" spc="382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表示。</a:t>
            </a:r>
            <a:endParaRPr lang="zh-CN" altLang="en-US" sz="3600" b="1" spc="382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知识点三 元素与集合的关系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1486853" y="2564448"/>
          <a:ext cx="10623550" cy="2205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1" imgW="10850880" imgH="2286000" progId="Word.Document.8">
                  <p:embed/>
                </p:oleObj>
              </mc:Choice>
              <mc:Fallback>
                <p:oleObj name="" r:id="rId1" imgW="10850880" imgH="2286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86853" y="2564448"/>
                        <a:ext cx="10623550" cy="2205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51180" y="1844675"/>
            <a:ext cx="55352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spc="382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2、元素与集合间的关系</a:t>
            </a:r>
            <a:endParaRPr lang="zh-CN" altLang="en-US" sz="3600" b="1" spc="382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6456045" y="3140710"/>
          <a:ext cx="1755140" cy="38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3" imgW="1917700" imgH="400685" progId="Word.Document.8">
                  <p:embed/>
                </p:oleObj>
              </mc:Choice>
              <mc:Fallback>
                <p:oleObj name="" r:id="rId3" imgW="19177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6045" y="3140710"/>
                        <a:ext cx="1755140" cy="386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6456045" y="3717290"/>
          <a:ext cx="1089660" cy="38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" r:id="rId5" imgW="838200" imgH="400685" progId="Word.Document.8">
                  <p:embed/>
                </p:oleObj>
              </mc:Choice>
              <mc:Fallback>
                <p:oleObj name="" r:id="rId5" imgW="838200" imgH="40068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6045" y="3717290"/>
                        <a:ext cx="1089660" cy="3854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-23812" y="4412298"/>
          <a:ext cx="11709400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" r:id="rId7" imgW="10447020" imgH="1234440" progId="Word.Document.8">
                  <p:embed/>
                </p:oleObj>
              </mc:Choice>
              <mc:Fallback>
                <p:oleObj name="" r:id="rId7" imgW="10447020" imgH="123444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3812" y="4412298"/>
                        <a:ext cx="11709400" cy="1746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知识点三 元素与集合的关系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95365" y="1889760"/>
          <a:ext cx="1005205" cy="501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" r:id="rId1" imgW="355600" imgH="177165" progId="Equation.DSMT4">
                  <p:embed/>
                </p:oleObj>
              </mc:Choice>
              <mc:Fallback>
                <p:oleObj name="" r:id="rId1" imgW="355600" imgH="1771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095365" y="1889760"/>
                        <a:ext cx="1005205" cy="501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95048" y="2834958"/>
          <a:ext cx="1041400" cy="46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" r:id="rId3" imgW="368300" imgH="165100" progId="Equation.DSMT4">
                  <p:embed/>
                </p:oleObj>
              </mc:Choice>
              <mc:Fallback>
                <p:oleObj name="" r:id="rId3" imgW="368300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5048" y="2834958"/>
                        <a:ext cx="1041400" cy="467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2811780" y="1913890"/>
            <a:ext cx="2563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3</a:t>
            </a:r>
            <a:r>
              <a:rPr lang="zh-CN" altLang="zh-CN" sz="2800"/>
              <a:t>不属于集合</a:t>
            </a:r>
            <a:r>
              <a:rPr lang="en-US" altLang="zh-CN" sz="2800"/>
              <a:t>A</a:t>
            </a:r>
            <a:endParaRPr lang="en-US" altLang="zh-CN" sz="2800"/>
          </a:p>
        </p:txBody>
      </p:sp>
      <p:sp>
        <p:nvSpPr>
          <p:cNvPr id="10" name="文本框 9"/>
          <p:cNvSpPr txBox="1"/>
          <p:nvPr/>
        </p:nvSpPr>
        <p:spPr>
          <a:xfrm>
            <a:off x="2855595" y="2807970"/>
            <a:ext cx="2563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4</a:t>
            </a:r>
            <a:r>
              <a:rPr lang="zh-CN" altLang="zh-CN" sz="2800"/>
              <a:t>属于集合</a:t>
            </a:r>
            <a:r>
              <a:rPr lang="en-US" altLang="zh-CN" sz="2800"/>
              <a:t>A</a:t>
            </a:r>
            <a:endParaRPr lang="en-US" altLang="zh-CN" sz="2800"/>
          </a:p>
        </p:txBody>
      </p:sp>
      <p:sp>
        <p:nvSpPr>
          <p:cNvPr id="7" name="文本框 6"/>
          <p:cNvSpPr txBox="1"/>
          <p:nvPr/>
        </p:nvSpPr>
        <p:spPr>
          <a:xfrm>
            <a:off x="2712085" y="764540"/>
            <a:ext cx="4792345" cy="681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/>
              <a:t>设集合</a:t>
            </a:r>
            <a:r>
              <a:rPr lang="en-US" altLang="zh-CN" sz="3200"/>
              <a:t>A={2,4,6,8}</a:t>
            </a:r>
            <a:r>
              <a:rPr lang="zh-CN" altLang="en-US" sz="3200"/>
              <a:t>，则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6" name="Text Box 22"/>
          <p:cNvSpPr txBox="1"/>
          <p:nvPr/>
        </p:nvSpPr>
        <p:spPr>
          <a:xfrm>
            <a:off x="257810" y="332740"/>
            <a:ext cx="1167574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32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学习集合与元素的概念后，为了方便书写，数学中规定了一些常用数集及其记法：</a:t>
            </a:r>
            <a:endParaRPr lang="zh-CN" altLang="en-US" sz="32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34868" name="Group 5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198880" y="1654810"/>
          <a:ext cx="10515600" cy="2983230"/>
        </p:xfrm>
        <a:graphic>
          <a:graphicData uri="http://schemas.openxmlformats.org/drawingml/2006/table">
            <a:tbl>
              <a:tblPr/>
              <a:tblGrid>
                <a:gridCol w="1526540"/>
                <a:gridCol w="1890395"/>
                <a:gridCol w="2052320"/>
                <a:gridCol w="1461135"/>
                <a:gridCol w="1883410"/>
                <a:gridCol w="1701800"/>
              </a:tblGrid>
              <a:tr h="198818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常用的数集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自然数集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正整数集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整数集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有理数集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实数集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045"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记法</a:t>
                      </a:r>
                      <a:endParaRPr kumimoji="0" lang="zh-CN" alt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————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</a:pPr>
                      <a:r>
                        <a:rPr kumimoji="0" lang="en-US" altLang="zh-C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——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vert="horz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450273" y="3788728"/>
            <a:ext cx="746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77740" y="3717290"/>
            <a:ext cx="18884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N*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32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＋</a:t>
            </a:r>
            <a:endParaRPr lang="zh-CN" altLang="en-US" sz="3200" b="1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矩形 4"/>
          <p:cNvSpPr/>
          <p:nvPr/>
        </p:nvSpPr>
        <p:spPr>
          <a:xfrm>
            <a:off x="7103428" y="3788728"/>
            <a:ext cx="746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Z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60143" y="3788728"/>
            <a:ext cx="7461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Q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560050" y="3788728"/>
            <a:ext cx="7477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知识点四 常用数集的符号表示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7715" y="1340485"/>
            <a:ext cx="11137265" cy="41160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685" y="220980"/>
            <a:ext cx="2277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</a:rPr>
              <a:t>课堂检测</a:t>
            </a:r>
            <a:endParaRPr lang="zh-CN" alt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/>
          <p:nvPr/>
        </p:nvSpPr>
        <p:spPr>
          <a:xfrm>
            <a:off x="462915" y="1196975"/>
            <a:ext cx="11268710" cy="14700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把集合的元素一一列举出来，用花括号“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{   }” 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括起来并且每个元素用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隔开表示集合的方法叫做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列举法</a:t>
            </a:r>
            <a:r>
              <a:rPr lang="en-US" altLang="zh-CN" sz="32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endParaRPr lang="en-US" altLang="zh-CN" sz="32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知识点四 集合的表示法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0730" name="TextBox 3"/>
          <p:cNvSpPr txBox="1"/>
          <p:nvPr/>
        </p:nvSpPr>
        <p:spPr>
          <a:xfrm>
            <a:off x="551180" y="332740"/>
            <a:ext cx="114623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追问</a:t>
            </a:r>
            <a:r>
              <a:rPr lang="en-US" altLang="zh-CN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通过思考以上问题大家能总结归纳出列举法的概念吗？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19" name="Text Box 15"/>
          <p:cNvSpPr txBox="1"/>
          <p:nvPr/>
        </p:nvSpPr>
        <p:spPr>
          <a:xfrm>
            <a:off x="551180" y="3068638"/>
            <a:ext cx="400939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457200"/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追问</a:t>
            </a:r>
            <a:r>
              <a:rPr lang="en-US" altLang="zh-CN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</a:t>
            </a:r>
            <a:r>
              <a:rPr lang="en-US" altLang="zh-CN" sz="2400" b="1" i="1">
                <a:latin typeface="Times New Roman" panose="02020603050405020304" pitchFamily="18" charset="0"/>
                <a:ea typeface="华文宋体" panose="0201060004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华文宋体" panose="02010600040101010101" charset="-122"/>
              </a:rPr>
              <a:t>与</a:t>
            </a:r>
            <a:r>
              <a:rPr lang="en-US" altLang="zh-CN" sz="24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{</a:t>
            </a:r>
            <a:r>
              <a:rPr lang="en-US" altLang="zh-CN" sz="2400" b="1" i="1">
                <a:latin typeface="Times New Roman" panose="02020603050405020304" pitchFamily="18" charset="0"/>
                <a:ea typeface="华文宋体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}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华文宋体" panose="02010600040101010101" charset="-122"/>
              </a:rPr>
              <a:t>有什么区别</a:t>
            </a:r>
            <a:r>
              <a:rPr lang="zh-CN" altLang="en-US" sz="24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？</a:t>
            </a:r>
            <a:endParaRPr lang="zh-CN" altLang="en-US" sz="2400" b="1"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47120" name="AutoShape 16"/>
          <p:cNvSpPr/>
          <p:nvPr/>
        </p:nvSpPr>
        <p:spPr>
          <a:xfrm>
            <a:off x="983615" y="3932555"/>
            <a:ext cx="2272030" cy="575945"/>
          </a:xfrm>
          <a:prstGeom prst="wedgeRectCallout">
            <a:avLst>
              <a:gd name="adj1" fmla="val -3195"/>
              <a:gd name="adj2" fmla="val -134683"/>
            </a:avLst>
          </a:prstGeom>
          <a:solidFill>
            <a:srgbClr val="33335E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defTabSz="457200"/>
            <a:r>
              <a:rPr lang="zh-CN" altLang="en-US" sz="32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是一个元素</a:t>
            </a:r>
            <a:endParaRPr lang="zh-CN" altLang="en-US" sz="32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7121" name="AutoShape 17"/>
          <p:cNvSpPr/>
          <p:nvPr/>
        </p:nvSpPr>
        <p:spPr>
          <a:xfrm>
            <a:off x="3359468" y="3931285"/>
            <a:ext cx="2303462" cy="576263"/>
          </a:xfrm>
          <a:prstGeom prst="wedgeRectCallout">
            <a:avLst>
              <a:gd name="adj1" fmla="val -71323"/>
              <a:gd name="adj2" fmla="val -123608"/>
            </a:avLst>
          </a:prstGeom>
          <a:solidFill>
            <a:schemeClr val="accent4"/>
          </a:solidFill>
          <a:ln w="9525" cap="flat" cmpd="sng">
            <a:solidFill>
              <a:srgbClr val="00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defTabSz="457200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是一个集合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47119" grpId="0"/>
      <p:bldP spid="47120" grpId="0" bldLvl="0" animBg="1"/>
      <p:bldP spid="4712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05" y="0"/>
            <a:ext cx="12190095" cy="459740"/>
          </a:xfrm>
          <a:prstGeom prst="rect">
            <a:avLst/>
          </a:prstGeom>
          <a:solidFill>
            <a:srgbClr val="4BACC6">
              <a:lumMod val="10000"/>
              <a:lumOff val="9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 txBox="1"/>
          <p:nvPr/>
        </p:nvSpPr>
        <p:spPr>
          <a:xfrm>
            <a:off x="335915" y="39370"/>
            <a:ext cx="1173734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知识点四 集合的表示法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78685" y="1052830"/>
            <a:ext cx="98221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）你能用列举法表示不等式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x-7&lt;3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的解集吗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?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如果不能，该如何表示该集合呢？</a:t>
            </a:r>
            <a:endParaRPr lang="zh-CN" altLang="en-US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699" y="1073519"/>
            <a:ext cx="936104" cy="123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055370" y="450215"/>
            <a:ext cx="1339215" cy="6127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92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zh-CN" altLang="zh-CN" sz="32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问题</a:t>
            </a:r>
            <a:r>
              <a:rPr lang="en-US" altLang="zh-CN" sz="3200" b="1" kern="10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zh-CN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endParaRPr lang="en-US" altLang="zh-CN" sz="3200" b="1" kern="100" smtClean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30" name="TextBox 3"/>
          <p:cNvSpPr txBox="1"/>
          <p:nvPr/>
        </p:nvSpPr>
        <p:spPr>
          <a:xfrm>
            <a:off x="470535" y="4041775"/>
            <a:ext cx="114623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追问</a:t>
            </a:r>
            <a:r>
              <a:rPr lang="en-US" altLang="zh-CN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整数集可以分为奇数集和偶数集，你能用符号语言表示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奇数集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吗？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401" name="Text Box 9"/>
          <p:cNvSpPr txBox="1"/>
          <p:nvPr/>
        </p:nvSpPr>
        <p:spPr>
          <a:xfrm>
            <a:off x="981710" y="2919095"/>
            <a:ext cx="105746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这个集合可以通过描述其元素共同特征的方法来表示，写作</a:t>
            </a:r>
            <a:r>
              <a:rPr lang="en-US" alt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3143250" y="3284855"/>
          <a:ext cx="3505835" cy="748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" r:id="rId2" imgW="1270000" imgH="241300" progId="Equation.DSMT4">
                  <p:embed/>
                </p:oleObj>
              </mc:Choice>
              <mc:Fallback>
                <p:oleObj name="" r:id="rId2" imgW="12700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43250" y="3284855"/>
                        <a:ext cx="3505835" cy="7486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云形标注 1"/>
          <p:cNvSpPr/>
          <p:nvPr/>
        </p:nvSpPr>
        <p:spPr>
          <a:xfrm rot="10800000">
            <a:off x="8904605" y="3212465"/>
            <a:ext cx="2394585" cy="895985"/>
          </a:xfrm>
          <a:prstGeom prst="cloudCallout">
            <a:avLst>
              <a:gd name="adj1" fmla="val 68207"/>
              <a:gd name="adj2" fmla="val 8997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399905" y="3418840"/>
            <a:ext cx="14039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</a:rPr>
              <a:t>描述法</a:t>
            </a:r>
            <a:endParaRPr lang="zh-CN" altLang="en-US" sz="3200" b="1">
              <a:solidFill>
                <a:srgbClr val="FF0000"/>
              </a:solidFill>
              <a:latin typeface="华文宋体" panose="02010600040101010101" charset="-122"/>
              <a:ea typeface="华文宋体" panose="02010600040101010101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425" y="5164455"/>
            <a:ext cx="636651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追问</a:t>
            </a:r>
            <a:r>
              <a:rPr lang="en-US" altLang="zh-CN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：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你能这样的方法表示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“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偶数集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”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吗？</a:t>
            </a:r>
            <a:endParaRPr lang="zh-CN" altLang="en-US" sz="24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3201353" y="4437063"/>
          <a:ext cx="41878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" r:id="rId4" imgW="1447800" imgH="241300" progId="Equation.DSMT4">
                  <p:embed/>
                </p:oleObj>
              </mc:Choice>
              <mc:Fallback>
                <p:oleObj name="" r:id="rId4" imgW="14478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1353" y="4437063"/>
                        <a:ext cx="4187825" cy="784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6528118" y="5216208"/>
          <a:ext cx="371030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" r:id="rId6" imgW="1282700" imgH="241300" progId="Equation.DSMT4">
                  <p:embed/>
                </p:oleObj>
              </mc:Choice>
              <mc:Fallback>
                <p:oleObj name="" r:id="rId6" imgW="1282700" imgH="2413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8118" y="5216208"/>
                        <a:ext cx="3710305" cy="784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2063750" y="495300"/>
            <a:ext cx="90811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）你能用</a:t>
            </a:r>
            <a:r>
              <a:rPr 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自然语言描述集合</a:t>
            </a:r>
            <a:r>
              <a:rPr lang="zh-CN" altLang="en-US" sz="2800" b="1">
                <a:sym typeface="+mn-ea"/>
              </a:rPr>
              <a:t>｛</a:t>
            </a:r>
            <a:r>
              <a:rPr lang="en-US" altLang="zh-CN" sz="2800" b="1">
                <a:sym typeface="+mn-ea"/>
              </a:rPr>
              <a:t>0</a:t>
            </a:r>
            <a:r>
              <a:rPr lang="zh-CN" altLang="en-US" sz="2800" b="1">
                <a:sym typeface="+mn-ea"/>
              </a:rPr>
              <a:t>，</a:t>
            </a:r>
            <a:r>
              <a:rPr lang="en-US" altLang="zh-CN" sz="2800" b="1">
                <a:sym typeface="+mn-ea"/>
              </a:rPr>
              <a:t>3</a:t>
            </a:r>
            <a:r>
              <a:rPr lang="zh-CN" altLang="en-US" sz="2800" b="1">
                <a:sym typeface="+mn-ea"/>
              </a:rPr>
              <a:t>，6，</a:t>
            </a:r>
            <a:r>
              <a:rPr lang="en-US" altLang="zh-CN" sz="2800" b="1">
                <a:sym typeface="+mn-ea"/>
              </a:rPr>
              <a:t>9</a:t>
            </a:r>
            <a:r>
              <a:rPr lang="zh-CN" altLang="en-US" sz="2800" b="1">
                <a:sym typeface="+mn-ea"/>
              </a:rPr>
              <a:t>｝</a:t>
            </a:r>
            <a:r>
              <a:rPr lang="zh-CN" altLang="en-US" sz="2800" b="1">
                <a:latin typeface="黑体" panose="02010609060101010101" charset="-122"/>
                <a:ea typeface="黑体" panose="02010609060101010101" charset="-122"/>
                <a:sym typeface="+mn-ea"/>
              </a:rPr>
              <a:t>吗</a:t>
            </a:r>
            <a:r>
              <a:rPr lang="zh-CN" altLang="en-US" sz="2800" b="1">
                <a:sym typeface="+mn-ea"/>
              </a:rPr>
              <a:t>？</a:t>
            </a:r>
            <a:endParaRPr lang="zh-CN" sz="2800" b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7" name="Text Box 9"/>
          <p:cNvSpPr txBox="1"/>
          <p:nvPr/>
        </p:nvSpPr>
        <p:spPr>
          <a:xfrm>
            <a:off x="981710" y="2359025"/>
            <a:ext cx="748157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小于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且是</a:t>
            </a:r>
            <a:r>
              <a:rPr lang="en-US" alt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的倍数的自然数集构成的集合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0" grpId="0"/>
      <p:bldP spid="59401" grpId="0"/>
      <p:bldP spid="2" grpId="0" bldLvl="0" animBg="1"/>
      <p:bldP spid="14" grpId="0"/>
      <p:bldP spid="4" grpId="0"/>
      <p:bldP spid="1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mixed"/>
  <p:tag name="KSO_WM_TEMPLATE_INDEX" val="20201941"/>
  <p:tag name="KSO_WM_UNIT_COMPATIBLE" val="0"/>
  <p:tag name="KSO_WM_UNIT_DIAGRAM_ISNUMVISUAL" val="0"/>
  <p:tag name="KSO_WM_UNIT_DIAGRAM_ISREFERUNIT" val="0"/>
  <p:tag name="KSO_WM_UNIT_HIGHLIGHT" val="0"/>
  <p:tag name="KSO_WM_UNIT_ID" val="mixed20201941_64*f*1"/>
  <p:tag name="KSO_WM_UNIT_LAYERLEVEL" val="1"/>
  <p:tag name="KSO_WM_UNIT_NOCLEAR" val="1"/>
  <p:tag name="KSO_WM_UNIT_PRESET_TEXT" val="点击此处添加正文，文字是您思想的提炼。&#13;为了演示发布的良好效果，请言简意赅的阐述您的观点。&#13;您的正文已经经简明扼要。字字珠玑，但信息却千丝万缕、错综复杂。"/>
  <p:tag name="KSO_WM_UNIT_TEXT_FILL_FORE_SCHEMECOLOR_INDEX" val="13"/>
  <p:tag name="KSO_WM_UNIT_TEXT_FILL_FORE_SCHEMECOLOR_INDEX_BRIGHTNESS" val="0.25"/>
  <p:tag name="KSO_WM_UNIT_TEXT_FILL_TYPE" val="1"/>
  <p:tag name="KSO_WM_UNIT_TEXTBOXSTYLE_GUID" val="{6c2e6661-b4d4-492e-8881-088f5f896c52}"/>
  <p:tag name="KSO_WM_UNIT_TEXTBOXSTYLE_SHAPETYPE" val="0"/>
  <p:tag name="KSO_WM_UNIT_TEXTBOXSTYLE_TEMPLATETYPE" val="1"/>
  <p:tag name="KSO_WM_UNIT_TEXTBOXSTYLE_TYPE" val="8"/>
  <p:tag name="KSO_WM_UNIT_VALUE" val="54"/>
</p:tagLst>
</file>

<file path=ppt/tags/tag2.xml><?xml version="1.0" encoding="utf-8"?>
<p:tagLst xmlns:p="http://schemas.openxmlformats.org/presentationml/2006/main">
  <p:tag name="KSO_WM_UNIT_TABLE_BEAUTIFY" val="smartTable{a1fd5e7a-b3d4-4879-bf0c-e66ed58ffc04}"/>
  <p:tag name="TABLE_ENDDRAG_ORIGIN_RECT" val="767*234"/>
  <p:tag name="TABLE_ENDDRAG_RECT" val="114*158*767*234"/>
</p:tagLst>
</file>

<file path=ppt/tags/tag3.xml><?xml version="1.0" encoding="utf-8"?>
<p:tagLst xmlns:p="http://schemas.openxmlformats.org/presentationml/2006/main">
  <p:tag name="KSO_WM_UNIT_PLACING_PICTURE_USER_VIEWPORT" val="{&quot;height&quot;:3910,&quot;width&quot;:12740}"/>
</p:tagLst>
</file>

<file path=ppt/tags/tag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GE5NDdiZDdlY2I2NzBlMTc0ZGNiMWFjNzdhMWM5ODMifQ=="/>
  <p:tag name="ISPRING_RESOURCE_PATHS_HASH_PRESENTER" val="95d4330573af9e2c619448244bb26baa7dda94"/>
  <p:tag name="KSO_WPP_MARK_KEY" val="d6b42879-7273-4e40-b733-9e53f2b4ad81"/>
</p:tagLst>
</file>

<file path=ppt/theme/theme1.xml><?xml version="1.0" encoding="utf-8"?>
<a:theme xmlns:a="http://schemas.openxmlformats.org/drawingml/2006/main" name="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1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1022</Words>
  <Application>WPS 演示</Application>
  <PresentationFormat/>
  <Paragraphs>133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14</vt:i4>
      </vt:variant>
      <vt:variant>
        <vt:lpstr>幻灯片标题</vt:lpstr>
      </vt:variant>
      <vt:variant>
        <vt:i4>11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等线</vt:lpstr>
      <vt:lpstr>Times New Roman</vt:lpstr>
      <vt:lpstr>黑体</vt:lpstr>
      <vt:lpstr>等线 Light</vt:lpstr>
      <vt:lpstr>Segoe UI</vt:lpstr>
      <vt:lpstr>华文细黑</vt:lpstr>
      <vt:lpstr>楷体_GB2312</vt:lpstr>
      <vt:lpstr>新宋体</vt:lpstr>
      <vt:lpstr>Courier New</vt:lpstr>
      <vt:lpstr>Arial</vt:lpstr>
      <vt:lpstr>Arial Unicode MS</vt:lpstr>
      <vt:lpstr>Calibri</vt:lpstr>
      <vt:lpstr>华文宋体</vt:lpstr>
      <vt:lpstr>楷体</vt:lpstr>
      <vt:lpstr>华文行楷</vt:lpstr>
      <vt:lpstr>Office 主题</vt:lpstr>
      <vt:lpstr>包图主题2</vt:lpstr>
      <vt:lpstr>Word.Document.8</vt:lpstr>
      <vt:lpstr>Equation.KSEE3</vt:lpstr>
      <vt:lpstr>Equation.KSEE3</vt:lpstr>
      <vt:lpstr>Equation.KSEE3</vt:lpstr>
      <vt:lpstr>Equation.DSMT4</vt:lpstr>
      <vt:lpstr>Equation.DSMT4</vt:lpstr>
      <vt:lpstr>Word.Document.8</vt:lpstr>
      <vt:lpstr>Word.Document.8</vt:lpstr>
      <vt:lpstr>Word.Document.8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11</cp:revision>
  <cp:lastPrinted>2022-09-17T13:24:00Z</cp:lastPrinted>
  <dcterms:created xsi:type="dcterms:W3CDTF">2022-09-17T13:24:00Z</dcterms:created>
  <dcterms:modified xsi:type="dcterms:W3CDTF">2025-03-01T13:54:17Z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295A9E8F115B47698470646BD83F5F0F</vt:lpwstr>
  </property>
  <property fmtid="{D5CDD505-2E9C-101B-9397-08002B2CF9AE}" pid="7" name="KSOProductBuildVer">
    <vt:lpwstr>2052-12.1.0.19770</vt:lpwstr>
  </property>
</Properties>
</file>