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74" r:id="rId5"/>
  </p:sldMasterIdLst>
  <p:notesMasterIdLst>
    <p:notesMasterId r:id="rId14"/>
  </p:notesMasterIdLst>
  <p:sldIdLst>
    <p:sldId id="256" r:id="rId6"/>
    <p:sldId id="2261" r:id="rId7"/>
    <p:sldId id="2350" r:id="rId8"/>
    <p:sldId id="2343" r:id="rId9"/>
    <p:sldId id="2282" r:id="rId10"/>
    <p:sldId id="2338" r:id="rId11"/>
    <p:sldId id="2358" r:id="rId12"/>
    <p:sldId id="2359" r:id="rId13"/>
  </p:sldIdLst>
  <p:sldSz cx="12192000" cy="6858000"/>
  <p:notesSz cx="6760845" cy="9942195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 userDrawn="1">
          <p15:clr>
            <a:srgbClr val="A4A3A4"/>
          </p15:clr>
        </p15:guide>
        <p15:guide id="2" pos="38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14"/>
      </p:cViewPr>
      <p:guideLst>
        <p:guide orient="horz" pos="2229"/>
        <p:guide pos="381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404"/>
        <p:guide pos="28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SzTx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SzTx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  <a:endParaRPr lang="en-US" altLang="zh-CN" noProof="0"/>
          </a:p>
          <a:p>
            <a:pPr lvl="1"/>
            <a:r>
              <a:rPr lang="en-US" altLang="zh-CN" noProof="0"/>
              <a:t>Second level</a:t>
            </a:r>
            <a:endParaRPr lang="en-US" altLang="zh-CN" noProof="0"/>
          </a:p>
          <a:p>
            <a:pPr lvl="2"/>
            <a:r>
              <a:rPr lang="en-US" altLang="zh-CN" noProof="0"/>
              <a:t>Third level</a:t>
            </a:r>
            <a:endParaRPr lang="en-US" altLang="zh-CN" noProof="0"/>
          </a:p>
          <a:p>
            <a:pPr lvl="3"/>
            <a:r>
              <a:rPr lang="en-US" altLang="zh-CN" noProof="0"/>
              <a:t>Fourth level</a:t>
            </a:r>
            <a:endParaRPr lang="en-US" altLang="zh-CN" noProof="0"/>
          </a:p>
          <a:p>
            <a:pPr lvl="4"/>
            <a:r>
              <a:rPr lang="en-US" altLang="zh-CN" noProof="0"/>
              <a:t>Fifth level</a:t>
            </a:r>
            <a:endParaRPr lang="en-US" altLang="zh-CN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SzTx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SzTx/>
              <a:defRPr sz="1200" smtClean="0"/>
            </a:lvl1pPr>
          </a:lstStyle>
          <a:p>
            <a:pPr>
              <a:defRPr/>
            </a:pPr>
            <a:fld id="{B2F9E434-825D-4C5E-9814-94AE78CEC794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C166-99E0-4F79-8440-8ABE9DA106F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B8F3-1130-440E-A787-EE964EAB827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EE2E-3269-4518-81E4-D300BC91BC7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F93C-7A67-4EC7-BBD7-57EE7A99621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F418-3280-4FD9-981A-3F9750B7B6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A6E91-5AAF-49AF-B799-54330E127CE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AE2D-2522-45F9-94DB-A7965ADDF81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17AC-8DB6-418F-A924-75C980CBA23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11C3-EDBB-4088-99B2-33D702FEBA7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1A82-15D3-48F3-A5A6-08DA9D7F23A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C1D1-E2B7-445B-81C4-3ED56CE8071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1.png"/><Relationship Id="rId14" Type="http://schemas.openxmlformats.org/officeDocument/2006/relationships/image" Target="../media/image6.jpeg"/><Relationship Id="rId13" Type="http://schemas.openxmlformats.org/officeDocument/2006/relationships/image" Target="../media/image5.jpe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SzTx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SzTx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SzTx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7B61E8-59D1-4B15-98EB-64C7000F7163}" type="slidenum">
              <a:rPr lang="en-US" altLang="zh-CN"/>
            </a:fld>
            <a:endParaRPr lang="en-US" altLang="zh-CN"/>
          </a:p>
        </p:txBody>
      </p:sp>
      <p:pic>
        <p:nvPicPr>
          <p:cNvPr id="1028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29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2052" name="图片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8" y="55563"/>
            <a:ext cx="12188825" cy="68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14288" y="-46038"/>
            <a:ext cx="12236451" cy="695007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 noProof="1"/>
          </a:p>
        </p:txBody>
      </p:sp>
      <p:pic>
        <p:nvPicPr>
          <p:cNvPr id="2054" name="图片 11" descr="`DT%PG2HSOZ5XNX9B1Y}@]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" y="46038"/>
            <a:ext cx="53260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13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0425" y="5770563"/>
            <a:ext cx="11350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1"/>
          <p:cNvSpPr txBox="1">
            <a:spLocks noChangeArrowheads="1"/>
          </p:cNvSpPr>
          <p:nvPr/>
        </p:nvSpPr>
        <p:spPr bwMode="auto">
          <a:xfrm>
            <a:off x="7243763" y="6257925"/>
            <a:ext cx="561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为每一位学生走向成功奠基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7" name="图片 1073743875" descr="学科网 zxxk.com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8" name="图片 1073743875" descr="学科网 zxxk.com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>
            <a:off x="4464051" y="6194425"/>
            <a:ext cx="7756525" cy="541338"/>
          </a:xfrm>
          <a:prstGeom prst="rect">
            <a:avLst/>
          </a:prstGeom>
          <a:gradFill>
            <a:gsLst>
              <a:gs pos="100000">
                <a:srgbClr val="F8F603">
                  <a:alpha val="7000"/>
                </a:srgbClr>
              </a:gs>
              <a:gs pos="100000">
                <a:srgbClr val="F0ED05">
                  <a:alpha val="100000"/>
                </a:srgbClr>
              </a:gs>
              <a:gs pos="2000">
                <a:srgbClr val="FFC000"/>
              </a:gs>
            </a:gsLst>
            <a:lin ang="2159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 noProof="1"/>
          </a:p>
        </p:txBody>
      </p:sp>
      <p:sp>
        <p:nvSpPr>
          <p:cNvPr id="11" name="文本框 10"/>
          <p:cNvSpPr txBox="1"/>
          <p:nvPr/>
        </p:nvSpPr>
        <p:spPr>
          <a:xfrm>
            <a:off x="7016750" y="6203950"/>
            <a:ext cx="4860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Tx/>
              <a:defRPr/>
            </a:pPr>
            <a:r>
              <a:rPr lang="en-US" altLang="zh-CN" sz="2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400" noProof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为每一位学生走向成功奠定基础</a:t>
            </a:r>
            <a:endParaRPr lang="zh-CN" altLang="en-US" sz="2400" noProof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078" name="图片 11" descr="`DT%PG2HSOZ5XNX9B1Y}@]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5"/>
          <a:stretch>
            <a:fillRect/>
          </a:stretch>
        </p:blipFill>
        <p:spPr bwMode="auto">
          <a:xfrm>
            <a:off x="-19050" y="53975"/>
            <a:ext cx="3743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 rot="16200000">
            <a:off x="9066214" y="3852863"/>
            <a:ext cx="5468938" cy="541339"/>
          </a:xfrm>
          <a:prstGeom prst="rect">
            <a:avLst/>
          </a:prstGeom>
          <a:gradFill>
            <a:gsLst>
              <a:gs pos="100000">
                <a:srgbClr val="F8F603">
                  <a:alpha val="7000"/>
                </a:srgbClr>
              </a:gs>
              <a:gs pos="100000">
                <a:srgbClr val="F0ED05">
                  <a:alpha val="100000"/>
                </a:srgbClr>
              </a:gs>
              <a:gs pos="2000">
                <a:srgbClr val="FFC000"/>
              </a:gs>
            </a:gsLst>
            <a:lin ang="2159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 noProof="1"/>
          </a:p>
        </p:txBody>
      </p:sp>
      <p:pic>
        <p:nvPicPr>
          <p:cNvPr id="2" name="图片 1" descr="三中照片"/>
          <p:cNvPicPr>
            <a:picLocks noChangeAspect="1"/>
          </p:cNvPicPr>
          <p:nvPr/>
        </p:nvPicPr>
        <p:blipFill>
          <a:blip r:embed="rId13"/>
          <a:srcRect b="8927"/>
          <a:stretch>
            <a:fillRect/>
          </a:stretch>
        </p:blipFill>
        <p:spPr>
          <a:xfrm>
            <a:off x="6770370" y="3291204"/>
            <a:ext cx="5074285" cy="3110866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3083" name="图片 2" descr="C8B296DFDB392D6E55EB0C0B44FCAAD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" y="5730875"/>
            <a:ext cx="1004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85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 形 10"/>
          <p:cNvSpPr/>
          <p:nvPr/>
        </p:nvSpPr>
        <p:spPr>
          <a:xfrm>
            <a:off x="-29845" y="114300"/>
            <a:ext cx="12192000" cy="1155700"/>
          </a:xfrm>
          <a:prstGeom prst="corner">
            <a:avLst>
              <a:gd name="adj1" fmla="val 50000"/>
              <a:gd name="adj2" fmla="val 56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8845" y="138430"/>
            <a:ext cx="6519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新高考人教版</a:t>
            </a:r>
            <a:r>
              <a:rPr kumimoji="0" lang="en-US" altLang="zh-CN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(2019)</a:t>
            </a:r>
            <a:r>
              <a:rPr kumimoji="0" lang="zh-CN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必修第一册</a:t>
            </a:r>
            <a:endParaRPr kumimoji="0" lang="zh-CN" altLang="en-US" sz="3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5550" y="1988820"/>
            <a:ext cx="7879715" cy="1753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0" lvl="0" indent="0" algn="ctr" defTabSz="914400" rtl="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6000">
                <a:solidFill>
                  <a:srgbClr val="000000"/>
                </a:solidFill>
                <a:effectLst/>
                <a:sym typeface="Arial" panose="020B0604020202020204" pitchFamily="34" charset="0"/>
              </a:rPr>
              <a:t>§</a:t>
            </a:r>
            <a:r>
              <a:rPr lang="en-US" altLang="zh-CN" sz="6000">
                <a:solidFill>
                  <a:srgbClr val="000000"/>
                </a:solidFill>
                <a:effectLst/>
                <a:sym typeface="Arial" panose="020B0604020202020204" pitchFamily="34" charset="0"/>
              </a:rPr>
              <a:t>1.3</a:t>
            </a:r>
            <a:r>
              <a:rPr lang="zh-CN" altLang="en-US" sz="6000">
                <a:solidFill>
                  <a:srgbClr val="000000"/>
                </a:solidFill>
                <a:effectLst/>
                <a:sym typeface="Arial" panose="020B0604020202020204" pitchFamily="34" charset="0"/>
              </a:rPr>
              <a:t>  </a:t>
            </a:r>
            <a:r>
              <a:rPr lang="zh-CN" altLang="en-US" sz="6000">
                <a:solidFill>
                  <a:srgbClr val="000000"/>
                </a:solidFill>
                <a:effectLst/>
                <a:latin typeface="宋体" panose="02010600030101010101" pitchFamily="2" charset="-122"/>
                <a:sym typeface="Arial" panose="020B0604020202020204" pitchFamily="34" charset="0"/>
              </a:rPr>
              <a:t>集合的基本运算</a:t>
            </a:r>
            <a:endParaRPr lang="zh-CN" altLang="en-US" sz="6000">
              <a:solidFill>
                <a:srgbClr val="404F6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78" y="4869160"/>
            <a:ext cx="2652697" cy="26526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全集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二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2980" y="1052195"/>
            <a:ext cx="1056132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atinLnBrk="0">
              <a:lnSpc>
                <a:spcPct val="125000"/>
              </a:lnSpc>
              <a:spcBef>
                <a:spcPct val="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sz="3600">
                <a:latin typeface="Times New Roman" panose="02020603050405020304" pitchFamily="18" charset="0"/>
              </a:rPr>
              <a:t>一般地，如果一个集合含有我们所研究问题中</a:t>
            </a:r>
            <a:endParaRPr sz="3600">
              <a:latin typeface="Times New Roman" panose="02020603050405020304" pitchFamily="18" charset="0"/>
            </a:endParaRPr>
          </a:p>
          <a:p>
            <a:pPr latinLnBrk="0">
              <a:lnSpc>
                <a:spcPct val="125000"/>
              </a:lnSpc>
              <a:spcBef>
                <a:spcPct val="0"/>
              </a:spcBef>
            </a:pPr>
            <a:r>
              <a:rPr sz="3600">
                <a:latin typeface="Times New Roman" panose="02020603050405020304" pitchFamily="18" charset="0"/>
              </a:rPr>
              <a:t>所涉及的</a:t>
            </a:r>
            <a:r>
              <a:rPr sz="3600">
                <a:solidFill>
                  <a:srgbClr val="FF0000"/>
                </a:solidFill>
                <a:latin typeface="Times New Roman" panose="02020603050405020304" pitchFamily="18" charset="0"/>
              </a:rPr>
              <a:t>所有元素</a:t>
            </a:r>
            <a:r>
              <a:rPr sz="3600">
                <a:latin typeface="Times New Roman" panose="02020603050405020304" pitchFamily="18" charset="0"/>
              </a:rPr>
              <a:t>，那么就称这个集合</a:t>
            </a:r>
            <a:r>
              <a:rPr sz="3600">
                <a:solidFill>
                  <a:srgbClr val="FF0000"/>
                </a:solidFill>
                <a:latin typeface="Times New Roman" panose="02020603050405020304" pitchFamily="18" charset="0"/>
              </a:rPr>
              <a:t>全集</a:t>
            </a:r>
            <a:r>
              <a:rPr sz="3600">
                <a:latin typeface="Times New Roman" panose="02020603050405020304" pitchFamily="18" charset="0"/>
              </a:rPr>
              <a:t>．</a:t>
            </a:r>
            <a:endParaRPr sz="3600">
              <a:latin typeface="Times New Roman" panose="02020603050405020304" pitchFamily="18" charset="0"/>
            </a:endParaRPr>
          </a:p>
          <a:p>
            <a:pPr latinLnBrk="0">
              <a:lnSpc>
                <a:spcPct val="125000"/>
              </a:lnSpc>
              <a:spcBef>
                <a:spcPct val="0"/>
              </a:spcBef>
            </a:pPr>
            <a:r>
              <a:rPr sz="3600">
                <a:solidFill>
                  <a:srgbClr val="FF0000"/>
                </a:solidFill>
                <a:latin typeface="Times New Roman" panose="02020603050405020304" pitchFamily="18" charset="0"/>
              </a:rPr>
              <a:t>通常记作U</a:t>
            </a:r>
            <a:endParaRPr sz="3600">
              <a:latin typeface="Times New Roman" panose="02020603050405020304" pitchFamily="18" charset="0"/>
            </a:endParaRPr>
          </a:p>
        </p:txBody>
      </p:sp>
      <p:sp>
        <p:nvSpPr>
          <p:cNvPr id="233482" name="矩形 233481"/>
          <p:cNvSpPr/>
          <p:nvPr/>
        </p:nvSpPr>
        <p:spPr>
          <a:xfrm>
            <a:off x="997585" y="3068955"/>
            <a:ext cx="10197465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u="none">
                <a:solidFill>
                  <a:srgbClr val="9900FF"/>
                </a:solidFill>
                <a:latin typeface="楷体_GB2312" pitchFamily="49" charset="-122"/>
                <a:ea typeface="楷体_GB2312" pitchFamily="49" charset="-122"/>
              </a:rPr>
              <a:t>注意：</a:t>
            </a:r>
            <a:r>
              <a:rPr lang="zh-CN" altLang="en-US" sz="2800" u="none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全集含有与所研究问题有关的各个集合的全部元素</a:t>
            </a:r>
            <a:r>
              <a:rPr lang="en-US" altLang="zh-CN" sz="2800" u="none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800" u="none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因此</a:t>
            </a:r>
            <a:r>
              <a:rPr lang="zh-CN" altLang="en-US" sz="2800" u="none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全集因问题的不同而不同</a:t>
            </a:r>
            <a:r>
              <a:rPr lang="en-US" altLang="zh-CN" sz="2800" u="none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800" u="none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92035" y="4796790"/>
            <a:ext cx="1943100" cy="1366838"/>
            <a:chOff x="4704" y="6534"/>
            <a:chExt cx="3060" cy="2154"/>
          </a:xfrm>
        </p:grpSpPr>
        <p:sp>
          <p:nvSpPr>
            <p:cNvPr id="2" name="矩形 1"/>
            <p:cNvSpPr/>
            <p:nvPr/>
          </p:nvSpPr>
          <p:spPr>
            <a:xfrm>
              <a:off x="4704" y="6534"/>
              <a:ext cx="3061" cy="215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7175" name="文本框 2"/>
            <p:cNvSpPr txBox="1"/>
            <p:nvPr/>
          </p:nvSpPr>
          <p:spPr>
            <a:xfrm>
              <a:off x="4818" y="6721"/>
              <a:ext cx="891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</a:t>
              </a:r>
              <a:endParaRPr lang="en-US" altLang="zh-CN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补集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三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5370" y="1052195"/>
            <a:ext cx="1056132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atinLnBrk="0">
              <a:lnSpc>
                <a:spcPct val="125000"/>
              </a:lnSpc>
              <a:spcBef>
                <a:spcPct val="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对于一个集合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A,</a:t>
            </a: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由全集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U</a:t>
            </a: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中不属于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的所有元素组成的集合称为集合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相对于全集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U</a:t>
            </a: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的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补集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(complementary set)</a:t>
            </a: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，简称为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集合A的补集</a:t>
            </a: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，记作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44" name="Rectangle 4"/>
          <p:cNvSpPr/>
          <p:nvPr/>
        </p:nvSpPr>
        <p:spPr>
          <a:xfrm>
            <a:off x="1630998" y="4847590"/>
            <a:ext cx="24625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buClrTx/>
              <a:buSzTx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Venn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图表示：</a:t>
            </a:r>
            <a:r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3" name="Text Box 13"/>
          <p:cNvSpPr txBox="1"/>
          <p:nvPr/>
        </p:nvSpPr>
        <p:spPr>
          <a:xfrm>
            <a:off x="953135" y="4325620"/>
            <a:ext cx="8344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ClrTx/>
              <a:buSzTx/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说明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补集的概念必须要有全集的限制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．</a:t>
            </a:r>
            <a:endParaRPr lang="zh-CN" altLang="en-US" sz="28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766570" y="3157220"/>
            <a:ext cx="5243830" cy="1168400"/>
            <a:chOff x="2782" y="4972"/>
            <a:chExt cx="8258" cy="1840"/>
          </a:xfrm>
        </p:grpSpPr>
        <p:sp>
          <p:nvSpPr>
            <p:cNvPr id="17" name="Rectangle 3">
              <a:hlinkClick r:id="rId2" action="ppaction://hlinksldjump"/>
            </p:cNvPr>
            <p:cNvSpPr/>
            <p:nvPr/>
          </p:nvSpPr>
          <p:spPr>
            <a:xfrm>
              <a:off x="2782" y="4972"/>
              <a:ext cx="8258" cy="18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</a:pPr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记作：   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900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  <a:buClrTx/>
                <a:buSzTx/>
              </a:pPr>
              <a:r>
                <a: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rPr>
                <a:t>        </a:t>
              </a:r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即：  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rPr>
                <a:t>={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rPr>
                <a:t>| 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rPr>
                <a:t> ∈ 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r>
                <a: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且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rPr>
                <a:t>    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rPr>
                <a:t>}</a:t>
              </a:r>
              <a:endParaRPr lang="en-US" altLang="zh-CN" sz="2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Picture 31" descr="未标题-4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7" y="5059"/>
              <a:ext cx="525" cy="637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9" name="Object 32"/>
            <p:cNvGraphicFramePr>
              <a:graphicFrameLocks noChangeAspect="1"/>
            </p:cNvGraphicFramePr>
            <p:nvPr/>
          </p:nvGraphicFramePr>
          <p:xfrm>
            <a:off x="9724" y="6027"/>
            <a:ext cx="600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4" imgW="127000" imgH="151765" progId="Equation.3">
                    <p:embed/>
                  </p:oleObj>
                </mc:Choice>
                <mc:Fallback>
                  <p:oleObj name="" r:id="rId4" imgW="127000" imgH="1517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24" y="6027"/>
                          <a:ext cx="600" cy="7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34" descr="未标题-4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4" y="6027"/>
              <a:ext cx="525" cy="63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" name="Group 50"/>
          <p:cNvGrpSpPr/>
          <p:nvPr/>
        </p:nvGrpSpPr>
        <p:grpSpPr>
          <a:xfrm>
            <a:off x="5591810" y="4940935"/>
            <a:ext cx="2143125" cy="1354138"/>
            <a:chOff x="2250" y="2843"/>
            <a:chExt cx="1350" cy="853"/>
          </a:xfrm>
        </p:grpSpPr>
        <p:sp>
          <p:nvSpPr>
            <p:cNvPr id="22" name="Freeform 37"/>
            <p:cNvSpPr/>
            <p:nvPr/>
          </p:nvSpPr>
          <p:spPr>
            <a:xfrm>
              <a:off x="2250" y="2843"/>
              <a:ext cx="1350" cy="853"/>
            </a:xfrm>
            <a:custGeom>
              <a:avLst/>
              <a:gdLst/>
              <a:ahLst/>
              <a:cxnLst>
                <a:cxn ang="0">
                  <a:pos x="1345" y="2"/>
                </a:cxn>
                <a:cxn ang="0">
                  <a:pos x="1342" y="1"/>
                </a:cxn>
                <a:cxn ang="0">
                  <a:pos x="1337" y="0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1327" y="2"/>
                </a:cxn>
                <a:cxn ang="0">
                  <a:pos x="1337" y="3"/>
                </a:cxn>
                <a:cxn ang="0">
                  <a:pos x="1341" y="4"/>
                </a:cxn>
                <a:cxn ang="0">
                  <a:pos x="1343" y="5"/>
                </a:cxn>
                <a:cxn ang="0">
                  <a:pos x="1345" y="7"/>
                </a:cxn>
                <a:cxn ang="0">
                  <a:pos x="1347" y="11"/>
                </a:cxn>
                <a:cxn ang="0">
                  <a:pos x="1347" y="840"/>
                </a:cxn>
                <a:cxn ang="0">
                  <a:pos x="1347" y="841"/>
                </a:cxn>
                <a:cxn ang="0">
                  <a:pos x="1347" y="841"/>
                </a:cxn>
                <a:cxn ang="0">
                  <a:pos x="1346" y="844"/>
                </a:cxn>
                <a:cxn ang="0">
                  <a:pos x="1345" y="845"/>
                </a:cxn>
                <a:cxn ang="0">
                  <a:pos x="1344" y="847"/>
                </a:cxn>
                <a:cxn ang="0">
                  <a:pos x="1343" y="848"/>
                </a:cxn>
                <a:cxn ang="0">
                  <a:pos x="1341" y="849"/>
                </a:cxn>
                <a:cxn ang="0">
                  <a:pos x="1339" y="850"/>
                </a:cxn>
                <a:cxn ang="0">
                  <a:pos x="1338" y="850"/>
                </a:cxn>
                <a:cxn ang="0">
                  <a:pos x="1337" y="850"/>
                </a:cxn>
                <a:cxn ang="0">
                  <a:pos x="11" y="850"/>
                </a:cxn>
                <a:cxn ang="0">
                  <a:pos x="7" y="848"/>
                </a:cxn>
                <a:cxn ang="0">
                  <a:pos x="5" y="845"/>
                </a:cxn>
                <a:cxn ang="0">
                  <a:pos x="4" y="844"/>
                </a:cxn>
                <a:cxn ang="0">
                  <a:pos x="3" y="840"/>
                </a:cxn>
                <a:cxn ang="0">
                  <a:pos x="2" y="829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0" y="840"/>
                </a:cxn>
                <a:cxn ang="0">
                  <a:pos x="1" y="845"/>
                </a:cxn>
                <a:cxn ang="0">
                  <a:pos x="2" y="847"/>
                </a:cxn>
                <a:cxn ang="0">
                  <a:pos x="5" y="851"/>
                </a:cxn>
                <a:cxn ang="0">
                  <a:pos x="10" y="853"/>
                </a:cxn>
                <a:cxn ang="0">
                  <a:pos x="1337" y="853"/>
                </a:cxn>
                <a:cxn ang="0">
                  <a:pos x="1339" y="853"/>
                </a:cxn>
                <a:cxn ang="0">
                  <a:pos x="1341" y="852"/>
                </a:cxn>
                <a:cxn ang="0">
                  <a:pos x="1343" y="852"/>
                </a:cxn>
                <a:cxn ang="0">
                  <a:pos x="1347" y="849"/>
                </a:cxn>
                <a:cxn ang="0">
                  <a:pos x="1349" y="846"/>
                </a:cxn>
                <a:cxn ang="0">
                  <a:pos x="1350" y="844"/>
                </a:cxn>
                <a:cxn ang="0">
                  <a:pos x="1350" y="842"/>
                </a:cxn>
                <a:cxn ang="0">
                  <a:pos x="1350" y="840"/>
                </a:cxn>
                <a:cxn ang="0">
                  <a:pos x="1350" y="10"/>
                </a:cxn>
                <a:cxn ang="0">
                  <a:pos x="1348" y="5"/>
                </a:cxn>
              </a:cxnLst>
              <a:rect l="0" t="0" r="0" b="0"/>
              <a:pathLst>
                <a:path w="1350" h="853">
                  <a:moveTo>
                    <a:pt x="1347" y="4"/>
                  </a:moveTo>
                  <a:lnTo>
                    <a:pt x="1345" y="2"/>
                  </a:lnTo>
                  <a:lnTo>
                    <a:pt x="1343" y="1"/>
                  </a:lnTo>
                  <a:lnTo>
                    <a:pt x="1342" y="1"/>
                  </a:lnTo>
                  <a:lnTo>
                    <a:pt x="1340" y="0"/>
                  </a:lnTo>
                  <a:lnTo>
                    <a:pt x="133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1327" y="2"/>
                  </a:lnTo>
                  <a:lnTo>
                    <a:pt x="1327" y="3"/>
                  </a:lnTo>
                  <a:lnTo>
                    <a:pt x="1337" y="3"/>
                  </a:lnTo>
                  <a:lnTo>
                    <a:pt x="1339" y="3"/>
                  </a:lnTo>
                  <a:lnTo>
                    <a:pt x="1341" y="4"/>
                  </a:lnTo>
                  <a:lnTo>
                    <a:pt x="1342" y="4"/>
                  </a:lnTo>
                  <a:lnTo>
                    <a:pt x="1343" y="5"/>
                  </a:lnTo>
                  <a:lnTo>
                    <a:pt x="1344" y="6"/>
                  </a:lnTo>
                  <a:lnTo>
                    <a:pt x="1345" y="7"/>
                  </a:lnTo>
                  <a:lnTo>
                    <a:pt x="1346" y="9"/>
                  </a:lnTo>
                  <a:lnTo>
                    <a:pt x="1347" y="11"/>
                  </a:lnTo>
                  <a:lnTo>
                    <a:pt x="1347" y="13"/>
                  </a:lnTo>
                  <a:lnTo>
                    <a:pt x="1347" y="840"/>
                  </a:lnTo>
                  <a:lnTo>
                    <a:pt x="1347" y="841"/>
                  </a:lnTo>
                  <a:lnTo>
                    <a:pt x="1347" y="842"/>
                  </a:lnTo>
                  <a:lnTo>
                    <a:pt x="1346" y="844"/>
                  </a:lnTo>
                  <a:lnTo>
                    <a:pt x="1346" y="845"/>
                  </a:lnTo>
                  <a:lnTo>
                    <a:pt x="1345" y="845"/>
                  </a:lnTo>
                  <a:lnTo>
                    <a:pt x="1345" y="846"/>
                  </a:lnTo>
                  <a:lnTo>
                    <a:pt x="1344" y="847"/>
                  </a:lnTo>
                  <a:lnTo>
                    <a:pt x="1343" y="848"/>
                  </a:lnTo>
                  <a:lnTo>
                    <a:pt x="1342" y="849"/>
                  </a:lnTo>
                  <a:lnTo>
                    <a:pt x="1341" y="849"/>
                  </a:lnTo>
                  <a:lnTo>
                    <a:pt x="1339" y="850"/>
                  </a:lnTo>
                  <a:lnTo>
                    <a:pt x="1338" y="850"/>
                  </a:lnTo>
                  <a:lnTo>
                    <a:pt x="1337" y="850"/>
                  </a:lnTo>
                  <a:lnTo>
                    <a:pt x="13" y="850"/>
                  </a:lnTo>
                  <a:lnTo>
                    <a:pt x="11" y="850"/>
                  </a:lnTo>
                  <a:lnTo>
                    <a:pt x="9" y="849"/>
                  </a:lnTo>
                  <a:lnTo>
                    <a:pt x="7" y="848"/>
                  </a:lnTo>
                  <a:lnTo>
                    <a:pt x="6" y="847"/>
                  </a:lnTo>
                  <a:lnTo>
                    <a:pt x="5" y="845"/>
                  </a:lnTo>
                  <a:lnTo>
                    <a:pt x="4" y="845"/>
                  </a:lnTo>
                  <a:lnTo>
                    <a:pt x="4" y="844"/>
                  </a:lnTo>
                  <a:lnTo>
                    <a:pt x="3" y="842"/>
                  </a:lnTo>
                  <a:lnTo>
                    <a:pt x="3" y="840"/>
                  </a:lnTo>
                  <a:lnTo>
                    <a:pt x="3" y="829"/>
                  </a:lnTo>
                  <a:lnTo>
                    <a:pt x="2" y="829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840"/>
                  </a:lnTo>
                  <a:lnTo>
                    <a:pt x="0" y="843"/>
                  </a:lnTo>
                  <a:lnTo>
                    <a:pt x="1" y="845"/>
                  </a:lnTo>
                  <a:lnTo>
                    <a:pt x="1" y="846"/>
                  </a:lnTo>
                  <a:lnTo>
                    <a:pt x="2" y="847"/>
                  </a:lnTo>
                  <a:lnTo>
                    <a:pt x="4" y="849"/>
                  </a:lnTo>
                  <a:lnTo>
                    <a:pt x="5" y="851"/>
                  </a:lnTo>
                  <a:lnTo>
                    <a:pt x="8" y="852"/>
                  </a:lnTo>
                  <a:lnTo>
                    <a:pt x="10" y="853"/>
                  </a:lnTo>
                  <a:lnTo>
                    <a:pt x="13" y="853"/>
                  </a:lnTo>
                  <a:lnTo>
                    <a:pt x="1337" y="853"/>
                  </a:lnTo>
                  <a:lnTo>
                    <a:pt x="1339" y="853"/>
                  </a:lnTo>
                  <a:lnTo>
                    <a:pt x="1340" y="853"/>
                  </a:lnTo>
                  <a:lnTo>
                    <a:pt x="1341" y="852"/>
                  </a:lnTo>
                  <a:lnTo>
                    <a:pt x="1342" y="852"/>
                  </a:lnTo>
                  <a:lnTo>
                    <a:pt x="1343" y="852"/>
                  </a:lnTo>
                  <a:lnTo>
                    <a:pt x="1345" y="851"/>
                  </a:lnTo>
                  <a:lnTo>
                    <a:pt x="1347" y="849"/>
                  </a:lnTo>
                  <a:lnTo>
                    <a:pt x="1348" y="847"/>
                  </a:lnTo>
                  <a:lnTo>
                    <a:pt x="1349" y="846"/>
                  </a:lnTo>
                  <a:lnTo>
                    <a:pt x="1349" y="845"/>
                  </a:lnTo>
                  <a:lnTo>
                    <a:pt x="1350" y="844"/>
                  </a:lnTo>
                  <a:lnTo>
                    <a:pt x="1350" y="843"/>
                  </a:lnTo>
                  <a:lnTo>
                    <a:pt x="1350" y="842"/>
                  </a:lnTo>
                  <a:lnTo>
                    <a:pt x="1350" y="841"/>
                  </a:lnTo>
                  <a:lnTo>
                    <a:pt x="1350" y="840"/>
                  </a:lnTo>
                  <a:lnTo>
                    <a:pt x="1350" y="13"/>
                  </a:lnTo>
                  <a:lnTo>
                    <a:pt x="1350" y="10"/>
                  </a:lnTo>
                  <a:lnTo>
                    <a:pt x="1349" y="8"/>
                  </a:lnTo>
                  <a:lnTo>
                    <a:pt x="1348" y="5"/>
                  </a:lnTo>
                  <a:lnTo>
                    <a:pt x="1347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Freeform 38"/>
            <p:cNvSpPr>
              <a:spLocks noEditPoints="1"/>
            </p:cNvSpPr>
            <p:nvPr/>
          </p:nvSpPr>
          <p:spPr>
            <a:xfrm>
              <a:off x="2252" y="2845"/>
              <a:ext cx="1325" cy="8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827"/>
                </a:cxn>
                <a:cxn ang="0">
                  <a:pos x="1325" y="1"/>
                </a:cxn>
                <a:cxn ang="0">
                  <a:pos x="368" y="377"/>
                </a:cxn>
                <a:cxn ang="0">
                  <a:pos x="384" y="335"/>
                </a:cxn>
                <a:cxn ang="0">
                  <a:pos x="412" y="296"/>
                </a:cxn>
                <a:cxn ang="0">
                  <a:pos x="453" y="260"/>
                </a:cxn>
                <a:cxn ang="0">
                  <a:pos x="491" y="236"/>
                </a:cxn>
                <a:cxn ang="0">
                  <a:pos x="533" y="217"/>
                </a:cxn>
                <a:cxn ang="0">
                  <a:pos x="577" y="202"/>
                </a:cxn>
                <a:cxn ang="0">
                  <a:pos x="641" y="190"/>
                </a:cxn>
                <a:cxn ang="0">
                  <a:pos x="710" y="186"/>
                </a:cxn>
                <a:cxn ang="0">
                  <a:pos x="762" y="188"/>
                </a:cxn>
                <a:cxn ang="0">
                  <a:pos x="819" y="197"/>
                </a:cxn>
                <a:cxn ang="0">
                  <a:pos x="858" y="207"/>
                </a:cxn>
                <a:cxn ang="0">
                  <a:pos x="894" y="220"/>
                </a:cxn>
                <a:cxn ang="0">
                  <a:pos x="928" y="236"/>
                </a:cxn>
                <a:cxn ang="0">
                  <a:pos x="954" y="252"/>
                </a:cxn>
                <a:cxn ang="0">
                  <a:pos x="978" y="269"/>
                </a:cxn>
                <a:cxn ang="0">
                  <a:pos x="999" y="287"/>
                </a:cxn>
                <a:cxn ang="0">
                  <a:pos x="1030" y="325"/>
                </a:cxn>
                <a:cxn ang="0">
                  <a:pos x="1041" y="345"/>
                </a:cxn>
                <a:cxn ang="0">
                  <a:pos x="1052" y="377"/>
                </a:cxn>
                <a:cxn ang="0">
                  <a:pos x="1056" y="411"/>
                </a:cxn>
                <a:cxn ang="0">
                  <a:pos x="1054" y="434"/>
                </a:cxn>
                <a:cxn ang="0">
                  <a:pos x="1049" y="456"/>
                </a:cxn>
                <a:cxn ang="0">
                  <a:pos x="1041" y="477"/>
                </a:cxn>
                <a:cxn ang="0">
                  <a:pos x="1030" y="498"/>
                </a:cxn>
                <a:cxn ang="0">
                  <a:pos x="1024" y="507"/>
                </a:cxn>
                <a:cxn ang="0">
                  <a:pos x="994" y="540"/>
                </a:cxn>
                <a:cxn ang="0">
                  <a:pos x="983" y="549"/>
                </a:cxn>
                <a:cxn ang="0">
                  <a:pos x="968" y="561"/>
                </a:cxn>
                <a:cxn ang="0">
                  <a:pos x="948" y="574"/>
                </a:cxn>
                <a:cxn ang="0">
                  <a:pos x="930" y="585"/>
                </a:cxn>
                <a:cxn ang="0">
                  <a:pos x="918" y="591"/>
                </a:cxn>
                <a:cxn ang="0">
                  <a:pos x="894" y="602"/>
                </a:cxn>
                <a:cxn ang="0">
                  <a:pos x="865" y="613"/>
                </a:cxn>
                <a:cxn ang="0">
                  <a:pos x="843" y="620"/>
                </a:cxn>
                <a:cxn ang="0">
                  <a:pos x="823" y="624"/>
                </a:cxn>
                <a:cxn ang="0">
                  <a:pos x="795" y="630"/>
                </a:cxn>
                <a:cxn ang="0">
                  <a:pos x="762" y="634"/>
                </a:cxn>
                <a:cxn ang="0">
                  <a:pos x="736" y="636"/>
                </a:cxn>
                <a:cxn ang="0">
                  <a:pos x="719" y="636"/>
                </a:cxn>
                <a:cxn ang="0">
                  <a:pos x="658" y="634"/>
                </a:cxn>
                <a:cxn ang="0">
                  <a:pos x="593" y="624"/>
                </a:cxn>
                <a:cxn ang="0">
                  <a:pos x="547" y="611"/>
                </a:cxn>
                <a:cxn ang="0">
                  <a:pos x="505" y="593"/>
                </a:cxn>
                <a:cxn ang="0">
                  <a:pos x="465" y="571"/>
                </a:cxn>
                <a:cxn ang="0">
                  <a:pos x="436" y="549"/>
                </a:cxn>
                <a:cxn ang="0">
                  <a:pos x="404" y="517"/>
                </a:cxn>
                <a:cxn ang="0">
                  <a:pos x="384" y="487"/>
                </a:cxn>
                <a:cxn ang="0">
                  <a:pos x="371" y="456"/>
                </a:cxn>
                <a:cxn ang="0">
                  <a:pos x="365" y="428"/>
                </a:cxn>
              </a:cxnLst>
              <a:rect l="0" t="0" r="0" b="0"/>
              <a:pathLst>
                <a:path w="1325" h="825">
                  <a:moveTo>
                    <a:pt x="1325" y="1"/>
                  </a:moveTo>
                  <a:lnTo>
                    <a:pt x="132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27"/>
                  </a:lnTo>
                  <a:lnTo>
                    <a:pt x="1" y="827"/>
                  </a:lnTo>
                  <a:lnTo>
                    <a:pt x="4" y="827"/>
                  </a:lnTo>
                  <a:lnTo>
                    <a:pt x="8" y="827"/>
                  </a:lnTo>
                  <a:lnTo>
                    <a:pt x="1325" y="827"/>
                  </a:lnTo>
                  <a:lnTo>
                    <a:pt x="1325" y="8"/>
                  </a:lnTo>
                  <a:lnTo>
                    <a:pt x="1325" y="4"/>
                  </a:lnTo>
                  <a:lnTo>
                    <a:pt x="1325" y="1"/>
                  </a:lnTo>
                  <a:close/>
                  <a:moveTo>
                    <a:pt x="365" y="411"/>
                  </a:moveTo>
                  <a:lnTo>
                    <a:pt x="365" y="400"/>
                  </a:lnTo>
                  <a:lnTo>
                    <a:pt x="366" y="388"/>
                  </a:lnTo>
                  <a:lnTo>
                    <a:pt x="368" y="377"/>
                  </a:lnTo>
                  <a:lnTo>
                    <a:pt x="371" y="366"/>
                  </a:lnTo>
                  <a:lnTo>
                    <a:pt x="374" y="355"/>
                  </a:lnTo>
                  <a:lnTo>
                    <a:pt x="379" y="345"/>
                  </a:lnTo>
                  <a:lnTo>
                    <a:pt x="384" y="335"/>
                  </a:lnTo>
                  <a:lnTo>
                    <a:pt x="390" y="325"/>
                  </a:lnTo>
                  <a:lnTo>
                    <a:pt x="396" y="315"/>
                  </a:lnTo>
                  <a:lnTo>
                    <a:pt x="404" y="305"/>
                  </a:lnTo>
                  <a:lnTo>
                    <a:pt x="412" y="296"/>
                  </a:lnTo>
                  <a:lnTo>
                    <a:pt x="421" y="287"/>
                  </a:lnTo>
                  <a:lnTo>
                    <a:pt x="431" y="277"/>
                  </a:lnTo>
                  <a:lnTo>
                    <a:pt x="442" y="269"/>
                  </a:lnTo>
                  <a:lnTo>
                    <a:pt x="453" y="260"/>
                  </a:lnTo>
                  <a:lnTo>
                    <a:pt x="465" y="252"/>
                  </a:lnTo>
                  <a:lnTo>
                    <a:pt x="478" y="244"/>
                  </a:lnTo>
                  <a:lnTo>
                    <a:pt x="485" y="240"/>
                  </a:lnTo>
                  <a:lnTo>
                    <a:pt x="491" y="236"/>
                  </a:lnTo>
                  <a:lnTo>
                    <a:pt x="505" y="229"/>
                  </a:lnTo>
                  <a:lnTo>
                    <a:pt x="519" y="223"/>
                  </a:lnTo>
                  <a:lnTo>
                    <a:pt x="525" y="220"/>
                  </a:lnTo>
                  <a:lnTo>
                    <a:pt x="533" y="217"/>
                  </a:lnTo>
                  <a:lnTo>
                    <a:pt x="547" y="212"/>
                  </a:lnTo>
                  <a:lnTo>
                    <a:pt x="562" y="207"/>
                  </a:lnTo>
                  <a:lnTo>
                    <a:pt x="569" y="204"/>
                  </a:lnTo>
                  <a:lnTo>
                    <a:pt x="577" y="202"/>
                  </a:lnTo>
                  <a:lnTo>
                    <a:pt x="593" y="198"/>
                  </a:lnTo>
                  <a:lnTo>
                    <a:pt x="608" y="195"/>
                  </a:lnTo>
                  <a:lnTo>
                    <a:pt x="624" y="192"/>
                  </a:lnTo>
                  <a:lnTo>
                    <a:pt x="641" y="190"/>
                  </a:lnTo>
                  <a:lnTo>
                    <a:pt x="658" y="188"/>
                  </a:lnTo>
                  <a:lnTo>
                    <a:pt x="675" y="187"/>
                  </a:lnTo>
                  <a:lnTo>
                    <a:pt x="692" y="186"/>
                  </a:lnTo>
                  <a:lnTo>
                    <a:pt x="710" y="186"/>
                  </a:lnTo>
                  <a:lnTo>
                    <a:pt x="728" y="186"/>
                  </a:lnTo>
                  <a:lnTo>
                    <a:pt x="745" y="187"/>
                  </a:lnTo>
                  <a:lnTo>
                    <a:pt x="754" y="187"/>
                  </a:lnTo>
                  <a:lnTo>
                    <a:pt x="762" y="188"/>
                  </a:lnTo>
                  <a:lnTo>
                    <a:pt x="779" y="190"/>
                  </a:lnTo>
                  <a:lnTo>
                    <a:pt x="795" y="192"/>
                  </a:lnTo>
                  <a:lnTo>
                    <a:pt x="812" y="195"/>
                  </a:lnTo>
                  <a:lnTo>
                    <a:pt x="819" y="197"/>
                  </a:lnTo>
                  <a:lnTo>
                    <a:pt x="827" y="198"/>
                  </a:lnTo>
                  <a:lnTo>
                    <a:pt x="843" y="202"/>
                  </a:lnTo>
                  <a:lnTo>
                    <a:pt x="850" y="204"/>
                  </a:lnTo>
                  <a:lnTo>
                    <a:pt x="858" y="207"/>
                  </a:lnTo>
                  <a:lnTo>
                    <a:pt x="873" y="212"/>
                  </a:lnTo>
                  <a:lnTo>
                    <a:pt x="880" y="214"/>
                  </a:lnTo>
                  <a:lnTo>
                    <a:pt x="887" y="217"/>
                  </a:lnTo>
                  <a:lnTo>
                    <a:pt x="894" y="220"/>
                  </a:lnTo>
                  <a:lnTo>
                    <a:pt x="901" y="223"/>
                  </a:lnTo>
                  <a:lnTo>
                    <a:pt x="908" y="226"/>
                  </a:lnTo>
                  <a:lnTo>
                    <a:pt x="915" y="229"/>
                  </a:lnTo>
                  <a:lnTo>
                    <a:pt x="928" y="236"/>
                  </a:lnTo>
                  <a:lnTo>
                    <a:pt x="935" y="240"/>
                  </a:lnTo>
                  <a:lnTo>
                    <a:pt x="941" y="244"/>
                  </a:lnTo>
                  <a:lnTo>
                    <a:pt x="948" y="248"/>
                  </a:lnTo>
                  <a:lnTo>
                    <a:pt x="954" y="252"/>
                  </a:lnTo>
                  <a:lnTo>
                    <a:pt x="961" y="256"/>
                  </a:lnTo>
                  <a:lnTo>
                    <a:pt x="967" y="260"/>
                  </a:lnTo>
                  <a:lnTo>
                    <a:pt x="972" y="264"/>
                  </a:lnTo>
                  <a:lnTo>
                    <a:pt x="978" y="269"/>
                  </a:lnTo>
                  <a:lnTo>
                    <a:pt x="983" y="273"/>
                  </a:lnTo>
                  <a:lnTo>
                    <a:pt x="989" y="277"/>
                  </a:lnTo>
                  <a:lnTo>
                    <a:pt x="994" y="282"/>
                  </a:lnTo>
                  <a:lnTo>
                    <a:pt x="999" y="287"/>
                  </a:lnTo>
                  <a:lnTo>
                    <a:pt x="1008" y="296"/>
                  </a:lnTo>
                  <a:lnTo>
                    <a:pt x="1016" y="305"/>
                  </a:lnTo>
                  <a:lnTo>
                    <a:pt x="1024" y="315"/>
                  </a:lnTo>
                  <a:lnTo>
                    <a:pt x="1030" y="325"/>
                  </a:lnTo>
                  <a:lnTo>
                    <a:pt x="1033" y="329"/>
                  </a:lnTo>
                  <a:lnTo>
                    <a:pt x="1036" y="335"/>
                  </a:lnTo>
                  <a:lnTo>
                    <a:pt x="1039" y="340"/>
                  </a:lnTo>
                  <a:lnTo>
                    <a:pt x="1041" y="345"/>
                  </a:lnTo>
                  <a:lnTo>
                    <a:pt x="1044" y="350"/>
                  </a:lnTo>
                  <a:lnTo>
                    <a:pt x="1046" y="355"/>
                  </a:lnTo>
                  <a:lnTo>
                    <a:pt x="1049" y="366"/>
                  </a:lnTo>
                  <a:lnTo>
                    <a:pt x="1052" y="377"/>
                  </a:lnTo>
                  <a:lnTo>
                    <a:pt x="1054" y="388"/>
                  </a:lnTo>
                  <a:lnTo>
                    <a:pt x="1055" y="400"/>
                  </a:lnTo>
                  <a:lnTo>
                    <a:pt x="1056" y="405"/>
                  </a:lnTo>
                  <a:lnTo>
                    <a:pt x="1056" y="411"/>
                  </a:lnTo>
                  <a:lnTo>
                    <a:pt x="1056" y="417"/>
                  </a:lnTo>
                  <a:lnTo>
                    <a:pt x="1055" y="423"/>
                  </a:lnTo>
                  <a:lnTo>
                    <a:pt x="1055" y="428"/>
                  </a:lnTo>
                  <a:lnTo>
                    <a:pt x="1054" y="434"/>
                  </a:lnTo>
                  <a:lnTo>
                    <a:pt x="1052" y="445"/>
                  </a:lnTo>
                  <a:lnTo>
                    <a:pt x="1051" y="450"/>
                  </a:lnTo>
                  <a:lnTo>
                    <a:pt x="1050" y="453"/>
                  </a:lnTo>
                  <a:lnTo>
                    <a:pt x="1049" y="456"/>
                  </a:lnTo>
                  <a:lnTo>
                    <a:pt x="1048" y="461"/>
                  </a:lnTo>
                  <a:lnTo>
                    <a:pt x="1046" y="467"/>
                  </a:lnTo>
                  <a:lnTo>
                    <a:pt x="1044" y="472"/>
                  </a:lnTo>
                  <a:lnTo>
                    <a:pt x="1041" y="477"/>
                  </a:lnTo>
                  <a:lnTo>
                    <a:pt x="1039" y="482"/>
                  </a:lnTo>
                  <a:lnTo>
                    <a:pt x="1036" y="487"/>
                  </a:lnTo>
                  <a:lnTo>
                    <a:pt x="1033" y="493"/>
                  </a:lnTo>
                  <a:lnTo>
                    <a:pt x="1030" y="498"/>
                  </a:lnTo>
                  <a:lnTo>
                    <a:pt x="1027" y="502"/>
                  </a:lnTo>
                  <a:lnTo>
                    <a:pt x="1025" y="505"/>
                  </a:lnTo>
                  <a:lnTo>
                    <a:pt x="1024" y="506"/>
                  </a:lnTo>
                  <a:lnTo>
                    <a:pt x="1024" y="507"/>
                  </a:lnTo>
                  <a:lnTo>
                    <a:pt x="1016" y="517"/>
                  </a:lnTo>
                  <a:lnTo>
                    <a:pt x="1008" y="526"/>
                  </a:lnTo>
                  <a:lnTo>
                    <a:pt x="999" y="536"/>
                  </a:lnTo>
                  <a:lnTo>
                    <a:pt x="994" y="540"/>
                  </a:lnTo>
                  <a:lnTo>
                    <a:pt x="989" y="545"/>
                  </a:lnTo>
                  <a:lnTo>
                    <a:pt x="986" y="547"/>
                  </a:lnTo>
                  <a:lnTo>
                    <a:pt x="985" y="548"/>
                  </a:lnTo>
                  <a:lnTo>
                    <a:pt x="983" y="549"/>
                  </a:lnTo>
                  <a:lnTo>
                    <a:pt x="978" y="554"/>
                  </a:lnTo>
                  <a:lnTo>
                    <a:pt x="972" y="558"/>
                  </a:lnTo>
                  <a:lnTo>
                    <a:pt x="969" y="560"/>
                  </a:lnTo>
                  <a:lnTo>
                    <a:pt x="968" y="561"/>
                  </a:lnTo>
                  <a:lnTo>
                    <a:pt x="967" y="562"/>
                  </a:lnTo>
                  <a:lnTo>
                    <a:pt x="961" y="566"/>
                  </a:lnTo>
                  <a:lnTo>
                    <a:pt x="954" y="571"/>
                  </a:lnTo>
                  <a:lnTo>
                    <a:pt x="948" y="574"/>
                  </a:lnTo>
                  <a:lnTo>
                    <a:pt x="941" y="578"/>
                  </a:lnTo>
                  <a:lnTo>
                    <a:pt x="935" y="582"/>
                  </a:lnTo>
                  <a:lnTo>
                    <a:pt x="932" y="584"/>
                  </a:lnTo>
                  <a:lnTo>
                    <a:pt x="930" y="585"/>
                  </a:lnTo>
                  <a:lnTo>
                    <a:pt x="928" y="586"/>
                  </a:lnTo>
                  <a:lnTo>
                    <a:pt x="922" y="589"/>
                  </a:lnTo>
                  <a:lnTo>
                    <a:pt x="920" y="590"/>
                  </a:lnTo>
                  <a:lnTo>
                    <a:pt x="918" y="591"/>
                  </a:lnTo>
                  <a:lnTo>
                    <a:pt x="915" y="593"/>
                  </a:lnTo>
                  <a:lnTo>
                    <a:pt x="908" y="596"/>
                  </a:lnTo>
                  <a:lnTo>
                    <a:pt x="901" y="599"/>
                  </a:lnTo>
                  <a:lnTo>
                    <a:pt x="894" y="602"/>
                  </a:lnTo>
                  <a:lnTo>
                    <a:pt x="887" y="605"/>
                  </a:lnTo>
                  <a:lnTo>
                    <a:pt x="880" y="608"/>
                  </a:lnTo>
                  <a:lnTo>
                    <a:pt x="873" y="611"/>
                  </a:lnTo>
                  <a:lnTo>
                    <a:pt x="865" y="613"/>
                  </a:lnTo>
                  <a:lnTo>
                    <a:pt x="861" y="614"/>
                  </a:lnTo>
                  <a:lnTo>
                    <a:pt x="858" y="615"/>
                  </a:lnTo>
                  <a:lnTo>
                    <a:pt x="850" y="618"/>
                  </a:lnTo>
                  <a:lnTo>
                    <a:pt x="843" y="620"/>
                  </a:lnTo>
                  <a:lnTo>
                    <a:pt x="835" y="622"/>
                  </a:lnTo>
                  <a:lnTo>
                    <a:pt x="827" y="624"/>
                  </a:lnTo>
                  <a:lnTo>
                    <a:pt x="825" y="624"/>
                  </a:lnTo>
                  <a:lnTo>
                    <a:pt x="823" y="624"/>
                  </a:lnTo>
                  <a:lnTo>
                    <a:pt x="819" y="625"/>
                  </a:lnTo>
                  <a:lnTo>
                    <a:pt x="812" y="627"/>
                  </a:lnTo>
                  <a:lnTo>
                    <a:pt x="803" y="628"/>
                  </a:lnTo>
                  <a:lnTo>
                    <a:pt x="795" y="630"/>
                  </a:lnTo>
                  <a:lnTo>
                    <a:pt x="787" y="631"/>
                  </a:lnTo>
                  <a:lnTo>
                    <a:pt x="779" y="632"/>
                  </a:lnTo>
                  <a:lnTo>
                    <a:pt x="771" y="633"/>
                  </a:lnTo>
                  <a:lnTo>
                    <a:pt x="762" y="634"/>
                  </a:lnTo>
                  <a:lnTo>
                    <a:pt x="754" y="635"/>
                  </a:lnTo>
                  <a:lnTo>
                    <a:pt x="749" y="635"/>
                  </a:lnTo>
                  <a:lnTo>
                    <a:pt x="745" y="635"/>
                  </a:lnTo>
                  <a:lnTo>
                    <a:pt x="736" y="636"/>
                  </a:lnTo>
                  <a:lnTo>
                    <a:pt x="728" y="636"/>
                  </a:lnTo>
                  <a:lnTo>
                    <a:pt x="723" y="636"/>
                  </a:lnTo>
                  <a:lnTo>
                    <a:pt x="721" y="636"/>
                  </a:lnTo>
                  <a:lnTo>
                    <a:pt x="719" y="636"/>
                  </a:lnTo>
                  <a:lnTo>
                    <a:pt x="710" y="636"/>
                  </a:lnTo>
                  <a:lnTo>
                    <a:pt x="692" y="636"/>
                  </a:lnTo>
                  <a:lnTo>
                    <a:pt x="675" y="635"/>
                  </a:lnTo>
                  <a:lnTo>
                    <a:pt x="658" y="634"/>
                  </a:lnTo>
                  <a:lnTo>
                    <a:pt x="641" y="632"/>
                  </a:lnTo>
                  <a:lnTo>
                    <a:pt x="624" y="630"/>
                  </a:lnTo>
                  <a:lnTo>
                    <a:pt x="608" y="627"/>
                  </a:lnTo>
                  <a:lnTo>
                    <a:pt x="593" y="624"/>
                  </a:lnTo>
                  <a:lnTo>
                    <a:pt x="577" y="620"/>
                  </a:lnTo>
                  <a:lnTo>
                    <a:pt x="569" y="618"/>
                  </a:lnTo>
                  <a:lnTo>
                    <a:pt x="562" y="615"/>
                  </a:lnTo>
                  <a:lnTo>
                    <a:pt x="547" y="611"/>
                  </a:lnTo>
                  <a:lnTo>
                    <a:pt x="533" y="605"/>
                  </a:lnTo>
                  <a:lnTo>
                    <a:pt x="525" y="602"/>
                  </a:lnTo>
                  <a:lnTo>
                    <a:pt x="519" y="599"/>
                  </a:lnTo>
                  <a:lnTo>
                    <a:pt x="505" y="593"/>
                  </a:lnTo>
                  <a:lnTo>
                    <a:pt x="491" y="586"/>
                  </a:lnTo>
                  <a:lnTo>
                    <a:pt x="485" y="582"/>
                  </a:lnTo>
                  <a:lnTo>
                    <a:pt x="478" y="578"/>
                  </a:lnTo>
                  <a:lnTo>
                    <a:pt x="465" y="571"/>
                  </a:lnTo>
                  <a:lnTo>
                    <a:pt x="453" y="562"/>
                  </a:lnTo>
                  <a:lnTo>
                    <a:pt x="447" y="558"/>
                  </a:lnTo>
                  <a:lnTo>
                    <a:pt x="442" y="554"/>
                  </a:lnTo>
                  <a:lnTo>
                    <a:pt x="436" y="549"/>
                  </a:lnTo>
                  <a:lnTo>
                    <a:pt x="431" y="545"/>
                  </a:lnTo>
                  <a:lnTo>
                    <a:pt x="421" y="536"/>
                  </a:lnTo>
                  <a:lnTo>
                    <a:pt x="412" y="526"/>
                  </a:lnTo>
                  <a:lnTo>
                    <a:pt x="404" y="517"/>
                  </a:lnTo>
                  <a:lnTo>
                    <a:pt x="396" y="507"/>
                  </a:lnTo>
                  <a:lnTo>
                    <a:pt x="393" y="502"/>
                  </a:lnTo>
                  <a:lnTo>
                    <a:pt x="390" y="498"/>
                  </a:lnTo>
                  <a:lnTo>
                    <a:pt x="384" y="487"/>
                  </a:lnTo>
                  <a:lnTo>
                    <a:pt x="379" y="477"/>
                  </a:lnTo>
                  <a:lnTo>
                    <a:pt x="374" y="467"/>
                  </a:lnTo>
                  <a:lnTo>
                    <a:pt x="372" y="461"/>
                  </a:lnTo>
                  <a:lnTo>
                    <a:pt x="371" y="456"/>
                  </a:lnTo>
                  <a:lnTo>
                    <a:pt x="369" y="450"/>
                  </a:lnTo>
                  <a:lnTo>
                    <a:pt x="368" y="445"/>
                  </a:lnTo>
                  <a:lnTo>
                    <a:pt x="366" y="434"/>
                  </a:lnTo>
                  <a:lnTo>
                    <a:pt x="365" y="428"/>
                  </a:lnTo>
                  <a:lnTo>
                    <a:pt x="365" y="423"/>
                  </a:lnTo>
                  <a:lnTo>
                    <a:pt x="365" y="411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Freeform 39"/>
            <p:cNvSpPr/>
            <p:nvPr/>
          </p:nvSpPr>
          <p:spPr>
            <a:xfrm>
              <a:off x="2256" y="2849"/>
              <a:ext cx="1338" cy="841"/>
            </a:xfrm>
            <a:custGeom>
              <a:avLst/>
              <a:gdLst/>
              <a:ahLst/>
              <a:cxnLst>
                <a:cxn ang="0">
                  <a:pos x="1321" y="0"/>
                </a:cxn>
                <a:cxn ang="0">
                  <a:pos x="1321" y="4"/>
                </a:cxn>
                <a:cxn ang="0">
                  <a:pos x="1331" y="4"/>
                </a:cxn>
                <a:cxn ang="0">
                  <a:pos x="1332" y="4"/>
                </a:cxn>
                <a:cxn ang="0">
                  <a:pos x="1332" y="4"/>
                </a:cxn>
                <a:cxn ang="0">
                  <a:pos x="1334" y="5"/>
                </a:cxn>
                <a:cxn ang="0">
                  <a:pos x="1334" y="6"/>
                </a:cxn>
                <a:cxn ang="0">
                  <a:pos x="1335" y="7"/>
                </a:cxn>
                <a:cxn ang="0">
                  <a:pos x="1335" y="834"/>
                </a:cxn>
                <a:cxn ang="0">
                  <a:pos x="1334" y="835"/>
                </a:cxn>
                <a:cxn ang="0">
                  <a:pos x="1334" y="836"/>
                </a:cxn>
                <a:cxn ang="0">
                  <a:pos x="1332" y="837"/>
                </a:cxn>
                <a:cxn ang="0">
                  <a:pos x="1332" y="837"/>
                </a:cxn>
                <a:cxn ang="0">
                  <a:pos x="1331" y="837"/>
                </a:cxn>
                <a:cxn ang="0">
                  <a:pos x="1331" y="837"/>
                </a:cxn>
                <a:cxn ang="0">
                  <a:pos x="1331" y="837"/>
                </a:cxn>
                <a:cxn ang="0">
                  <a:pos x="7" y="837"/>
                </a:cxn>
                <a:cxn ang="0">
                  <a:pos x="5" y="837"/>
                </a:cxn>
                <a:cxn ang="0">
                  <a:pos x="4" y="836"/>
                </a:cxn>
                <a:cxn ang="0">
                  <a:pos x="4" y="835"/>
                </a:cxn>
                <a:cxn ang="0">
                  <a:pos x="4" y="834"/>
                </a:cxn>
                <a:cxn ang="0">
                  <a:pos x="4" y="823"/>
                </a:cxn>
                <a:cxn ang="0">
                  <a:pos x="0" y="823"/>
                </a:cxn>
                <a:cxn ang="0">
                  <a:pos x="0" y="834"/>
                </a:cxn>
                <a:cxn ang="0">
                  <a:pos x="1" y="836"/>
                </a:cxn>
                <a:cxn ang="0">
                  <a:pos x="1" y="837"/>
                </a:cxn>
                <a:cxn ang="0">
                  <a:pos x="2" y="839"/>
                </a:cxn>
                <a:cxn ang="0">
                  <a:pos x="3" y="839"/>
                </a:cxn>
                <a:cxn ang="0">
                  <a:pos x="4" y="840"/>
                </a:cxn>
                <a:cxn ang="0">
                  <a:pos x="5" y="840"/>
                </a:cxn>
                <a:cxn ang="0">
                  <a:pos x="7" y="841"/>
                </a:cxn>
                <a:cxn ang="0">
                  <a:pos x="1331" y="841"/>
                </a:cxn>
                <a:cxn ang="0">
                  <a:pos x="1333" y="840"/>
                </a:cxn>
                <a:cxn ang="0">
                  <a:pos x="1334" y="840"/>
                </a:cxn>
                <a:cxn ang="0">
                  <a:pos x="1335" y="839"/>
                </a:cxn>
                <a:cxn ang="0">
                  <a:pos x="1336" y="839"/>
                </a:cxn>
                <a:cxn ang="0">
                  <a:pos x="1337" y="837"/>
                </a:cxn>
                <a:cxn ang="0">
                  <a:pos x="1337" y="836"/>
                </a:cxn>
                <a:cxn ang="0">
                  <a:pos x="1338" y="835"/>
                </a:cxn>
                <a:cxn ang="0">
                  <a:pos x="1338" y="834"/>
                </a:cxn>
                <a:cxn ang="0">
                  <a:pos x="1338" y="7"/>
                </a:cxn>
                <a:cxn ang="0">
                  <a:pos x="1338" y="6"/>
                </a:cxn>
                <a:cxn ang="0">
                  <a:pos x="1337" y="4"/>
                </a:cxn>
                <a:cxn ang="0">
                  <a:pos x="1337" y="3"/>
                </a:cxn>
                <a:cxn ang="0">
                  <a:pos x="1336" y="2"/>
                </a:cxn>
                <a:cxn ang="0">
                  <a:pos x="1335" y="1"/>
                </a:cxn>
                <a:cxn ang="0">
                  <a:pos x="1334" y="1"/>
                </a:cxn>
                <a:cxn ang="0">
                  <a:pos x="1331" y="0"/>
                </a:cxn>
                <a:cxn ang="0">
                  <a:pos x="1321" y="0"/>
                </a:cxn>
              </a:cxnLst>
              <a:rect l="0" t="0" r="0" b="0"/>
              <a:pathLst>
                <a:path w="1338" h="841">
                  <a:moveTo>
                    <a:pt x="1321" y="0"/>
                  </a:moveTo>
                  <a:lnTo>
                    <a:pt x="1321" y="4"/>
                  </a:lnTo>
                  <a:lnTo>
                    <a:pt x="1331" y="4"/>
                  </a:lnTo>
                  <a:lnTo>
                    <a:pt x="1332" y="4"/>
                  </a:lnTo>
                  <a:lnTo>
                    <a:pt x="1334" y="5"/>
                  </a:lnTo>
                  <a:lnTo>
                    <a:pt x="1334" y="6"/>
                  </a:lnTo>
                  <a:lnTo>
                    <a:pt x="1335" y="7"/>
                  </a:lnTo>
                  <a:lnTo>
                    <a:pt x="1335" y="834"/>
                  </a:lnTo>
                  <a:lnTo>
                    <a:pt x="1334" y="835"/>
                  </a:lnTo>
                  <a:lnTo>
                    <a:pt x="1334" y="836"/>
                  </a:lnTo>
                  <a:lnTo>
                    <a:pt x="1332" y="837"/>
                  </a:lnTo>
                  <a:lnTo>
                    <a:pt x="1331" y="837"/>
                  </a:lnTo>
                  <a:lnTo>
                    <a:pt x="7" y="837"/>
                  </a:lnTo>
                  <a:lnTo>
                    <a:pt x="5" y="837"/>
                  </a:lnTo>
                  <a:lnTo>
                    <a:pt x="4" y="836"/>
                  </a:lnTo>
                  <a:lnTo>
                    <a:pt x="4" y="835"/>
                  </a:lnTo>
                  <a:lnTo>
                    <a:pt x="4" y="834"/>
                  </a:lnTo>
                  <a:lnTo>
                    <a:pt x="4" y="823"/>
                  </a:lnTo>
                  <a:lnTo>
                    <a:pt x="0" y="823"/>
                  </a:lnTo>
                  <a:lnTo>
                    <a:pt x="0" y="834"/>
                  </a:lnTo>
                  <a:lnTo>
                    <a:pt x="1" y="836"/>
                  </a:lnTo>
                  <a:lnTo>
                    <a:pt x="1" y="837"/>
                  </a:lnTo>
                  <a:lnTo>
                    <a:pt x="2" y="839"/>
                  </a:lnTo>
                  <a:lnTo>
                    <a:pt x="3" y="839"/>
                  </a:lnTo>
                  <a:lnTo>
                    <a:pt x="4" y="840"/>
                  </a:lnTo>
                  <a:lnTo>
                    <a:pt x="5" y="840"/>
                  </a:lnTo>
                  <a:lnTo>
                    <a:pt x="7" y="841"/>
                  </a:lnTo>
                  <a:lnTo>
                    <a:pt x="1331" y="841"/>
                  </a:lnTo>
                  <a:lnTo>
                    <a:pt x="1333" y="840"/>
                  </a:lnTo>
                  <a:lnTo>
                    <a:pt x="1334" y="840"/>
                  </a:lnTo>
                  <a:lnTo>
                    <a:pt x="1335" y="839"/>
                  </a:lnTo>
                  <a:lnTo>
                    <a:pt x="1336" y="839"/>
                  </a:lnTo>
                  <a:lnTo>
                    <a:pt x="1337" y="837"/>
                  </a:lnTo>
                  <a:lnTo>
                    <a:pt x="1337" y="836"/>
                  </a:lnTo>
                  <a:lnTo>
                    <a:pt x="1338" y="835"/>
                  </a:lnTo>
                  <a:lnTo>
                    <a:pt x="1338" y="834"/>
                  </a:lnTo>
                  <a:lnTo>
                    <a:pt x="1338" y="7"/>
                  </a:lnTo>
                  <a:lnTo>
                    <a:pt x="1338" y="6"/>
                  </a:lnTo>
                  <a:lnTo>
                    <a:pt x="1337" y="4"/>
                  </a:lnTo>
                  <a:lnTo>
                    <a:pt x="1337" y="3"/>
                  </a:lnTo>
                  <a:lnTo>
                    <a:pt x="1336" y="2"/>
                  </a:lnTo>
                  <a:lnTo>
                    <a:pt x="1335" y="1"/>
                  </a:lnTo>
                  <a:lnTo>
                    <a:pt x="1334" y="1"/>
                  </a:lnTo>
                  <a:lnTo>
                    <a:pt x="1331" y="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Freeform 40"/>
            <p:cNvSpPr/>
            <p:nvPr/>
          </p:nvSpPr>
          <p:spPr>
            <a:xfrm>
              <a:off x="2253" y="2846"/>
              <a:ext cx="1344" cy="847"/>
            </a:xfrm>
            <a:custGeom>
              <a:avLst/>
              <a:gdLst/>
              <a:ahLst/>
              <a:cxnLst>
                <a:cxn ang="0">
                  <a:pos x="1344" y="8"/>
                </a:cxn>
                <a:cxn ang="0">
                  <a:pos x="1342" y="4"/>
                </a:cxn>
                <a:cxn ang="0">
                  <a:pos x="1340" y="2"/>
                </a:cxn>
                <a:cxn ang="0">
                  <a:pos x="1338" y="1"/>
                </a:cxn>
                <a:cxn ang="0">
                  <a:pos x="1334" y="0"/>
                </a:cxn>
                <a:cxn ang="0">
                  <a:pos x="1324" y="3"/>
                </a:cxn>
                <a:cxn ang="0">
                  <a:pos x="1337" y="4"/>
                </a:cxn>
                <a:cxn ang="0">
                  <a:pos x="1339" y="5"/>
                </a:cxn>
                <a:cxn ang="0">
                  <a:pos x="1340" y="7"/>
                </a:cxn>
                <a:cxn ang="0">
                  <a:pos x="1341" y="10"/>
                </a:cxn>
                <a:cxn ang="0">
                  <a:pos x="1341" y="838"/>
                </a:cxn>
                <a:cxn ang="0">
                  <a:pos x="1340" y="840"/>
                </a:cxn>
                <a:cxn ang="0">
                  <a:pos x="1338" y="842"/>
                </a:cxn>
                <a:cxn ang="0">
                  <a:pos x="1336" y="843"/>
                </a:cxn>
                <a:cxn ang="0">
                  <a:pos x="10" y="844"/>
                </a:cxn>
                <a:cxn ang="0">
                  <a:pos x="7" y="843"/>
                </a:cxn>
                <a:cxn ang="0">
                  <a:pos x="5" y="842"/>
                </a:cxn>
                <a:cxn ang="0">
                  <a:pos x="4" y="839"/>
                </a:cxn>
                <a:cxn ang="0">
                  <a:pos x="3" y="826"/>
                </a:cxn>
                <a:cxn ang="0">
                  <a:pos x="0" y="837"/>
                </a:cxn>
                <a:cxn ang="0">
                  <a:pos x="1" y="841"/>
                </a:cxn>
                <a:cxn ang="0">
                  <a:pos x="2" y="842"/>
                </a:cxn>
                <a:cxn ang="0">
                  <a:pos x="4" y="845"/>
                </a:cxn>
                <a:cxn ang="0">
                  <a:pos x="8" y="847"/>
                </a:cxn>
                <a:cxn ang="0">
                  <a:pos x="1334" y="847"/>
                </a:cxn>
                <a:cxn ang="0">
                  <a:pos x="1335" y="847"/>
                </a:cxn>
                <a:cxn ang="0">
                  <a:pos x="1336" y="847"/>
                </a:cxn>
                <a:cxn ang="0">
                  <a:pos x="1338" y="846"/>
                </a:cxn>
                <a:cxn ang="0">
                  <a:pos x="1340" y="845"/>
                </a:cxn>
                <a:cxn ang="0">
                  <a:pos x="1341" y="844"/>
                </a:cxn>
                <a:cxn ang="0">
                  <a:pos x="1342" y="842"/>
                </a:cxn>
                <a:cxn ang="0">
                  <a:pos x="1343" y="841"/>
                </a:cxn>
                <a:cxn ang="0">
                  <a:pos x="1344" y="838"/>
                </a:cxn>
                <a:cxn ang="0">
                  <a:pos x="1344" y="838"/>
                </a:cxn>
                <a:cxn ang="0">
                  <a:pos x="1344" y="837"/>
                </a:cxn>
              </a:cxnLst>
              <a:rect l="0" t="0" r="0" b="0"/>
              <a:pathLst>
                <a:path w="1344" h="845">
                  <a:moveTo>
                    <a:pt x="1344" y="10"/>
                  </a:moveTo>
                  <a:lnTo>
                    <a:pt x="1344" y="8"/>
                  </a:lnTo>
                  <a:lnTo>
                    <a:pt x="1343" y="6"/>
                  </a:lnTo>
                  <a:lnTo>
                    <a:pt x="1342" y="4"/>
                  </a:lnTo>
                  <a:lnTo>
                    <a:pt x="1341" y="3"/>
                  </a:lnTo>
                  <a:lnTo>
                    <a:pt x="1340" y="2"/>
                  </a:lnTo>
                  <a:lnTo>
                    <a:pt x="1339" y="1"/>
                  </a:lnTo>
                  <a:lnTo>
                    <a:pt x="1338" y="1"/>
                  </a:lnTo>
                  <a:lnTo>
                    <a:pt x="1336" y="0"/>
                  </a:lnTo>
                  <a:lnTo>
                    <a:pt x="1334" y="0"/>
                  </a:lnTo>
                  <a:lnTo>
                    <a:pt x="1324" y="0"/>
                  </a:lnTo>
                  <a:lnTo>
                    <a:pt x="1324" y="3"/>
                  </a:lnTo>
                  <a:lnTo>
                    <a:pt x="1334" y="3"/>
                  </a:lnTo>
                  <a:lnTo>
                    <a:pt x="1337" y="4"/>
                  </a:lnTo>
                  <a:lnTo>
                    <a:pt x="1338" y="4"/>
                  </a:lnTo>
                  <a:lnTo>
                    <a:pt x="1339" y="5"/>
                  </a:lnTo>
                  <a:lnTo>
                    <a:pt x="1340" y="6"/>
                  </a:lnTo>
                  <a:lnTo>
                    <a:pt x="1340" y="7"/>
                  </a:lnTo>
                  <a:lnTo>
                    <a:pt x="1341" y="9"/>
                  </a:lnTo>
                  <a:lnTo>
                    <a:pt x="1341" y="10"/>
                  </a:lnTo>
                  <a:lnTo>
                    <a:pt x="1341" y="837"/>
                  </a:lnTo>
                  <a:lnTo>
                    <a:pt x="1341" y="838"/>
                  </a:lnTo>
                  <a:lnTo>
                    <a:pt x="1340" y="839"/>
                  </a:lnTo>
                  <a:lnTo>
                    <a:pt x="1340" y="840"/>
                  </a:lnTo>
                  <a:lnTo>
                    <a:pt x="1339" y="842"/>
                  </a:lnTo>
                  <a:lnTo>
                    <a:pt x="1338" y="842"/>
                  </a:lnTo>
                  <a:lnTo>
                    <a:pt x="1337" y="843"/>
                  </a:lnTo>
                  <a:lnTo>
                    <a:pt x="1336" y="843"/>
                  </a:lnTo>
                  <a:lnTo>
                    <a:pt x="1334" y="844"/>
                  </a:lnTo>
                  <a:lnTo>
                    <a:pt x="10" y="844"/>
                  </a:lnTo>
                  <a:lnTo>
                    <a:pt x="8" y="843"/>
                  </a:lnTo>
                  <a:lnTo>
                    <a:pt x="7" y="843"/>
                  </a:lnTo>
                  <a:lnTo>
                    <a:pt x="6" y="842"/>
                  </a:lnTo>
                  <a:lnTo>
                    <a:pt x="5" y="842"/>
                  </a:lnTo>
                  <a:lnTo>
                    <a:pt x="4" y="840"/>
                  </a:lnTo>
                  <a:lnTo>
                    <a:pt x="4" y="839"/>
                  </a:lnTo>
                  <a:lnTo>
                    <a:pt x="3" y="837"/>
                  </a:lnTo>
                  <a:lnTo>
                    <a:pt x="3" y="826"/>
                  </a:lnTo>
                  <a:lnTo>
                    <a:pt x="0" y="826"/>
                  </a:lnTo>
                  <a:lnTo>
                    <a:pt x="0" y="837"/>
                  </a:lnTo>
                  <a:lnTo>
                    <a:pt x="0" y="839"/>
                  </a:lnTo>
                  <a:lnTo>
                    <a:pt x="1" y="841"/>
                  </a:lnTo>
                  <a:lnTo>
                    <a:pt x="1" y="842"/>
                  </a:lnTo>
                  <a:lnTo>
                    <a:pt x="2" y="842"/>
                  </a:lnTo>
                  <a:lnTo>
                    <a:pt x="3" y="844"/>
                  </a:lnTo>
                  <a:lnTo>
                    <a:pt x="4" y="845"/>
                  </a:lnTo>
                  <a:lnTo>
                    <a:pt x="6" y="846"/>
                  </a:lnTo>
                  <a:lnTo>
                    <a:pt x="8" y="847"/>
                  </a:lnTo>
                  <a:lnTo>
                    <a:pt x="10" y="847"/>
                  </a:lnTo>
                  <a:lnTo>
                    <a:pt x="1334" y="847"/>
                  </a:lnTo>
                  <a:lnTo>
                    <a:pt x="1335" y="847"/>
                  </a:lnTo>
                  <a:lnTo>
                    <a:pt x="1336" y="847"/>
                  </a:lnTo>
                  <a:lnTo>
                    <a:pt x="1338" y="846"/>
                  </a:lnTo>
                  <a:lnTo>
                    <a:pt x="1339" y="846"/>
                  </a:lnTo>
                  <a:lnTo>
                    <a:pt x="1340" y="845"/>
                  </a:lnTo>
                  <a:lnTo>
                    <a:pt x="1341" y="844"/>
                  </a:lnTo>
                  <a:lnTo>
                    <a:pt x="1342" y="843"/>
                  </a:lnTo>
                  <a:lnTo>
                    <a:pt x="1342" y="842"/>
                  </a:lnTo>
                  <a:lnTo>
                    <a:pt x="1343" y="842"/>
                  </a:lnTo>
                  <a:lnTo>
                    <a:pt x="1343" y="841"/>
                  </a:lnTo>
                  <a:lnTo>
                    <a:pt x="1344" y="839"/>
                  </a:lnTo>
                  <a:lnTo>
                    <a:pt x="1344" y="838"/>
                  </a:lnTo>
                  <a:lnTo>
                    <a:pt x="1344" y="837"/>
                  </a:lnTo>
                  <a:lnTo>
                    <a:pt x="1344" y="1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1"/>
            <p:cNvSpPr/>
            <p:nvPr/>
          </p:nvSpPr>
          <p:spPr>
            <a:xfrm>
              <a:off x="2260" y="2853"/>
              <a:ext cx="1331" cy="833"/>
            </a:xfrm>
            <a:custGeom>
              <a:avLst/>
              <a:gdLst/>
              <a:ahLst/>
              <a:cxnLst>
                <a:cxn ang="0">
                  <a:pos x="1331" y="3"/>
                </a:cxn>
                <a:cxn ang="0">
                  <a:pos x="1330" y="2"/>
                </a:cxn>
                <a:cxn ang="0">
                  <a:pos x="1330" y="1"/>
                </a:cxn>
                <a:cxn ang="0">
                  <a:pos x="1328" y="0"/>
                </a:cxn>
                <a:cxn ang="0">
                  <a:pos x="1328" y="0"/>
                </a:cxn>
                <a:cxn ang="0">
                  <a:pos x="1327" y="0"/>
                </a:cxn>
                <a:cxn ang="0">
                  <a:pos x="1317" y="0"/>
                </a:cxn>
                <a:cxn ang="0">
                  <a:pos x="1317" y="819"/>
                </a:cxn>
                <a:cxn ang="0">
                  <a:pos x="0" y="819"/>
                </a:cxn>
                <a:cxn ang="0">
                  <a:pos x="0" y="830"/>
                </a:cxn>
                <a:cxn ang="0">
                  <a:pos x="0" y="831"/>
                </a:cxn>
                <a:cxn ang="0">
                  <a:pos x="0" y="832"/>
                </a:cxn>
                <a:cxn ang="0">
                  <a:pos x="1" y="833"/>
                </a:cxn>
                <a:cxn ang="0">
                  <a:pos x="3" y="833"/>
                </a:cxn>
                <a:cxn ang="0">
                  <a:pos x="1327" y="833"/>
                </a:cxn>
                <a:cxn ang="0">
                  <a:pos x="1327" y="833"/>
                </a:cxn>
                <a:cxn ang="0">
                  <a:pos x="1327" y="833"/>
                </a:cxn>
                <a:cxn ang="0">
                  <a:pos x="1328" y="833"/>
                </a:cxn>
                <a:cxn ang="0">
                  <a:pos x="1328" y="833"/>
                </a:cxn>
                <a:cxn ang="0">
                  <a:pos x="1330" y="832"/>
                </a:cxn>
                <a:cxn ang="0">
                  <a:pos x="1330" y="831"/>
                </a:cxn>
                <a:cxn ang="0">
                  <a:pos x="1331" y="830"/>
                </a:cxn>
                <a:cxn ang="0">
                  <a:pos x="1331" y="3"/>
                </a:cxn>
              </a:cxnLst>
              <a:rect l="0" t="0" r="0" b="0"/>
              <a:pathLst>
                <a:path w="1331" h="833">
                  <a:moveTo>
                    <a:pt x="1331" y="3"/>
                  </a:moveTo>
                  <a:lnTo>
                    <a:pt x="1330" y="2"/>
                  </a:lnTo>
                  <a:lnTo>
                    <a:pt x="1330" y="1"/>
                  </a:lnTo>
                  <a:lnTo>
                    <a:pt x="1328" y="0"/>
                  </a:lnTo>
                  <a:lnTo>
                    <a:pt x="1327" y="0"/>
                  </a:lnTo>
                  <a:lnTo>
                    <a:pt x="1317" y="0"/>
                  </a:lnTo>
                  <a:lnTo>
                    <a:pt x="1317" y="819"/>
                  </a:lnTo>
                  <a:lnTo>
                    <a:pt x="0" y="819"/>
                  </a:lnTo>
                  <a:lnTo>
                    <a:pt x="0" y="830"/>
                  </a:lnTo>
                  <a:lnTo>
                    <a:pt x="0" y="831"/>
                  </a:lnTo>
                  <a:lnTo>
                    <a:pt x="0" y="832"/>
                  </a:lnTo>
                  <a:lnTo>
                    <a:pt x="1" y="833"/>
                  </a:lnTo>
                  <a:lnTo>
                    <a:pt x="3" y="833"/>
                  </a:lnTo>
                  <a:lnTo>
                    <a:pt x="1327" y="833"/>
                  </a:lnTo>
                  <a:lnTo>
                    <a:pt x="1328" y="833"/>
                  </a:lnTo>
                  <a:lnTo>
                    <a:pt x="1330" y="832"/>
                  </a:lnTo>
                  <a:lnTo>
                    <a:pt x="1330" y="831"/>
                  </a:lnTo>
                  <a:lnTo>
                    <a:pt x="1331" y="830"/>
                  </a:lnTo>
                  <a:lnTo>
                    <a:pt x="1331" y="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2"/>
            <p:cNvSpPr/>
            <p:nvPr/>
          </p:nvSpPr>
          <p:spPr>
            <a:xfrm>
              <a:off x="2617" y="3031"/>
              <a:ext cx="691" cy="450"/>
            </a:xfrm>
            <a:custGeom>
              <a:avLst/>
              <a:gdLst/>
              <a:ahLst/>
              <a:cxnLst>
                <a:cxn ang="0">
                  <a:pos x="1" y="248"/>
                </a:cxn>
                <a:cxn ang="0">
                  <a:pos x="7" y="275"/>
                </a:cxn>
                <a:cxn ang="0">
                  <a:pos x="25" y="312"/>
                </a:cxn>
                <a:cxn ang="0">
                  <a:pos x="47" y="340"/>
                </a:cxn>
                <a:cxn ang="0">
                  <a:pos x="77" y="368"/>
                </a:cxn>
                <a:cxn ang="0">
                  <a:pos x="113" y="392"/>
                </a:cxn>
                <a:cxn ang="0">
                  <a:pos x="154" y="413"/>
                </a:cxn>
                <a:cxn ang="0">
                  <a:pos x="197" y="429"/>
                </a:cxn>
                <a:cxn ang="0">
                  <a:pos x="243" y="441"/>
                </a:cxn>
                <a:cxn ang="0">
                  <a:pos x="310" y="449"/>
                </a:cxn>
                <a:cxn ang="0">
                  <a:pos x="356" y="450"/>
                </a:cxn>
                <a:cxn ang="0">
                  <a:pos x="380" y="449"/>
                </a:cxn>
                <a:cxn ang="0">
                  <a:pos x="406" y="447"/>
                </a:cxn>
                <a:cxn ang="0">
                  <a:pos x="438" y="442"/>
                </a:cxn>
                <a:cxn ang="0">
                  <a:pos x="460" y="438"/>
                </a:cxn>
                <a:cxn ang="0">
                  <a:pos x="485" y="432"/>
                </a:cxn>
                <a:cxn ang="0">
                  <a:pos x="508" y="425"/>
                </a:cxn>
                <a:cxn ang="0">
                  <a:pos x="536" y="413"/>
                </a:cxn>
                <a:cxn ang="0">
                  <a:pos x="555" y="404"/>
                </a:cxn>
                <a:cxn ang="0">
                  <a:pos x="567" y="398"/>
                </a:cxn>
                <a:cxn ang="0">
                  <a:pos x="589" y="385"/>
                </a:cxn>
                <a:cxn ang="0">
                  <a:pos x="604" y="374"/>
                </a:cxn>
                <a:cxn ang="0">
                  <a:pos x="620" y="362"/>
                </a:cxn>
                <a:cxn ang="0">
                  <a:pos x="634" y="350"/>
                </a:cxn>
                <a:cxn ang="0">
                  <a:pos x="659" y="320"/>
                </a:cxn>
                <a:cxn ang="0">
                  <a:pos x="668" y="307"/>
                </a:cxn>
                <a:cxn ang="0">
                  <a:pos x="679" y="286"/>
                </a:cxn>
                <a:cxn ang="0">
                  <a:pos x="685" y="267"/>
                </a:cxn>
                <a:cxn ang="0">
                  <a:pos x="690" y="242"/>
                </a:cxn>
                <a:cxn ang="0">
                  <a:pos x="691" y="219"/>
                </a:cxn>
                <a:cxn ang="0">
                  <a:pos x="684" y="180"/>
                </a:cxn>
                <a:cxn ang="0">
                  <a:pos x="674" y="154"/>
                </a:cxn>
                <a:cxn ang="0">
                  <a:pos x="659" y="129"/>
                </a:cxn>
                <a:cxn ang="0">
                  <a:pos x="629" y="96"/>
                </a:cxn>
                <a:cxn ang="0">
                  <a:pos x="607" y="78"/>
                </a:cxn>
                <a:cxn ang="0">
                  <a:pos x="583" y="62"/>
                </a:cxn>
                <a:cxn ang="0">
                  <a:pos x="550" y="43"/>
                </a:cxn>
                <a:cxn ang="0">
                  <a:pos x="522" y="31"/>
                </a:cxn>
                <a:cxn ang="0">
                  <a:pos x="485" y="18"/>
                </a:cxn>
                <a:cxn ang="0">
                  <a:pos x="447" y="9"/>
                </a:cxn>
                <a:cxn ang="0">
                  <a:pos x="389" y="1"/>
                </a:cxn>
                <a:cxn ang="0">
                  <a:pos x="327" y="0"/>
                </a:cxn>
                <a:cxn ang="0">
                  <a:pos x="259" y="6"/>
                </a:cxn>
                <a:cxn ang="0">
                  <a:pos x="204" y="18"/>
                </a:cxn>
                <a:cxn ang="0">
                  <a:pos x="160" y="34"/>
                </a:cxn>
                <a:cxn ang="0">
                  <a:pos x="120" y="54"/>
                </a:cxn>
                <a:cxn ang="0">
                  <a:pos x="77" y="83"/>
                </a:cxn>
                <a:cxn ang="0">
                  <a:pos x="39" y="119"/>
                </a:cxn>
                <a:cxn ang="0">
                  <a:pos x="14" y="159"/>
                </a:cxn>
                <a:cxn ang="0">
                  <a:pos x="1" y="202"/>
                </a:cxn>
              </a:cxnLst>
              <a:rect l="0" t="0" r="0" b="0"/>
              <a:pathLst>
                <a:path w="691" h="450">
                  <a:moveTo>
                    <a:pt x="0" y="225"/>
                  </a:moveTo>
                  <a:lnTo>
                    <a:pt x="0" y="237"/>
                  </a:lnTo>
                  <a:lnTo>
                    <a:pt x="0" y="242"/>
                  </a:lnTo>
                  <a:lnTo>
                    <a:pt x="1" y="248"/>
                  </a:lnTo>
                  <a:lnTo>
                    <a:pt x="3" y="259"/>
                  </a:lnTo>
                  <a:lnTo>
                    <a:pt x="4" y="264"/>
                  </a:lnTo>
                  <a:lnTo>
                    <a:pt x="6" y="270"/>
                  </a:lnTo>
                  <a:lnTo>
                    <a:pt x="7" y="275"/>
                  </a:lnTo>
                  <a:lnTo>
                    <a:pt x="9" y="281"/>
                  </a:lnTo>
                  <a:lnTo>
                    <a:pt x="14" y="291"/>
                  </a:lnTo>
                  <a:lnTo>
                    <a:pt x="19" y="301"/>
                  </a:lnTo>
                  <a:lnTo>
                    <a:pt x="25" y="312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9" y="331"/>
                  </a:lnTo>
                  <a:lnTo>
                    <a:pt x="47" y="340"/>
                  </a:lnTo>
                  <a:lnTo>
                    <a:pt x="56" y="350"/>
                  </a:lnTo>
                  <a:lnTo>
                    <a:pt x="66" y="359"/>
                  </a:lnTo>
                  <a:lnTo>
                    <a:pt x="71" y="363"/>
                  </a:lnTo>
                  <a:lnTo>
                    <a:pt x="77" y="368"/>
                  </a:lnTo>
                  <a:lnTo>
                    <a:pt x="82" y="372"/>
                  </a:lnTo>
                  <a:lnTo>
                    <a:pt x="88" y="376"/>
                  </a:lnTo>
                  <a:lnTo>
                    <a:pt x="100" y="385"/>
                  </a:lnTo>
                  <a:lnTo>
                    <a:pt x="113" y="392"/>
                  </a:lnTo>
                  <a:lnTo>
                    <a:pt x="120" y="396"/>
                  </a:lnTo>
                  <a:lnTo>
                    <a:pt x="126" y="400"/>
                  </a:lnTo>
                  <a:lnTo>
                    <a:pt x="140" y="407"/>
                  </a:lnTo>
                  <a:lnTo>
                    <a:pt x="154" y="413"/>
                  </a:lnTo>
                  <a:lnTo>
                    <a:pt x="160" y="416"/>
                  </a:lnTo>
                  <a:lnTo>
                    <a:pt x="168" y="419"/>
                  </a:lnTo>
                  <a:lnTo>
                    <a:pt x="182" y="425"/>
                  </a:lnTo>
                  <a:lnTo>
                    <a:pt x="197" y="429"/>
                  </a:lnTo>
                  <a:lnTo>
                    <a:pt x="204" y="432"/>
                  </a:lnTo>
                  <a:lnTo>
                    <a:pt x="212" y="434"/>
                  </a:lnTo>
                  <a:lnTo>
                    <a:pt x="228" y="438"/>
                  </a:lnTo>
                  <a:lnTo>
                    <a:pt x="243" y="441"/>
                  </a:lnTo>
                  <a:lnTo>
                    <a:pt x="259" y="444"/>
                  </a:lnTo>
                  <a:lnTo>
                    <a:pt x="276" y="446"/>
                  </a:lnTo>
                  <a:lnTo>
                    <a:pt x="293" y="448"/>
                  </a:lnTo>
                  <a:lnTo>
                    <a:pt x="310" y="449"/>
                  </a:lnTo>
                  <a:lnTo>
                    <a:pt x="327" y="450"/>
                  </a:lnTo>
                  <a:lnTo>
                    <a:pt x="345" y="450"/>
                  </a:lnTo>
                  <a:lnTo>
                    <a:pt x="354" y="450"/>
                  </a:lnTo>
                  <a:lnTo>
                    <a:pt x="356" y="450"/>
                  </a:lnTo>
                  <a:lnTo>
                    <a:pt x="358" y="450"/>
                  </a:lnTo>
                  <a:lnTo>
                    <a:pt x="363" y="450"/>
                  </a:lnTo>
                  <a:lnTo>
                    <a:pt x="371" y="450"/>
                  </a:lnTo>
                  <a:lnTo>
                    <a:pt x="380" y="449"/>
                  </a:lnTo>
                  <a:lnTo>
                    <a:pt x="384" y="449"/>
                  </a:lnTo>
                  <a:lnTo>
                    <a:pt x="389" y="449"/>
                  </a:lnTo>
                  <a:lnTo>
                    <a:pt x="397" y="448"/>
                  </a:lnTo>
                  <a:lnTo>
                    <a:pt x="406" y="447"/>
                  </a:lnTo>
                  <a:lnTo>
                    <a:pt x="414" y="446"/>
                  </a:lnTo>
                  <a:lnTo>
                    <a:pt x="422" y="445"/>
                  </a:lnTo>
                  <a:lnTo>
                    <a:pt x="430" y="444"/>
                  </a:lnTo>
                  <a:lnTo>
                    <a:pt x="438" y="442"/>
                  </a:lnTo>
                  <a:lnTo>
                    <a:pt x="447" y="441"/>
                  </a:lnTo>
                  <a:lnTo>
                    <a:pt x="454" y="439"/>
                  </a:lnTo>
                  <a:lnTo>
                    <a:pt x="458" y="438"/>
                  </a:lnTo>
                  <a:lnTo>
                    <a:pt x="460" y="438"/>
                  </a:lnTo>
                  <a:lnTo>
                    <a:pt x="462" y="438"/>
                  </a:lnTo>
                  <a:lnTo>
                    <a:pt x="470" y="436"/>
                  </a:lnTo>
                  <a:lnTo>
                    <a:pt x="478" y="434"/>
                  </a:lnTo>
                  <a:lnTo>
                    <a:pt x="485" y="432"/>
                  </a:lnTo>
                  <a:lnTo>
                    <a:pt x="493" y="429"/>
                  </a:lnTo>
                  <a:lnTo>
                    <a:pt x="496" y="428"/>
                  </a:lnTo>
                  <a:lnTo>
                    <a:pt x="500" y="427"/>
                  </a:lnTo>
                  <a:lnTo>
                    <a:pt x="508" y="425"/>
                  </a:lnTo>
                  <a:lnTo>
                    <a:pt x="515" y="422"/>
                  </a:lnTo>
                  <a:lnTo>
                    <a:pt x="522" y="419"/>
                  </a:lnTo>
                  <a:lnTo>
                    <a:pt x="529" y="416"/>
                  </a:lnTo>
                  <a:lnTo>
                    <a:pt x="536" y="413"/>
                  </a:lnTo>
                  <a:lnTo>
                    <a:pt x="543" y="410"/>
                  </a:lnTo>
                  <a:lnTo>
                    <a:pt x="550" y="407"/>
                  </a:lnTo>
                  <a:lnTo>
                    <a:pt x="553" y="405"/>
                  </a:lnTo>
                  <a:lnTo>
                    <a:pt x="555" y="404"/>
                  </a:lnTo>
                  <a:lnTo>
                    <a:pt x="557" y="403"/>
                  </a:lnTo>
                  <a:lnTo>
                    <a:pt x="563" y="400"/>
                  </a:lnTo>
                  <a:lnTo>
                    <a:pt x="565" y="399"/>
                  </a:lnTo>
                  <a:lnTo>
                    <a:pt x="567" y="398"/>
                  </a:lnTo>
                  <a:lnTo>
                    <a:pt x="570" y="396"/>
                  </a:lnTo>
                  <a:lnTo>
                    <a:pt x="576" y="392"/>
                  </a:lnTo>
                  <a:lnTo>
                    <a:pt x="583" y="388"/>
                  </a:lnTo>
                  <a:lnTo>
                    <a:pt x="589" y="385"/>
                  </a:lnTo>
                  <a:lnTo>
                    <a:pt x="596" y="380"/>
                  </a:lnTo>
                  <a:lnTo>
                    <a:pt x="602" y="376"/>
                  </a:lnTo>
                  <a:lnTo>
                    <a:pt x="603" y="375"/>
                  </a:lnTo>
                  <a:lnTo>
                    <a:pt x="604" y="374"/>
                  </a:lnTo>
                  <a:lnTo>
                    <a:pt x="607" y="372"/>
                  </a:lnTo>
                  <a:lnTo>
                    <a:pt x="613" y="368"/>
                  </a:lnTo>
                  <a:lnTo>
                    <a:pt x="618" y="363"/>
                  </a:lnTo>
                  <a:lnTo>
                    <a:pt x="620" y="362"/>
                  </a:lnTo>
                  <a:lnTo>
                    <a:pt x="621" y="361"/>
                  </a:lnTo>
                  <a:lnTo>
                    <a:pt x="624" y="359"/>
                  </a:lnTo>
                  <a:lnTo>
                    <a:pt x="629" y="354"/>
                  </a:lnTo>
                  <a:lnTo>
                    <a:pt x="634" y="350"/>
                  </a:lnTo>
                  <a:lnTo>
                    <a:pt x="643" y="340"/>
                  </a:lnTo>
                  <a:lnTo>
                    <a:pt x="651" y="331"/>
                  </a:lnTo>
                  <a:lnTo>
                    <a:pt x="659" y="321"/>
                  </a:lnTo>
                  <a:lnTo>
                    <a:pt x="659" y="320"/>
                  </a:lnTo>
                  <a:lnTo>
                    <a:pt x="660" y="319"/>
                  </a:lnTo>
                  <a:lnTo>
                    <a:pt x="662" y="316"/>
                  </a:lnTo>
                  <a:lnTo>
                    <a:pt x="665" y="312"/>
                  </a:lnTo>
                  <a:lnTo>
                    <a:pt x="668" y="307"/>
                  </a:lnTo>
                  <a:lnTo>
                    <a:pt x="671" y="301"/>
                  </a:lnTo>
                  <a:lnTo>
                    <a:pt x="674" y="296"/>
                  </a:lnTo>
                  <a:lnTo>
                    <a:pt x="676" y="291"/>
                  </a:lnTo>
                  <a:lnTo>
                    <a:pt x="679" y="286"/>
                  </a:lnTo>
                  <a:lnTo>
                    <a:pt x="681" y="281"/>
                  </a:lnTo>
                  <a:lnTo>
                    <a:pt x="683" y="275"/>
                  </a:lnTo>
                  <a:lnTo>
                    <a:pt x="684" y="270"/>
                  </a:lnTo>
                  <a:lnTo>
                    <a:pt x="685" y="267"/>
                  </a:lnTo>
                  <a:lnTo>
                    <a:pt x="686" y="264"/>
                  </a:lnTo>
                  <a:lnTo>
                    <a:pt x="687" y="259"/>
                  </a:lnTo>
                  <a:lnTo>
                    <a:pt x="689" y="248"/>
                  </a:lnTo>
                  <a:lnTo>
                    <a:pt x="690" y="242"/>
                  </a:lnTo>
                  <a:lnTo>
                    <a:pt x="690" y="237"/>
                  </a:lnTo>
                  <a:lnTo>
                    <a:pt x="691" y="231"/>
                  </a:lnTo>
                  <a:lnTo>
                    <a:pt x="691" y="225"/>
                  </a:lnTo>
                  <a:lnTo>
                    <a:pt x="691" y="219"/>
                  </a:lnTo>
                  <a:lnTo>
                    <a:pt x="690" y="214"/>
                  </a:lnTo>
                  <a:lnTo>
                    <a:pt x="689" y="202"/>
                  </a:lnTo>
                  <a:lnTo>
                    <a:pt x="687" y="191"/>
                  </a:lnTo>
                  <a:lnTo>
                    <a:pt x="684" y="180"/>
                  </a:lnTo>
                  <a:lnTo>
                    <a:pt x="681" y="169"/>
                  </a:lnTo>
                  <a:lnTo>
                    <a:pt x="679" y="164"/>
                  </a:lnTo>
                  <a:lnTo>
                    <a:pt x="676" y="159"/>
                  </a:lnTo>
                  <a:lnTo>
                    <a:pt x="674" y="154"/>
                  </a:lnTo>
                  <a:lnTo>
                    <a:pt x="671" y="149"/>
                  </a:lnTo>
                  <a:lnTo>
                    <a:pt x="668" y="143"/>
                  </a:lnTo>
                  <a:lnTo>
                    <a:pt x="665" y="139"/>
                  </a:lnTo>
                  <a:lnTo>
                    <a:pt x="659" y="129"/>
                  </a:lnTo>
                  <a:lnTo>
                    <a:pt x="651" y="119"/>
                  </a:lnTo>
                  <a:lnTo>
                    <a:pt x="643" y="110"/>
                  </a:lnTo>
                  <a:lnTo>
                    <a:pt x="634" y="101"/>
                  </a:lnTo>
                  <a:lnTo>
                    <a:pt x="629" y="96"/>
                  </a:lnTo>
                  <a:lnTo>
                    <a:pt x="624" y="91"/>
                  </a:lnTo>
                  <a:lnTo>
                    <a:pt x="618" y="87"/>
                  </a:lnTo>
                  <a:lnTo>
                    <a:pt x="613" y="83"/>
                  </a:lnTo>
                  <a:lnTo>
                    <a:pt x="607" y="78"/>
                  </a:lnTo>
                  <a:lnTo>
                    <a:pt x="602" y="74"/>
                  </a:lnTo>
                  <a:lnTo>
                    <a:pt x="596" y="70"/>
                  </a:lnTo>
                  <a:lnTo>
                    <a:pt x="589" y="66"/>
                  </a:lnTo>
                  <a:lnTo>
                    <a:pt x="583" y="62"/>
                  </a:lnTo>
                  <a:lnTo>
                    <a:pt x="576" y="58"/>
                  </a:lnTo>
                  <a:lnTo>
                    <a:pt x="570" y="54"/>
                  </a:lnTo>
                  <a:lnTo>
                    <a:pt x="563" y="50"/>
                  </a:lnTo>
                  <a:lnTo>
                    <a:pt x="550" y="43"/>
                  </a:lnTo>
                  <a:lnTo>
                    <a:pt x="543" y="40"/>
                  </a:lnTo>
                  <a:lnTo>
                    <a:pt x="536" y="37"/>
                  </a:lnTo>
                  <a:lnTo>
                    <a:pt x="529" y="34"/>
                  </a:lnTo>
                  <a:lnTo>
                    <a:pt x="522" y="31"/>
                  </a:lnTo>
                  <a:lnTo>
                    <a:pt x="515" y="28"/>
                  </a:lnTo>
                  <a:lnTo>
                    <a:pt x="508" y="26"/>
                  </a:lnTo>
                  <a:lnTo>
                    <a:pt x="493" y="21"/>
                  </a:lnTo>
                  <a:lnTo>
                    <a:pt x="485" y="18"/>
                  </a:lnTo>
                  <a:lnTo>
                    <a:pt x="478" y="16"/>
                  </a:lnTo>
                  <a:lnTo>
                    <a:pt x="462" y="12"/>
                  </a:lnTo>
                  <a:lnTo>
                    <a:pt x="454" y="11"/>
                  </a:lnTo>
                  <a:lnTo>
                    <a:pt x="447" y="9"/>
                  </a:lnTo>
                  <a:lnTo>
                    <a:pt x="430" y="6"/>
                  </a:lnTo>
                  <a:lnTo>
                    <a:pt x="414" y="4"/>
                  </a:lnTo>
                  <a:lnTo>
                    <a:pt x="397" y="2"/>
                  </a:lnTo>
                  <a:lnTo>
                    <a:pt x="389" y="1"/>
                  </a:lnTo>
                  <a:lnTo>
                    <a:pt x="380" y="1"/>
                  </a:lnTo>
                  <a:lnTo>
                    <a:pt x="363" y="0"/>
                  </a:lnTo>
                  <a:lnTo>
                    <a:pt x="345" y="0"/>
                  </a:lnTo>
                  <a:lnTo>
                    <a:pt x="327" y="0"/>
                  </a:lnTo>
                  <a:lnTo>
                    <a:pt x="310" y="1"/>
                  </a:lnTo>
                  <a:lnTo>
                    <a:pt x="293" y="2"/>
                  </a:lnTo>
                  <a:lnTo>
                    <a:pt x="276" y="4"/>
                  </a:lnTo>
                  <a:lnTo>
                    <a:pt x="259" y="6"/>
                  </a:lnTo>
                  <a:lnTo>
                    <a:pt x="243" y="9"/>
                  </a:lnTo>
                  <a:lnTo>
                    <a:pt x="228" y="12"/>
                  </a:lnTo>
                  <a:lnTo>
                    <a:pt x="212" y="16"/>
                  </a:lnTo>
                  <a:lnTo>
                    <a:pt x="204" y="18"/>
                  </a:lnTo>
                  <a:lnTo>
                    <a:pt x="197" y="21"/>
                  </a:lnTo>
                  <a:lnTo>
                    <a:pt x="182" y="26"/>
                  </a:lnTo>
                  <a:lnTo>
                    <a:pt x="168" y="31"/>
                  </a:lnTo>
                  <a:lnTo>
                    <a:pt x="160" y="34"/>
                  </a:lnTo>
                  <a:lnTo>
                    <a:pt x="154" y="37"/>
                  </a:lnTo>
                  <a:lnTo>
                    <a:pt x="140" y="43"/>
                  </a:lnTo>
                  <a:lnTo>
                    <a:pt x="126" y="50"/>
                  </a:lnTo>
                  <a:lnTo>
                    <a:pt x="120" y="54"/>
                  </a:lnTo>
                  <a:lnTo>
                    <a:pt x="113" y="58"/>
                  </a:lnTo>
                  <a:lnTo>
                    <a:pt x="100" y="66"/>
                  </a:lnTo>
                  <a:lnTo>
                    <a:pt x="88" y="74"/>
                  </a:lnTo>
                  <a:lnTo>
                    <a:pt x="77" y="83"/>
                  </a:lnTo>
                  <a:lnTo>
                    <a:pt x="66" y="91"/>
                  </a:lnTo>
                  <a:lnTo>
                    <a:pt x="56" y="101"/>
                  </a:lnTo>
                  <a:lnTo>
                    <a:pt x="47" y="110"/>
                  </a:lnTo>
                  <a:lnTo>
                    <a:pt x="39" y="119"/>
                  </a:lnTo>
                  <a:lnTo>
                    <a:pt x="31" y="129"/>
                  </a:lnTo>
                  <a:lnTo>
                    <a:pt x="25" y="139"/>
                  </a:lnTo>
                  <a:lnTo>
                    <a:pt x="19" y="149"/>
                  </a:lnTo>
                  <a:lnTo>
                    <a:pt x="14" y="159"/>
                  </a:lnTo>
                  <a:lnTo>
                    <a:pt x="9" y="169"/>
                  </a:lnTo>
                  <a:lnTo>
                    <a:pt x="6" y="180"/>
                  </a:lnTo>
                  <a:lnTo>
                    <a:pt x="3" y="191"/>
                  </a:lnTo>
                  <a:lnTo>
                    <a:pt x="1" y="202"/>
                  </a:lnTo>
                  <a:lnTo>
                    <a:pt x="0" y="214"/>
                  </a:lnTo>
                  <a:lnTo>
                    <a:pt x="0" y="225"/>
                  </a:lnTo>
                </a:path>
              </a:pathLst>
            </a:custGeom>
            <a:noFill/>
            <a:ln w="793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3"/>
            <p:cNvSpPr/>
            <p:nvPr/>
          </p:nvSpPr>
          <p:spPr>
            <a:xfrm>
              <a:off x="2252" y="2845"/>
              <a:ext cx="1325" cy="827"/>
            </a:xfrm>
            <a:custGeom>
              <a:avLst/>
              <a:gdLst/>
              <a:ahLst/>
              <a:cxnLst>
                <a:cxn ang="0">
                  <a:pos x="132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827"/>
                </a:cxn>
                <a:cxn ang="0">
                  <a:pos x="1" y="827"/>
                </a:cxn>
                <a:cxn ang="0">
                  <a:pos x="4" y="827"/>
                </a:cxn>
                <a:cxn ang="0">
                  <a:pos x="8" y="827"/>
                </a:cxn>
                <a:cxn ang="0">
                  <a:pos x="1325" y="827"/>
                </a:cxn>
                <a:cxn ang="0">
                  <a:pos x="1325" y="8"/>
                </a:cxn>
                <a:cxn ang="0">
                  <a:pos x="1325" y="4"/>
                </a:cxn>
                <a:cxn ang="0">
                  <a:pos x="1325" y="1"/>
                </a:cxn>
                <a:cxn ang="0">
                  <a:pos x="1325" y="0"/>
                </a:cxn>
              </a:cxnLst>
              <a:rect l="0" t="0" r="0" b="0"/>
              <a:pathLst>
                <a:path w="1325" h="825">
                  <a:moveTo>
                    <a:pt x="132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27"/>
                  </a:lnTo>
                  <a:lnTo>
                    <a:pt x="1" y="827"/>
                  </a:lnTo>
                  <a:lnTo>
                    <a:pt x="4" y="827"/>
                  </a:lnTo>
                  <a:lnTo>
                    <a:pt x="8" y="827"/>
                  </a:lnTo>
                  <a:lnTo>
                    <a:pt x="1325" y="827"/>
                  </a:lnTo>
                  <a:lnTo>
                    <a:pt x="1325" y="8"/>
                  </a:lnTo>
                  <a:lnTo>
                    <a:pt x="1325" y="4"/>
                  </a:lnTo>
                  <a:lnTo>
                    <a:pt x="1325" y="1"/>
                  </a:lnTo>
                  <a:lnTo>
                    <a:pt x="1325" y="0"/>
                  </a:lnTo>
                </a:path>
              </a:pathLst>
            </a:custGeom>
            <a:noFill/>
            <a:ln w="793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44"/>
            <p:cNvSpPr/>
            <p:nvPr/>
          </p:nvSpPr>
          <p:spPr>
            <a:xfrm>
              <a:off x="2928" y="3154"/>
              <a:ext cx="133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>
                <a:buClrTx/>
                <a:buSzTx/>
              </a:pP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" name="Rectangle 45"/>
            <p:cNvSpPr/>
            <p:nvPr/>
          </p:nvSpPr>
          <p:spPr>
            <a:xfrm>
              <a:off x="2332" y="2899"/>
              <a:ext cx="144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>
                <a:buClrTx/>
                <a:buSzTx/>
              </a:pP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  <a:endParaRPr lang="en-US" altLang="zh-CN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" name="Rectangle 48"/>
            <p:cNvSpPr/>
            <p:nvPr/>
          </p:nvSpPr>
          <p:spPr>
            <a:xfrm>
              <a:off x="2562" y="3425"/>
              <a:ext cx="133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>
                <a:buClrTx/>
                <a:buSzTx/>
              </a:pP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29" name="Picture 49" descr="未标题-4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5" y="3408"/>
              <a:ext cx="198" cy="2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7392035" y="5556250"/>
            <a:ext cx="3418205" cy="582930"/>
            <a:chOff x="11641" y="8750"/>
            <a:chExt cx="5383" cy="918"/>
          </a:xfrm>
        </p:grpSpPr>
        <p:cxnSp>
          <p:nvCxnSpPr>
            <p:cNvPr id="31" name="直接箭头连接符 30"/>
            <p:cNvCxnSpPr>
              <a:endCxn id="32" idx="1"/>
            </p:cNvCxnSpPr>
            <p:nvPr/>
          </p:nvCxnSpPr>
          <p:spPr>
            <a:xfrm flipV="1">
              <a:off x="11641" y="9210"/>
              <a:ext cx="2381" cy="18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14022" y="8750"/>
              <a:ext cx="3002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</a:t>
              </a:r>
              <a:r>
                <a:rPr lang="zh-CN" altLang="en-US" sz="320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的补集</a:t>
              </a:r>
              <a:endPara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7044" grpId="0"/>
      <p:bldP spid="870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补集性质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四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0484" name="Text Box 5"/>
          <p:cNvSpPr txBox="1"/>
          <p:nvPr/>
        </p:nvSpPr>
        <p:spPr>
          <a:xfrm>
            <a:off x="1503045" y="1727835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5" name="Text Box 6"/>
          <p:cNvSpPr txBox="1"/>
          <p:nvPr/>
        </p:nvSpPr>
        <p:spPr>
          <a:xfrm>
            <a:off x="1520190" y="2304415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5445760" y="1675765"/>
            <a:ext cx="492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5210175" y="2282825"/>
            <a:ext cx="108966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i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Φ</a:t>
            </a:r>
            <a:endParaRPr lang="en-US" altLang="zh-CN" sz="4400" b="1" i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615998" y="4292283"/>
            <a:ext cx="3097212" cy="2088197"/>
            <a:chOff x="5045" y="6762"/>
            <a:chExt cx="4876" cy="3289"/>
          </a:xfrm>
          <a:solidFill>
            <a:srgbClr val="FFFF00"/>
          </a:solidFill>
        </p:grpSpPr>
        <p:sp>
          <p:nvSpPr>
            <p:cNvPr id="3" name="矩形 2"/>
            <p:cNvSpPr/>
            <p:nvPr/>
          </p:nvSpPr>
          <p:spPr>
            <a:xfrm>
              <a:off x="5045" y="6762"/>
              <a:ext cx="4876" cy="328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椭圆 3"/>
            <p:cNvSpPr/>
            <p:nvPr/>
          </p:nvSpPr>
          <p:spPr>
            <a:xfrm>
              <a:off x="6179" y="7669"/>
              <a:ext cx="2041" cy="12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8203" name="文本框 4"/>
            <p:cNvSpPr txBox="1"/>
            <p:nvPr/>
          </p:nvSpPr>
          <p:spPr>
            <a:xfrm>
              <a:off x="6820" y="7925"/>
              <a:ext cx="833" cy="580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A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8204" name="文本框 5"/>
            <p:cNvSpPr txBox="1"/>
            <p:nvPr/>
          </p:nvSpPr>
          <p:spPr>
            <a:xfrm>
              <a:off x="5385" y="7103"/>
              <a:ext cx="903" cy="580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>
                  <a:latin typeface="Comic Sans MS" panose="030F0702030302020204" pitchFamily="66" charset="0"/>
                  <a:ea typeface="宋体" panose="02010600030101010101" pitchFamily="2" charset="-122"/>
                </a:rPr>
                <a:t>U</a:t>
              </a:r>
              <a:endParaRPr lang="en-US" altLang="zh-CN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8205" name="对象 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8220" y="7050"/>
            <a:ext cx="894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" r:id="rId2" imgW="330200" imgH="228600" progId="Equation.KSEE3">
                    <p:embed/>
                  </p:oleObj>
                </mc:Choice>
                <mc:Fallback>
                  <p:oleObj name="" r:id="rId2" imgW="330200" imgH="2286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220" y="7050"/>
                          <a:ext cx="894" cy="6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3" name="矩形 239639"/>
          <p:cNvSpPr/>
          <p:nvPr/>
        </p:nvSpPr>
        <p:spPr>
          <a:xfrm>
            <a:off x="1415415" y="993140"/>
            <a:ext cx="50882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u="none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若全集为</a:t>
            </a:r>
            <a:r>
              <a:rPr lang="en-US" altLang="zh-CN" sz="3200" u="none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U</a:t>
            </a:r>
            <a:r>
              <a:rPr lang="zh-CN" altLang="en-US" sz="3200" u="none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3200" u="none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3200" u="none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U</a:t>
            </a:r>
            <a:r>
              <a:rPr lang="zh-CN" altLang="en-US" sz="3200" u="none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，则</a:t>
            </a:r>
            <a:r>
              <a:rPr lang="en-US" altLang="zh-CN" sz="3200" u="none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endParaRPr lang="en-US" altLang="zh-CN" sz="3200" u="none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3317" name="文本框 1"/>
          <p:cNvSpPr txBox="1"/>
          <p:nvPr/>
        </p:nvSpPr>
        <p:spPr>
          <a:xfrm>
            <a:off x="1454468" y="2635885"/>
            <a:ext cx="749935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u="none">
                <a:latin typeface="宋体" panose="02010600030101010101" pitchFamily="2" charset="-122"/>
                <a:ea typeface="宋体" panose="02010600030101010101" pitchFamily="2" charset="-122"/>
              </a:rPr>
              <a:t>(3)    </a:t>
            </a:r>
            <a:r>
              <a:rPr lang="en-US" altLang="zh-CN" sz="4000" u="none">
                <a:latin typeface="宋体" panose="02010600030101010101" pitchFamily="2" charset="-122"/>
                <a:ea typeface="宋体" panose="02010600030101010101" pitchFamily="2" charset="-122"/>
              </a:rPr>
              <a:t>U=</a:t>
            </a:r>
            <a:endParaRPr lang="en-US" altLang="zh-CN" sz="4000" u="none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latinLnBrk="0">
              <a:lnSpc>
                <a:spcPct val="150000"/>
              </a:lnSpc>
              <a:buClrTx/>
              <a:buSzTx/>
              <a:buFontTx/>
            </a:pPr>
            <a:r>
              <a:rPr lang="en-US" altLang="zh-CN" sz="2800" u="none">
                <a:latin typeface="宋体" panose="02010600030101010101" pitchFamily="2" charset="-122"/>
                <a:ea typeface="宋体" panose="02010600030101010101" pitchFamily="2" charset="-122"/>
              </a:rPr>
              <a:t>(4)    </a:t>
            </a:r>
            <a:r>
              <a:rPr lang="en-US" altLang="zh-CN" sz="4000" u="none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Ø=</a:t>
            </a:r>
            <a:endParaRPr lang="en-US" altLang="zh-CN" sz="4000" u="none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l" latinLnBrk="0">
              <a:lnSpc>
                <a:spcPct val="150000"/>
              </a:lnSpc>
              <a:buClrTx/>
              <a:buSzTx/>
              <a:buFontTx/>
            </a:pPr>
            <a:r>
              <a:rPr lang="en-US" altLang="zh-CN" sz="2800" u="none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(5)    </a:t>
            </a:r>
            <a:r>
              <a:rPr lang="en-US" altLang="zh-CN" sz="4000" u="none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(  A)=</a:t>
            </a:r>
            <a:endParaRPr lang="en-US" altLang="zh-CN" sz="4000" u="none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3318" name="图片 13317" descr="未标题-4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405" y="3011805"/>
            <a:ext cx="429260" cy="532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未标题-4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040" y="3883025"/>
            <a:ext cx="429260" cy="532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未标题-4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795" y="4844415"/>
            <a:ext cx="429260" cy="532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未标题-4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885" y="4844415"/>
            <a:ext cx="429260" cy="532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9"/>
          <p:cNvSpPr txBox="1"/>
          <p:nvPr/>
        </p:nvSpPr>
        <p:spPr>
          <a:xfrm>
            <a:off x="3359785" y="2853690"/>
            <a:ext cx="108966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i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Φ</a:t>
            </a:r>
            <a:endParaRPr lang="en-US" altLang="zh-CN" sz="4400" b="1" i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Text Box 8"/>
          <p:cNvSpPr txBox="1"/>
          <p:nvPr/>
        </p:nvSpPr>
        <p:spPr>
          <a:xfrm>
            <a:off x="3573145" y="3790950"/>
            <a:ext cx="492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4449445" y="4772025"/>
            <a:ext cx="492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8"/>
          <p:cNvSpPr txBox="1"/>
          <p:nvPr/>
        </p:nvSpPr>
        <p:spPr>
          <a:xfrm>
            <a:off x="2279650" y="1657350"/>
            <a:ext cx="29495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A∪</a:t>
            </a:r>
            <a:r>
              <a:rPr lang="zh-CN" altLang="en-US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A</a:t>
            </a:r>
            <a:r>
              <a:rPr lang="zh-CN" altLang="en-US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 descr="未标题-4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685" y="1727835"/>
            <a:ext cx="429260" cy="532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8"/>
          <p:cNvSpPr txBox="1"/>
          <p:nvPr/>
        </p:nvSpPr>
        <p:spPr>
          <a:xfrm>
            <a:off x="2279015" y="2260600"/>
            <a:ext cx="32512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∩</a:t>
            </a:r>
            <a:r>
              <a:rPr lang="zh-CN" altLang="en-US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A</a:t>
            </a:r>
            <a:r>
              <a:rPr lang="zh-CN" altLang="en-US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 descr="未标题-4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2316480"/>
            <a:ext cx="429260" cy="532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7" grpId="0"/>
      <p:bldP spid="16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二</a:t>
            </a:r>
            <a:endParaRPr lang="zh-CN" altLang="en-US" sz="2800">
              <a:solidFill>
                <a:prstClr val="white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94767" y="1701800"/>
            <a:ext cx="11275695" cy="1014413"/>
            <a:chOff x="247" y="1081"/>
            <a:chExt cx="6859" cy="639"/>
          </a:xfrm>
        </p:grpSpPr>
        <p:sp>
          <p:nvSpPr>
            <p:cNvPr id="21506" name="Rectangle 4"/>
            <p:cNvSpPr/>
            <p:nvPr/>
          </p:nvSpPr>
          <p:spPr>
            <a:xfrm>
              <a:off x="247" y="1081"/>
              <a:ext cx="6859" cy="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例</a:t>
              </a:r>
              <a:r>
                <a:rPr lang="en-US" altLang="zh-CN" sz="3200"/>
                <a:t>1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．设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U</a:t>
              </a:r>
              <a:r>
                <a:rPr lang="en-US" altLang="zh-CN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{</a:t>
              </a:r>
              <a:r>
                <a:rPr lang="en-US" altLang="zh-CN" sz="2800" b="1" i="1" err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  <a:r>
                <a:rPr lang="en-US" altLang="zh-CN" sz="2800" b="1" err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|</a:t>
              </a:r>
              <a:r>
                <a:rPr lang="en-US" altLang="zh-CN" sz="2800" b="1" i="1" err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是小于</a:t>
              </a:r>
              <a:r>
                <a:rPr lang="en-US" altLang="zh-CN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10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的正整数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}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lang="en-US" altLang="zh-CN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{1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3}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lang="en-US" altLang="zh-CN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{3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5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6}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，求  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 </a:t>
              </a:r>
              <a:r>
                <a:rPr lang="en-US" altLang="zh-CN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．</a:t>
              </a:r>
              <a:endParaRPr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pic>
          <p:nvPicPr>
            <p:cNvPr id="21507" name="Picture 5" descr="未标题-4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" y="1398"/>
              <a:ext cx="210" cy="2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8" name="Picture 6" descr="未标题-4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" y="1398"/>
              <a:ext cx="210" cy="25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2"/>
          <p:cNvGrpSpPr/>
          <p:nvPr/>
        </p:nvGrpSpPr>
        <p:grpSpPr>
          <a:xfrm>
            <a:off x="804228" y="3101976"/>
            <a:ext cx="10923588" cy="1168400"/>
            <a:chOff x="285" y="1942"/>
            <a:chExt cx="6881" cy="736"/>
          </a:xfrm>
        </p:grpSpPr>
        <p:sp>
          <p:nvSpPr>
            <p:cNvPr id="21510" name="Rectangle 8"/>
            <p:cNvSpPr/>
            <p:nvPr/>
          </p:nvSpPr>
          <p:spPr>
            <a:xfrm>
              <a:off x="285" y="1942"/>
              <a:ext cx="6881" cy="7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解：</a:t>
              </a:r>
              <a:r>
                <a:rPr lang="zh-CN" altLang="en-US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根据题意可知 </a:t>
              </a:r>
              <a:r>
                <a:rPr lang="en-US" altLang="zh-CN" sz="28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U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{1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5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6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7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8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9}</a:t>
              </a:r>
              <a:r>
                <a:rPr lang="zh-CN" altLang="en-US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endPara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所以：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</a:t>
              </a:r>
              <a:r>
                <a:rPr lang="en-US" altLang="zh-CN" sz="28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{4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5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6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7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8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9}</a:t>
              </a:r>
              <a:r>
                <a:rPr lang="zh-CN" altLang="en-US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  </a:t>
              </a:r>
              <a:r>
                <a:rPr lang="en-US" altLang="zh-CN" sz="28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 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{1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7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8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9}</a:t>
              </a:r>
              <a:r>
                <a:rPr lang="zh-CN" altLang="en-US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．</a:t>
              </a:r>
              <a:endPara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pic>
          <p:nvPicPr>
            <p:cNvPr id="21511" name="Picture 9" descr="未标题-4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5" y="2329"/>
              <a:ext cx="210" cy="2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2" name="Picture 10" descr="未标题-4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7" y="2329"/>
              <a:ext cx="210" cy="2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四</a:t>
            </a:r>
            <a:endParaRPr lang="zh-CN" altLang="en-US" sz="2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78" y="4869160"/>
            <a:ext cx="2652697" cy="2652697"/>
          </a:xfrm>
          <a:prstGeom prst="rect">
            <a:avLst/>
          </a:prstGeom>
        </p:spPr>
      </p:pic>
      <p:graphicFrame>
        <p:nvGraphicFramePr>
          <p:cNvPr id="820231" name="对象 820230"/>
          <p:cNvGraphicFramePr>
            <a:graphicFrameLocks noChangeAspect="1"/>
          </p:cNvGraphicFramePr>
          <p:nvPr/>
        </p:nvGraphicFramePr>
        <p:xfrm>
          <a:off x="550981" y="3760890"/>
          <a:ext cx="10992485" cy="21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3" imgW="10501630" imgH="205105" progId="Word.Document.8">
                  <p:embed/>
                </p:oleObj>
              </mc:Choice>
              <mc:Fallback>
                <p:oleObj name="" r:id="rId3" imgW="10501630" imgH="2051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981" y="3760890"/>
                        <a:ext cx="10992485" cy="2152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810895" y="2204720"/>
            <a:ext cx="110509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3200"/>
              <a:t>例</a:t>
            </a:r>
            <a:r>
              <a:rPr lang="en-US" altLang="zh-CN" sz="3200"/>
              <a:t>2</a:t>
            </a:r>
            <a:r>
              <a:rPr lang="en-US" altLang="zh-CN" sz="3200"/>
              <a:t>  </a:t>
            </a:r>
            <a:r>
              <a:rPr lang="zh-CN" altLang="en-US" sz="3200"/>
              <a:t>设集合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A＝{0,1,2,3}</a:t>
            </a:r>
            <a:r>
              <a:rPr lang="zh-CN" altLang="en-US" sz="3200"/>
              <a:t>，集合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B＝{2,3,4}，则A∩B＝(　　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A．{2,3}	B．{0,1}  C．{0,1,4}	D．{0,1,2,3,4}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88295" y="2420620"/>
            <a:ext cx="537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四</a:t>
            </a:r>
            <a:endParaRPr lang="zh-CN" altLang="en-US" sz="2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68" y="4869160"/>
            <a:ext cx="2652697" cy="26526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5015" y="1134745"/>
            <a:ext cx="113779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/>
              <a:t>例</a:t>
            </a:r>
            <a:r>
              <a:rPr lang="en-US" altLang="zh-CN" sz="2800"/>
              <a:t>3</a:t>
            </a:r>
            <a:r>
              <a:rPr lang="en-US" altLang="zh-CN" sz="2800"/>
              <a:t>  </a:t>
            </a:r>
            <a:r>
              <a:rPr lang="en-US" altLang="zh-CN" sz="3000"/>
              <a:t>已知集合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A＝{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|3≤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＜7},B＝{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|2＜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＜10},C＝{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＜3或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≥7}，求： (1)A∪B；(2)C∩B.</a:t>
            </a:r>
            <a:endParaRPr lang="en-US" altLang="zh-C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55370" y="2780665"/>
            <a:ext cx="83000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711200"/>
            <a:r>
              <a:rPr lang="zh-CN" sz="2800" b="0">
                <a:solidFill>
                  <a:srgbClr val="0000FF"/>
                </a:solidFill>
                <a:ea typeface="黑体" panose="02010609060101010101" charset="-122"/>
              </a:rPr>
              <a:t>【解析】</a:t>
            </a:r>
            <a:r>
              <a:rPr lang="zh-CN" sz="2800" b="0">
                <a:cs typeface="楷体_GB2312" charset="0"/>
              </a:rPr>
              <a:t>　</a:t>
            </a:r>
            <a:endParaRPr lang="zh-CN" sz="2800" b="0">
              <a:cs typeface="楷体_GB2312" charset="0"/>
            </a:endParaRPr>
          </a:p>
          <a:p>
            <a:pPr marL="0" indent="711200" latinLnBrk="0">
              <a:lnSpc>
                <a:spcPct val="150000"/>
              </a:lnSpc>
            </a:pP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(1)由集合A＝{</a:t>
            </a:r>
            <a:r>
              <a:rPr lang="zh-CN" altLang="en-US" sz="2800" b="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|3≤</a:t>
            </a:r>
            <a:r>
              <a:rPr lang="zh-CN" altLang="en-US" sz="2800" b="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＜7}，B＝{</a:t>
            </a:r>
            <a:r>
              <a:rPr lang="zh-CN" altLang="en-US" sz="2800" b="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|2＜</a:t>
            </a:r>
            <a:r>
              <a:rPr lang="zh-CN" altLang="en-US" sz="2800" b="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＜10}，把两集合表示在数轴上如图所示：</a:t>
            </a:r>
            <a:endParaRPr lang="zh-CN" altLang="en-US" sz="2800" b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70" y="4765040"/>
            <a:ext cx="7269480" cy="121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四</a:t>
            </a:r>
            <a:endParaRPr lang="zh-CN" altLang="en-US" sz="2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68" y="4869160"/>
            <a:ext cx="2652697" cy="26526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5015" y="1134745"/>
            <a:ext cx="113779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/>
              <a:t>例</a:t>
            </a:r>
            <a:r>
              <a:rPr lang="en-US" altLang="zh-CN" sz="2800"/>
              <a:t>3</a:t>
            </a:r>
            <a:r>
              <a:rPr lang="en-US" altLang="zh-CN" sz="2800"/>
              <a:t>  </a:t>
            </a:r>
            <a:r>
              <a:rPr lang="en-US" altLang="zh-CN" sz="3000"/>
              <a:t>已知集合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A＝{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|3≤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＜7},B＝{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|2＜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＜10},C＝{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＜3或</a:t>
            </a:r>
            <a:r>
              <a:rPr lang="en-US" altLang="zh-CN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≥7}，求： (1)A∪B；(2)C∩B.</a:t>
            </a:r>
            <a:endParaRPr lang="en-US" altLang="zh-C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55370" y="2780665"/>
            <a:ext cx="830008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711200"/>
            <a:r>
              <a:rPr lang="zh-CN" sz="2800" b="0">
                <a:solidFill>
                  <a:srgbClr val="0000FF"/>
                </a:solidFill>
                <a:ea typeface="黑体" panose="02010609060101010101" charset="-122"/>
              </a:rPr>
              <a:t>【解析】</a:t>
            </a:r>
            <a:r>
              <a:rPr lang="zh-CN" sz="2800" b="0">
                <a:cs typeface="楷体_GB2312" charset="0"/>
              </a:rPr>
              <a:t>　</a:t>
            </a:r>
            <a:endParaRPr lang="zh-CN" sz="2800" b="0">
              <a:cs typeface="楷体_GB2312" charset="0"/>
            </a:endParaRPr>
          </a:p>
          <a:p>
            <a:pPr marL="0" indent="711200" latinLnBrk="0">
              <a:lnSpc>
                <a:spcPct val="150000"/>
              </a:lnSpc>
            </a:pP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en-US" sz="2800" b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63340" y="2853055"/>
            <a:ext cx="56172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得到A∪B＝{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|2＜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＜10}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115" y="3500755"/>
            <a:ext cx="81565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(2)</a:t>
            </a:r>
            <a:r>
              <a:rPr lang="zh-CN" altLang="en-US" sz="2800">
                <a:solidFill>
                  <a:srgbClr val="FF0000"/>
                </a:solidFill>
              </a:rPr>
              <a:t>由集合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B＝{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2＜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＜10}，C＝{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x|x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＜3或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≥7}，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060" y="4004945"/>
            <a:ext cx="6158230" cy="1233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23160" y="53733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则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C∩B＝{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|2＜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＜3或7≤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＜10}．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ags/tag1.xml><?xml version="1.0" encoding="utf-8"?>
<p:tagLst xmlns:p="http://schemas.openxmlformats.org/presentationml/2006/main">
  <p:tag name="AS_NET" val="4.0.30319.1"/>
  <p:tag name="AS_OS" val="Unix 3.10 unknown"/>
  <p:tag name="AS_RELEASE_DATE" val="2020.11.30"/>
  <p:tag name="AS_TITLE" val="Aspose.Slides for Java"/>
  <p:tag name="AS_VERSION" val="20.11"/>
  <p:tag name="COMMONDATA" val="eyJoZGlkIjoiNGE5NDdiZDdlY2I2NzBlMTc0ZGNiMWFjNzdhMWM5ODMifQ=="/>
</p:tagLst>
</file>

<file path=ppt/theme/theme1.xml><?xml version="1.0" encoding="utf-8"?>
<a:theme xmlns:a="http://schemas.openxmlformats.org/drawingml/2006/main" name="3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WPS 演示</Application>
  <PresentationFormat/>
  <Paragraphs>104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36" baseType="lpstr">
      <vt:lpstr>Arial</vt:lpstr>
      <vt:lpstr>宋体</vt:lpstr>
      <vt:lpstr>Wingdings</vt:lpstr>
      <vt:lpstr>Calibri Light</vt:lpstr>
      <vt:lpstr>微软雅黑</vt:lpstr>
      <vt:lpstr>等线</vt:lpstr>
      <vt:lpstr>华文琥珀</vt:lpstr>
      <vt:lpstr>幼圆</vt:lpstr>
      <vt:lpstr>仓耳青禾体-谷力 W05</vt:lpstr>
      <vt:lpstr>Times New Roman</vt:lpstr>
      <vt:lpstr>华文彩云</vt:lpstr>
      <vt:lpstr>楷体_GB2312</vt:lpstr>
      <vt:lpstr>Comic Sans MS</vt:lpstr>
      <vt:lpstr>楷体</vt:lpstr>
      <vt:lpstr>Symbol</vt:lpstr>
      <vt:lpstr>黑体</vt:lpstr>
      <vt:lpstr>楷体_GB2312</vt:lpstr>
      <vt:lpstr>Arial Unicode MS</vt:lpstr>
      <vt:lpstr>等线 Light</vt:lpstr>
      <vt:lpstr>新宋体</vt:lpstr>
      <vt:lpstr>Calibri</vt:lpstr>
      <vt:lpstr>3</vt:lpstr>
      <vt:lpstr>Office 主题</vt:lpstr>
      <vt:lpstr>3_自定义设计方案</vt:lpstr>
      <vt:lpstr>Office 主题​​</vt:lpstr>
      <vt:lpstr>Equation.3</vt:lpstr>
      <vt:lpstr>Equation.KSEE3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6</cp:revision>
  <cp:lastPrinted>2022-09-03T18:51:00Z</cp:lastPrinted>
  <dcterms:created xsi:type="dcterms:W3CDTF">2022-09-03T18:51:00Z</dcterms:created>
  <dcterms:modified xsi:type="dcterms:W3CDTF">2025-03-01T14:18:10Z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C527899A3CE145FFB546C3A5A30A4489</vt:lpwstr>
  </property>
  <property fmtid="{D5CDD505-2E9C-101B-9397-08002B2CF9AE}" pid="7" name="KSOProductBuildVer">
    <vt:lpwstr>2052-12.1.0.19770</vt:lpwstr>
  </property>
</Properties>
</file>