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3"/>
  </p:sldMasterIdLst>
  <p:notesMasterIdLst>
    <p:notesMasterId r:id="rId5"/>
  </p:notesMasterIdLst>
  <p:sldIdLst>
    <p:sldId id="1001" r:id="rId4"/>
    <p:sldId id="1165" r:id="rId6"/>
    <p:sldId id="1167" r:id="rId7"/>
    <p:sldId id="1170" r:id="rId8"/>
    <p:sldId id="1173" r:id="rId9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94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C" initials="P" lastIdx="0" clrIdx="0"/>
  <p:cmAuthor id="1" name="卢 政坤" initials="卢" lastIdx="0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42" autoAdjust="0"/>
    <p:restoredTop sz="94660"/>
  </p:normalViewPr>
  <p:slideViewPr>
    <p:cSldViewPr>
      <p:cViewPr varScale="1">
        <p:scale>
          <a:sx n="116" d="100"/>
          <a:sy n="116" d="100"/>
        </p:scale>
        <p:origin x="540" y="102"/>
      </p:cViewPr>
      <p:guideLst>
        <p:guide orient="horz" pos="2136"/>
        <p:guide pos="39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4.xml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BE4BA-322E-40A3-894C-67D4443D98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4E78A-1D74-4887-851C-02286220547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104242-42E4-462F-B9A6-468AC33D61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9"/>
          <a:stretch>
            <a:fillRect/>
          </a:stretch>
        </p:blipFill>
        <p:spPr>
          <a:xfrm>
            <a:off x="4419600" y="940460"/>
            <a:ext cx="7772400" cy="5917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34" y="365142"/>
            <a:ext cx="10515874" cy="13256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34" y="1825710"/>
            <a:ext cx="10515874" cy="43515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34" y="6356645"/>
            <a:ext cx="2743272" cy="365142"/>
          </a:xfrm>
          <a:prstGeom prst="rect">
            <a:avLst/>
          </a:prstGeom>
        </p:spPr>
        <p:txBody>
          <a:bodyPr/>
          <a:lstStyle/>
          <a:p>
            <a:fld id="{9166FB0D-3649-4659-A4EA-16B622D04D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706" y="6356645"/>
            <a:ext cx="4114907" cy="36514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824" y="6356645"/>
            <a:ext cx="2743272" cy="365142"/>
          </a:xfrm>
          <a:prstGeom prst="rect">
            <a:avLst/>
          </a:prstGeom>
        </p:spPr>
        <p:txBody>
          <a:bodyPr/>
          <a:lstStyle/>
          <a:p>
            <a:fld id="{85BC0CA1-3571-4BD4-9253-723F5D1C3D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4418" y="260350"/>
            <a:ext cx="5384800" cy="2830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12418" y="260350"/>
            <a:ext cx="5384800" cy="2830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8415"/>
            <a:ext cx="4463844" cy="66695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57925"/>
            <a:ext cx="6096000" cy="5550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2352675" y="1908631"/>
            <a:ext cx="3448050" cy="2162175"/>
          </a:xfrm>
          <a:custGeom>
            <a:avLst/>
            <a:gdLst>
              <a:gd name="connsiteX0" fmla="*/ 0 w 3448050"/>
              <a:gd name="connsiteY0" fmla="*/ 0 h 2162175"/>
              <a:gd name="connsiteX1" fmla="*/ 3448050 w 3448050"/>
              <a:gd name="connsiteY1" fmla="*/ 0 h 2162175"/>
              <a:gd name="connsiteX2" fmla="*/ 3448050 w 3448050"/>
              <a:gd name="connsiteY2" fmla="*/ 2162175 h 2162175"/>
              <a:gd name="connsiteX3" fmla="*/ 0 w 3448050"/>
              <a:gd name="connsiteY3" fmla="*/ 2162175 h 216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8050" h="2162175">
                <a:moveTo>
                  <a:pt x="0" y="0"/>
                </a:moveTo>
                <a:lnTo>
                  <a:pt x="3448050" y="0"/>
                </a:lnTo>
                <a:lnTo>
                  <a:pt x="3448050" y="2162175"/>
                </a:lnTo>
                <a:lnTo>
                  <a:pt x="0" y="21621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6629400" y="3727906"/>
            <a:ext cx="3448050" cy="2162175"/>
          </a:xfrm>
          <a:custGeom>
            <a:avLst/>
            <a:gdLst>
              <a:gd name="connsiteX0" fmla="*/ 0 w 3448050"/>
              <a:gd name="connsiteY0" fmla="*/ 0 h 2162175"/>
              <a:gd name="connsiteX1" fmla="*/ 3448050 w 3448050"/>
              <a:gd name="connsiteY1" fmla="*/ 0 h 2162175"/>
              <a:gd name="connsiteX2" fmla="*/ 3448050 w 3448050"/>
              <a:gd name="connsiteY2" fmla="*/ 2162175 h 2162175"/>
              <a:gd name="connsiteX3" fmla="*/ 0 w 3448050"/>
              <a:gd name="connsiteY3" fmla="*/ 2162175 h 216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8050" h="2162175">
                <a:moveTo>
                  <a:pt x="0" y="0"/>
                </a:moveTo>
                <a:lnTo>
                  <a:pt x="3448050" y="0"/>
                </a:lnTo>
                <a:lnTo>
                  <a:pt x="3448050" y="2162175"/>
                </a:lnTo>
                <a:lnTo>
                  <a:pt x="0" y="21621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1698623" y="2746373"/>
            <a:ext cx="2187580" cy="2187580"/>
          </a:xfrm>
          <a:custGeom>
            <a:avLst/>
            <a:gdLst>
              <a:gd name="connsiteX0" fmla="*/ 1093790 w 2187580"/>
              <a:gd name="connsiteY0" fmla="*/ 0 h 2187580"/>
              <a:gd name="connsiteX1" fmla="*/ 2187580 w 2187580"/>
              <a:gd name="connsiteY1" fmla="*/ 1093790 h 2187580"/>
              <a:gd name="connsiteX2" fmla="*/ 1093790 w 2187580"/>
              <a:gd name="connsiteY2" fmla="*/ 2187580 h 2187580"/>
              <a:gd name="connsiteX3" fmla="*/ 0 w 2187580"/>
              <a:gd name="connsiteY3" fmla="*/ 1093790 h 2187580"/>
              <a:gd name="connsiteX4" fmla="*/ 1093790 w 2187580"/>
              <a:gd name="connsiteY4" fmla="*/ 0 h 2187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7580" h="2187580">
                <a:moveTo>
                  <a:pt x="1093790" y="0"/>
                </a:moveTo>
                <a:cubicBezTo>
                  <a:pt x="1697874" y="0"/>
                  <a:pt x="2187580" y="489706"/>
                  <a:pt x="2187580" y="1093790"/>
                </a:cubicBezTo>
                <a:cubicBezTo>
                  <a:pt x="2187580" y="1697874"/>
                  <a:pt x="1697874" y="2187580"/>
                  <a:pt x="1093790" y="2187580"/>
                </a:cubicBezTo>
                <a:cubicBezTo>
                  <a:pt x="489706" y="2187580"/>
                  <a:pt x="0" y="1697874"/>
                  <a:pt x="0" y="1093790"/>
                </a:cubicBezTo>
                <a:cubicBezTo>
                  <a:pt x="0" y="489706"/>
                  <a:pt x="489706" y="0"/>
                  <a:pt x="109379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/>
          <p:nvPr userDrawn="1"/>
        </p:nvSpPr>
        <p:spPr bwMode="auto">
          <a:xfrm>
            <a:off x="11041482" y="1"/>
            <a:ext cx="456962" cy="549275"/>
          </a:xfrm>
          <a:custGeom>
            <a:avLst/>
            <a:gdLst>
              <a:gd name="T0" fmla="*/ 675 w 675"/>
              <a:gd name="T1" fmla="*/ 800 h 800"/>
              <a:gd name="T2" fmla="*/ 334 w 675"/>
              <a:gd name="T3" fmla="*/ 666 h 800"/>
              <a:gd name="T4" fmla="*/ 0 w 675"/>
              <a:gd name="T5" fmla="*/ 800 h 800"/>
              <a:gd name="T6" fmla="*/ 0 w 675"/>
              <a:gd name="T7" fmla="*/ 0 h 800"/>
              <a:gd name="T8" fmla="*/ 675 w 675"/>
              <a:gd name="T9" fmla="*/ 0 h 800"/>
              <a:gd name="T10" fmla="*/ 675 w 675"/>
              <a:gd name="T11" fmla="*/ 800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75" h="800">
                <a:moveTo>
                  <a:pt x="675" y="800"/>
                </a:moveTo>
                <a:lnTo>
                  <a:pt x="334" y="666"/>
                </a:lnTo>
                <a:lnTo>
                  <a:pt x="0" y="800"/>
                </a:lnTo>
                <a:lnTo>
                  <a:pt x="0" y="0"/>
                </a:lnTo>
                <a:lnTo>
                  <a:pt x="675" y="0"/>
                </a:lnTo>
                <a:lnTo>
                  <a:pt x="675" y="8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392" tIns="45696" rIns="91392" bIns="45696" numCol="1" anchor="t" anchorCtr="0" compatLnSpc="1"/>
          <a:lstStyle/>
          <a:p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469" y="590550"/>
            <a:ext cx="10509063" cy="635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1469" y="1600201"/>
            <a:ext cx="10509063" cy="42770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041482" y="95448"/>
            <a:ext cx="446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33E7C02-82D1-42DA-AA8B-2AEC9E450366}" type="slidenum">
              <a:rPr lang="zh-CN" altLang="en-US" sz="1400" smtClean="0">
                <a:solidFill>
                  <a:srgbClr val="F8F8F8"/>
                </a:solidFill>
                <a:latin typeface="+mj-ea"/>
                <a:ea typeface="+mj-ea"/>
              </a:rPr>
            </a:fld>
            <a:endParaRPr lang="zh-CN" altLang="en-US" sz="1400">
              <a:solidFill>
                <a:srgbClr val="F8F8F8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 30"/>
          <p:cNvSpPr/>
          <p:nvPr userDrawn="1"/>
        </p:nvSpPr>
        <p:spPr>
          <a:xfrm>
            <a:off x="11597677" y="6258249"/>
            <a:ext cx="739520" cy="466603"/>
          </a:xfrm>
          <a:custGeom>
            <a:avLst/>
            <a:gdLst>
              <a:gd name="connsiteX0" fmla="*/ 250256 w 808522"/>
              <a:gd name="connsiteY0" fmla="*/ 0 h 510140"/>
              <a:gd name="connsiteX1" fmla="*/ 255070 w 808522"/>
              <a:gd name="connsiteY1" fmla="*/ 0 h 510140"/>
              <a:gd name="connsiteX2" fmla="*/ 808522 w 808522"/>
              <a:gd name="connsiteY2" fmla="*/ 0 h 510140"/>
              <a:gd name="connsiteX3" fmla="*/ 808522 w 808522"/>
              <a:gd name="connsiteY3" fmla="*/ 510139 h 510140"/>
              <a:gd name="connsiteX4" fmla="*/ 255080 w 808522"/>
              <a:gd name="connsiteY4" fmla="*/ 510139 h 510140"/>
              <a:gd name="connsiteX5" fmla="*/ 255070 w 808522"/>
              <a:gd name="connsiteY5" fmla="*/ 510140 h 510140"/>
              <a:gd name="connsiteX6" fmla="*/ 255060 w 808522"/>
              <a:gd name="connsiteY6" fmla="*/ 510139 h 510140"/>
              <a:gd name="connsiteX7" fmla="*/ 250256 w 808522"/>
              <a:gd name="connsiteY7" fmla="*/ 510139 h 510140"/>
              <a:gd name="connsiteX8" fmla="*/ 250256 w 808522"/>
              <a:gd name="connsiteY8" fmla="*/ 509655 h 510140"/>
              <a:gd name="connsiteX9" fmla="*/ 203664 w 808522"/>
              <a:gd name="connsiteY9" fmla="*/ 504958 h 510140"/>
              <a:gd name="connsiteX10" fmla="*/ 0 w 808522"/>
              <a:gd name="connsiteY10" fmla="*/ 255070 h 510140"/>
              <a:gd name="connsiteX11" fmla="*/ 203664 w 808522"/>
              <a:gd name="connsiteY11" fmla="*/ 5182 h 510140"/>
              <a:gd name="connsiteX12" fmla="*/ 250256 w 808522"/>
              <a:gd name="connsiteY12" fmla="*/ 485 h 5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15"/>
          <p:cNvSpPr txBox="1"/>
          <p:nvPr userDrawn="1"/>
        </p:nvSpPr>
        <p:spPr>
          <a:xfrm>
            <a:off x="11625982" y="6322286"/>
            <a:ext cx="605911" cy="338524"/>
          </a:xfrm>
          <a:prstGeom prst="rect">
            <a:avLst/>
          </a:prstGeom>
          <a:noFill/>
        </p:spPr>
        <p:txBody>
          <a:bodyPr wrap="square" lIns="91411" tIns="45705" rIns="91411" bIns="45705" rtlCol="0">
            <a:spAutoFit/>
          </a:bodyPr>
          <a:lstStyle/>
          <a:p>
            <a:pPr algn="ctr" defTabSz="914400"/>
            <a:fld id="{2EEF1883-7A0E-4F66-9932-E581691AD397}" type="slidenum">
              <a:rPr lang="zh-CN" altLang="en-US" sz="1600">
                <a:solidFill>
                  <a:prstClr val="white">
                    <a:lumMod val="85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fld>
            <a:r>
              <a:rPr lang="zh-CN" altLang="en-US" sz="1600">
                <a:solidFill>
                  <a:prstClr val="white">
                    <a:lumMod val="85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1600">
              <a:solidFill>
                <a:prstClr val="white">
                  <a:lumMod val="85000"/>
                </a:prst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file:///D:\qq&#25991;&#20214;\712321467\Image\C2C\Image2\%7b75232B38-A165-1FB7-499C-2E1C792CACB5%7d.png" TargetMode="Externa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image" Target="file:///D:\qq&#25991;&#20214;\712321467\Image\C2C\Image2\%7b75232B38-A165-1FB7-499C-2E1C792CACB5%7d.png" TargetMode="Externa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zh-CN" altLang="en-US" sz="300">
              <a:solidFill>
                <a:schemeClr val="bg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60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  <a:endParaRPr lang="en-US" altLang="zh-CN" sz="600">
              <a:solidFill>
                <a:schemeClr val="bg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1073743875" descr="学科网 zxxk.com"/>
          <p:cNvPicPr>
            <a:picLocks noChangeAspect="1"/>
          </p:cNvPicPr>
          <p:nvPr/>
        </p:nvPicPr>
        <p:blipFill>
          <a:blip r:embed="rId9" r:link="rId10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/>
        </p:nvPicPr>
        <p:blipFill>
          <a:blip r:embed="rId6" r:link="rId7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</p:sldLayoutIdLst>
  <p:transition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10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6.wmf"/><Relationship Id="rId1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.xml"/><Relationship Id="rId8" Type="http://schemas.openxmlformats.org/officeDocument/2006/relationships/tags" Target="../tags/tag3.xml"/><Relationship Id="rId7" Type="http://schemas.openxmlformats.org/officeDocument/2006/relationships/image" Target="../media/image13.wmf"/><Relationship Id="rId6" Type="http://schemas.openxmlformats.org/officeDocument/2006/relationships/tags" Target="../tags/tag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0" Type="http://schemas.openxmlformats.org/officeDocument/2006/relationships/notesSlide" Target="../notesSlides/notesSlide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202201041018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7405" y="0"/>
            <a:ext cx="1894840" cy="1609090"/>
          </a:xfrm>
          <a:prstGeom prst="rect">
            <a:avLst/>
          </a:prstGeom>
        </p:spPr>
      </p:pic>
      <p:sp>
        <p:nvSpPr>
          <p:cNvPr id="3" name="副标题 2"/>
          <p:cNvSpPr>
            <a:spLocks noGrp="1"/>
          </p:cNvSpPr>
          <p:nvPr/>
        </p:nvSpPr>
        <p:spPr>
          <a:xfrm>
            <a:off x="551180" y="2853055"/>
            <a:ext cx="5512435" cy="699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zh-CN" alt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充要条件</a:t>
            </a:r>
            <a:endParaRPr lang="zh-CN" altLang="zh-CN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2704" y="1087554"/>
            <a:ext cx="11521846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40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</a:t>
            </a:r>
            <a:r>
              <a:rPr lang="zh-CN" altLang="zh-CN" sz="240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如果“若</a:t>
            </a:r>
            <a:r>
              <a:rPr lang="en-US" altLang="zh-CN" sz="2400" i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p</a:t>
            </a:r>
            <a:r>
              <a:rPr lang="zh-CN" altLang="en-US" sz="240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</a:t>
            </a:r>
            <a:r>
              <a:rPr lang="zh-CN" altLang="zh-CN" sz="240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则</a:t>
            </a:r>
            <a:r>
              <a:rPr lang="en-US" altLang="zh-CN" sz="2400" i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q</a:t>
            </a:r>
            <a:r>
              <a:rPr lang="zh-CN" altLang="zh-CN" sz="240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”和它的逆命题“若</a:t>
            </a:r>
            <a:r>
              <a:rPr lang="en-US" altLang="zh-CN" sz="2400" i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q</a:t>
            </a:r>
            <a:r>
              <a:rPr lang="zh-CN" altLang="en-US" sz="240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</a:t>
            </a:r>
            <a:r>
              <a:rPr lang="zh-CN" altLang="zh-CN" sz="240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则</a:t>
            </a:r>
            <a:r>
              <a:rPr lang="en-US" altLang="zh-CN" sz="2400" i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p</a:t>
            </a:r>
            <a:r>
              <a:rPr lang="zh-CN" altLang="zh-CN" sz="240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”均是真命题</a:t>
            </a:r>
            <a:r>
              <a:rPr lang="en-US" altLang="zh-CN" sz="240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</a:t>
            </a:r>
            <a:r>
              <a:rPr lang="zh-CN" altLang="zh-CN" sz="240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此时既有</a:t>
            </a:r>
            <a:r>
              <a:rPr lang="en-US" altLang="zh-CN" sz="240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,</a:t>
            </a:r>
            <a:r>
              <a:rPr lang="zh-CN" altLang="zh-CN" sz="240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又有</a:t>
            </a:r>
            <a:r>
              <a:rPr lang="en-US" altLang="zh-CN" sz="240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,</a:t>
            </a:r>
            <a:r>
              <a:rPr lang="zh-CN" altLang="zh-CN" sz="240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就</a:t>
            </a:r>
            <a:r>
              <a:rPr lang="zh-CN" altLang="en-US" sz="240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记</a:t>
            </a:r>
            <a:r>
              <a:rPr lang="zh-CN" altLang="zh-CN" sz="240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作</a:t>
            </a:r>
            <a:r>
              <a:rPr lang="en-US" altLang="zh-CN" sz="240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.</a:t>
            </a:r>
            <a:r>
              <a:rPr lang="zh-CN" altLang="zh-CN" sz="240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此时</a:t>
            </a:r>
            <a:r>
              <a:rPr lang="en-US" altLang="zh-CN" sz="2400" i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p</a:t>
            </a:r>
            <a:r>
              <a:rPr lang="zh-CN" altLang="zh-CN" sz="240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既是</a:t>
            </a:r>
            <a:r>
              <a:rPr lang="en-US" altLang="zh-CN" sz="2400" i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q</a:t>
            </a:r>
            <a:r>
              <a:rPr lang="zh-CN" altLang="zh-CN" sz="240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的充分条件，也是</a:t>
            </a:r>
            <a:r>
              <a:rPr lang="en-US" altLang="zh-CN" sz="2400" i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q</a:t>
            </a:r>
            <a:r>
              <a:rPr lang="zh-CN" altLang="zh-CN" sz="240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的必要条件，我们就说</a:t>
            </a:r>
            <a:r>
              <a:rPr lang="en-US" altLang="zh-CN" sz="2400" i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p</a:t>
            </a:r>
            <a:r>
              <a:rPr lang="zh-CN" altLang="zh-CN" sz="240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是</a:t>
            </a:r>
            <a:r>
              <a:rPr lang="en-US" altLang="zh-CN" sz="2400" i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q</a:t>
            </a:r>
            <a:r>
              <a:rPr lang="zh-CN" altLang="zh-CN" sz="240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</a:t>
            </a:r>
            <a:r>
              <a:rPr lang="zh-CN" altLang="zh-CN" sz="240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充分必要条件，</a:t>
            </a:r>
            <a:r>
              <a:rPr lang="zh-CN" altLang="zh-CN" sz="240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简称为</a:t>
            </a:r>
            <a:r>
              <a:rPr lang="zh-CN" altLang="zh-CN" sz="240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充要条件（</a:t>
            </a:r>
            <a:r>
              <a:rPr lang="en-US" altLang="zh-CN" sz="240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sufficient necessary cindition</a:t>
            </a:r>
            <a:r>
              <a:rPr lang="zh-CN" altLang="zh-CN" sz="240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r>
              <a:rPr lang="en-US" altLang="zh-CN" sz="240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r>
              <a:rPr lang="zh-CN" altLang="zh-CN" sz="240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此时</a:t>
            </a:r>
            <a:r>
              <a:rPr lang="en-US" altLang="zh-CN" sz="2400" i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p</a:t>
            </a:r>
            <a:r>
              <a:rPr lang="zh-CN" altLang="zh-CN" sz="240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与</a:t>
            </a:r>
            <a:r>
              <a:rPr lang="en-US" altLang="zh-CN" sz="2400" i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q</a:t>
            </a:r>
            <a:r>
              <a:rPr lang="zh-CN" altLang="zh-CN" sz="240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互为充要条件</a:t>
            </a:r>
            <a:r>
              <a:rPr lang="en-US" altLang="zh-CN" sz="240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endParaRPr lang="en-US" altLang="zh-CN" sz="2400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10235419" y="1322760"/>
          <a:ext cx="902566" cy="361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1" imgW="443865" imgH="177800" progId="Equation.DSMT4">
                  <p:embed/>
                </p:oleObj>
              </mc:Choice>
              <mc:Fallback>
                <p:oleObj name="Equation" r:id="rId1" imgW="443865" imgH="177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235419" y="1322760"/>
                        <a:ext cx="902566" cy="361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954011" y="1848697"/>
          <a:ext cx="926486" cy="370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3" imgW="443865" imgH="177800" progId="Equation.DSMT4">
                  <p:embed/>
                </p:oleObj>
              </mc:Choice>
              <mc:Fallback>
                <p:oleObj name="Equation" r:id="rId3" imgW="443865" imgH="177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954011" y="1848697"/>
                        <a:ext cx="926486" cy="3705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3092170" y="1848298"/>
          <a:ext cx="955216" cy="371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5" imgW="457200" imgH="177800" progId="Equation.DSMT4">
                  <p:embed/>
                </p:oleObj>
              </mc:Choice>
              <mc:Fallback>
                <p:oleObj name="Equation" r:id="rId5" imgW="457200" imgH="177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092170" y="1848298"/>
                        <a:ext cx="955216" cy="3714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265557" y="584092"/>
            <a:ext cx="230271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C00000"/>
                </a:solidFill>
                <a:latin typeface="华文行楷" panose="02010800040101010101" charset="-122"/>
                <a:ea typeface="华文行楷" panose="02010800040101010101" charset="-122"/>
              </a:rPr>
              <a:t>定义</a:t>
            </a:r>
            <a:endParaRPr lang="zh-CN" altLang="en-US" sz="3600" b="1">
              <a:solidFill>
                <a:srgbClr val="C0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338" y="3505821"/>
            <a:ext cx="10973943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zh-CN" sz="2600" b="1" smtClean="0">
                <a:solidFill>
                  <a:srgbClr val="C00000"/>
                </a:solidFill>
              </a:rPr>
              <a:t>注意：</a:t>
            </a:r>
            <a:r>
              <a:rPr lang="zh-CN" altLang="zh-CN" sz="2600" smtClean="0"/>
              <a:t>根据充要条件的定义可知，若原命题“若</a:t>
            </a:r>
            <a:r>
              <a:rPr lang="en-US" altLang="zh-CN" sz="2600" i="1" smtClean="0"/>
              <a:t>p</a:t>
            </a:r>
            <a:r>
              <a:rPr lang="zh-CN" altLang="zh-CN" sz="2600" smtClean="0"/>
              <a:t>，则</a:t>
            </a:r>
            <a:r>
              <a:rPr lang="en-US" altLang="zh-CN" sz="2600" i="1" smtClean="0"/>
              <a:t>q</a:t>
            </a:r>
            <a:r>
              <a:rPr lang="zh-CN" altLang="zh-CN" sz="2600" smtClean="0"/>
              <a:t>”及其逆命题“若</a:t>
            </a:r>
            <a:r>
              <a:rPr lang="en-US" altLang="zh-CN" sz="2600" i="1" smtClean="0"/>
              <a:t>q</a:t>
            </a:r>
            <a:r>
              <a:rPr lang="zh-CN" altLang="zh-CN" sz="2600" smtClean="0"/>
              <a:t>，则</a:t>
            </a:r>
            <a:r>
              <a:rPr lang="en-US" altLang="zh-CN" sz="2600" i="1" smtClean="0"/>
              <a:t>p</a:t>
            </a:r>
            <a:r>
              <a:rPr lang="zh-CN" altLang="zh-CN" sz="2600" smtClean="0"/>
              <a:t>”都是真命题，则</a:t>
            </a:r>
            <a:r>
              <a:rPr lang="en-US" altLang="zh-CN" sz="2600" i="1" smtClean="0"/>
              <a:t>p</a:t>
            </a:r>
            <a:r>
              <a:rPr lang="zh-CN" altLang="zh-CN" sz="2600" smtClean="0"/>
              <a:t>与</a:t>
            </a:r>
            <a:r>
              <a:rPr lang="en-US" altLang="zh-CN" sz="2600" i="1" smtClean="0"/>
              <a:t>q</a:t>
            </a:r>
            <a:r>
              <a:rPr lang="zh-CN" altLang="zh-CN" sz="2600" smtClean="0"/>
              <a:t>互为充要条件</a:t>
            </a:r>
            <a:r>
              <a:rPr lang="en-US" altLang="zh-CN" sz="2600" smtClean="0"/>
              <a:t>.</a:t>
            </a:r>
            <a:endParaRPr lang="zh-CN" altLang="zh-CN" sz="2600" smtClean="0"/>
          </a:p>
        </p:txBody>
      </p:sp>
      <p:sp>
        <p:nvSpPr>
          <p:cNvPr id="8" name="矩形 7"/>
          <p:cNvSpPr/>
          <p:nvPr/>
        </p:nvSpPr>
        <p:spPr>
          <a:xfrm>
            <a:off x="2081" y="276"/>
            <a:ext cx="12189742" cy="584211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" name="矩形 2"/>
          <p:cNvSpPr/>
          <p:nvPr/>
        </p:nvSpPr>
        <p:spPr>
          <a:xfrm>
            <a:off x="3001023" y="243"/>
            <a:ext cx="6191543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zh-CN" sz="2800" b="1" kern="100">
                <a:solidFill>
                  <a:schemeClr val="tx1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知识点一　充要条件</a:t>
            </a:r>
            <a:endParaRPr lang="zh-CN" altLang="zh-CN" sz="2800" b="1" kern="100">
              <a:solidFill>
                <a:schemeClr val="tx1"/>
              </a:solidFill>
              <a:latin typeface="Times New Roman" panose="02020603050405020304"/>
              <a:ea typeface="微软雅黑" panose="020B0503020204020204" pitchFamily="34" charset="-122"/>
              <a:cs typeface="Times New Roman" panose="020206030504050203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9673" y="707894"/>
            <a:ext cx="10386677" cy="3646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zh-CN" sz="2200" kern="0">
                <a:solidFill>
                  <a:srgbClr val="C00000"/>
                </a:solidFill>
                <a:latin typeface="Times New Roman" panose="02020603050405020304" pitchFamily="18" charset="0"/>
                <a:cs typeface="宋体" panose="02010600030101010101" pitchFamily="2" charset="-122"/>
              </a:rPr>
              <a:t>例</a:t>
            </a:r>
            <a:r>
              <a:rPr lang="en-US" altLang="zh-CN" sz="2200" kern="0">
                <a:solidFill>
                  <a:srgbClr val="C00000"/>
                </a:solidFill>
                <a:latin typeface="Times New Roman" panose="02020603050405020304" pitchFamily="18" charset="0"/>
                <a:cs typeface="宋体" panose="02010600030101010101" pitchFamily="2" charset="-122"/>
              </a:rPr>
              <a:t>1 </a:t>
            </a:r>
            <a:r>
              <a:rPr lang="en-US" altLang="zh-CN" sz="2200" kern="0" smtClean="0">
                <a:solidFill>
                  <a:srgbClr val="C00000"/>
                </a:solidFill>
                <a:latin typeface="Times New Roman" panose="02020603050405020304" pitchFamily="18" charset="0"/>
                <a:cs typeface="宋体" panose="02010600030101010101" pitchFamily="2" charset="-122"/>
              </a:rPr>
              <a:t> </a:t>
            </a:r>
            <a:r>
              <a:rPr altLang="zh-CN" sz="2200" kern="0">
                <a:latin typeface="Times New Roman" panose="02020603050405020304" pitchFamily="18" charset="0"/>
                <a:cs typeface="宋体" panose="02010600030101010101" pitchFamily="2" charset="-122"/>
              </a:rPr>
              <a:t> 下列命题中，哪些</a:t>
            </a:r>
            <a:r>
              <a:rPr lang="zh-CN" sz="2200" kern="0">
                <a:latin typeface="Times New Roman" panose="02020603050405020304" pitchFamily="18" charset="0"/>
                <a:cs typeface="宋体" panose="02010600030101010101" pitchFamily="2" charset="-122"/>
              </a:rPr>
              <a:t>命题中</a:t>
            </a:r>
            <a:r>
              <a:rPr lang="en-US" altLang="zh-CN" sz="2200" kern="0" smtClean="0">
                <a:latin typeface="Times New Roman" panose="02020603050405020304" pitchFamily="18" charset="0"/>
                <a:cs typeface="宋体" panose="02010600030101010101" pitchFamily="2" charset="-122"/>
                <a:sym typeface="+mn-ea"/>
              </a:rPr>
              <a:t>p</a:t>
            </a:r>
            <a:r>
              <a:rPr lang="zh-CN" altLang="en-US" sz="2200" kern="0" smtClean="0">
                <a:latin typeface="Times New Roman" panose="02020603050405020304" pitchFamily="18" charset="0"/>
                <a:cs typeface="宋体" panose="02010600030101010101" pitchFamily="2" charset="-122"/>
                <a:sym typeface="+mn-ea"/>
              </a:rPr>
              <a:t>是</a:t>
            </a:r>
            <a:r>
              <a:rPr lang="en-US" altLang="zh-CN" sz="2200" kern="0" smtClean="0">
                <a:latin typeface="Times New Roman" panose="02020603050405020304" pitchFamily="18" charset="0"/>
                <a:cs typeface="宋体" panose="02010600030101010101" pitchFamily="2" charset="-122"/>
                <a:sym typeface="+mn-ea"/>
              </a:rPr>
              <a:t>q</a:t>
            </a:r>
            <a:r>
              <a:rPr lang="zh-CN" altLang="en-US" sz="2200" kern="0" smtClean="0">
                <a:latin typeface="Times New Roman" panose="02020603050405020304" pitchFamily="18" charset="0"/>
                <a:cs typeface="宋体" panose="02010600030101010101" pitchFamily="2" charset="-122"/>
                <a:sym typeface="+mn-ea"/>
              </a:rPr>
              <a:t>的充要条件</a:t>
            </a:r>
            <a:r>
              <a:rPr altLang="zh-CN" sz="2200" kern="0">
                <a:latin typeface="Times New Roman" panose="02020603050405020304" pitchFamily="18" charset="0"/>
                <a:cs typeface="宋体" panose="02010600030101010101" pitchFamily="2" charset="-122"/>
              </a:rPr>
              <a:t>？</a:t>
            </a:r>
            <a:endParaRPr altLang="zh-CN" sz="2200" kern="0">
              <a:latin typeface="Times New Roman" panose="02020603050405020304" pitchFamily="18" charset="0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altLang="zh-CN" sz="2200" kern="0">
                <a:latin typeface="Times New Roman" panose="02020603050405020304" pitchFamily="18" charset="0"/>
                <a:cs typeface="宋体" panose="02010600030101010101" pitchFamily="2" charset="-122"/>
              </a:rPr>
              <a:t>（1</a:t>
            </a:r>
            <a:r>
              <a:rPr lang="zh-CN" sz="2200" kern="0">
                <a:latin typeface="Times New Roman" panose="02020603050405020304" pitchFamily="18" charset="0"/>
                <a:cs typeface="宋体" panose="02010600030101010101" pitchFamily="2" charset="-122"/>
              </a:rPr>
              <a:t>）</a:t>
            </a:r>
            <a:r>
              <a:rPr lang="en-US" altLang="zh-CN" sz="220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200" i="1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p</a:t>
            </a:r>
            <a:r>
              <a:rPr lang="zh-CN" altLang="en-US" sz="220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：四边形是正方形，</a:t>
            </a:r>
            <a:r>
              <a:rPr lang="en-US" altLang="zh-CN" sz="2200" i="1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q</a:t>
            </a:r>
            <a:r>
              <a:rPr lang="zh-CN" altLang="en-US" sz="220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：四边形的对角线互相垂直且平分</a:t>
            </a:r>
            <a:r>
              <a:rPr altLang="zh-CN" sz="2200" kern="0">
                <a:latin typeface="Times New Roman" panose="02020603050405020304" pitchFamily="18" charset="0"/>
                <a:cs typeface="宋体" panose="02010600030101010101" pitchFamily="2" charset="-122"/>
              </a:rPr>
              <a:t>；</a:t>
            </a:r>
            <a:endParaRPr altLang="zh-CN" sz="2200" kern="0">
              <a:latin typeface="Times New Roman" panose="02020603050405020304" pitchFamily="18" charset="0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endParaRPr altLang="zh-CN" sz="2200" kern="0">
              <a:latin typeface="Times New Roman" panose="02020603050405020304" pitchFamily="18" charset="0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altLang="zh-CN" sz="2200" kern="0">
                <a:latin typeface="Times New Roman" panose="02020603050405020304" pitchFamily="18" charset="0"/>
                <a:cs typeface="宋体" panose="02010600030101010101" pitchFamily="2" charset="-122"/>
              </a:rPr>
              <a:t>（2）</a:t>
            </a:r>
            <a:r>
              <a:rPr lang="en-US" sz="2200" kern="0">
                <a:latin typeface="Times New Roman" panose="02020603050405020304" pitchFamily="18" charset="0"/>
                <a:cs typeface="宋体" panose="02010600030101010101" pitchFamily="2" charset="-122"/>
              </a:rPr>
              <a:t> </a:t>
            </a:r>
            <a:r>
              <a:rPr lang="en-US" altLang="zh-CN" sz="2200" i="1" smtClean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p</a:t>
            </a:r>
            <a:r>
              <a:rPr lang="zh-CN" altLang="zh-CN" sz="2200" smtClean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：两个三角形相似，</a:t>
            </a:r>
            <a:r>
              <a:rPr lang="en-US" altLang="zh-CN" sz="2200" i="1" smtClean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q</a:t>
            </a:r>
            <a:r>
              <a:rPr lang="zh-CN" altLang="zh-CN" sz="2200" smtClean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：两个三角形三边成比例</a:t>
            </a:r>
            <a:r>
              <a:rPr altLang="zh-CN" sz="2200" kern="0">
                <a:latin typeface="Times New Roman" panose="02020603050405020304" pitchFamily="18" charset="0"/>
                <a:cs typeface="宋体" panose="02010600030101010101" pitchFamily="2" charset="-122"/>
              </a:rPr>
              <a:t>；</a:t>
            </a:r>
            <a:endParaRPr altLang="zh-CN" sz="2200" kern="0">
              <a:latin typeface="Times New Roman" panose="02020603050405020304" pitchFamily="18" charset="0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endParaRPr altLang="zh-CN" sz="2200" kern="0">
              <a:latin typeface="Times New Roman" panose="02020603050405020304" pitchFamily="18" charset="0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endParaRPr altLang="zh-CN" sz="2200" kern="0">
              <a:latin typeface="Times New Roman" panose="02020603050405020304" pitchFamily="18" charset="0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altLang="zh-CN" sz="2200" kern="0">
                <a:latin typeface="Times New Roman" panose="02020603050405020304" pitchFamily="18" charset="0"/>
                <a:cs typeface="宋体" panose="02010600030101010101" pitchFamily="2" charset="-122"/>
              </a:rPr>
              <a:t>（4）</a:t>
            </a:r>
            <a:r>
              <a:rPr lang="en-US" altLang="zh-CN" sz="2200" i="1" smtClean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p</a:t>
            </a:r>
            <a:r>
              <a:rPr lang="zh-CN" altLang="zh-CN" sz="2200" smtClean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：</a:t>
            </a:r>
            <a:r>
              <a:rPr lang="en-US" altLang="zh-CN" sz="2200" i="1" smtClean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x</a:t>
            </a:r>
            <a:r>
              <a:rPr lang="en-US" altLang="zh-CN" sz="2200" smtClean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=1</a:t>
            </a:r>
            <a:r>
              <a:rPr lang="zh-CN" altLang="zh-CN" sz="2200" smtClean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是一元二次方程</a:t>
            </a:r>
            <a:r>
              <a:rPr lang="en-US" altLang="zh-CN" sz="2200" i="1" smtClean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ax</a:t>
            </a:r>
            <a:r>
              <a:rPr lang="en-US" altLang="zh-CN" sz="2200" i="1" baseline="30000" smtClean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</a:t>
            </a:r>
            <a:r>
              <a:rPr lang="en-US" altLang="zh-CN" sz="2200" i="1" smtClean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+bx+c=0</a:t>
            </a:r>
            <a:r>
              <a:rPr lang="zh-CN" altLang="zh-CN" sz="2200" smtClean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的一个根，</a:t>
            </a:r>
            <a:r>
              <a:rPr lang="en-US" altLang="zh-CN" sz="2200" i="1" smtClean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q</a:t>
            </a:r>
            <a:r>
              <a:rPr lang="zh-CN" altLang="zh-CN" sz="2200" smtClean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：</a:t>
            </a:r>
            <a:r>
              <a:rPr lang="en-US" altLang="zh-CN" sz="2200" i="1" err="1" smtClean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a+b+c=0</a:t>
            </a:r>
            <a:r>
              <a:rPr lang="zh-CN" altLang="zh-CN" sz="2200" smtClean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200" i="1" smtClean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a</a:t>
            </a:r>
            <a:r>
              <a:rPr lang="zh-CN" altLang="zh-CN" sz="2200" i="1" smtClean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≠</a:t>
            </a:r>
            <a:r>
              <a:rPr lang="en-US" altLang="zh-CN" sz="2200" i="1" smtClean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0</a:t>
            </a:r>
            <a:r>
              <a:rPr lang="zh-CN" altLang="zh-CN" sz="2200" smtClean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）</a:t>
            </a:r>
            <a:r>
              <a:rPr lang="en-US" altLang="zh-CN" sz="2200" smtClean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.</a:t>
            </a:r>
            <a:endParaRPr altLang="zh-CN" sz="2200" kern="0">
              <a:latin typeface="Times New Roman" panose="02020603050405020304" pitchFamily="18" charset="0"/>
              <a:cs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81" y="276"/>
            <a:ext cx="12189742" cy="584211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" name="矩形 2"/>
          <p:cNvSpPr/>
          <p:nvPr/>
        </p:nvSpPr>
        <p:spPr>
          <a:xfrm>
            <a:off x="2946964" y="60720"/>
            <a:ext cx="6594697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00">
              <a:defRPr/>
            </a:pPr>
            <a:r>
              <a:rPr lang="zh-CN" altLang="en-US" sz="2400" b="1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题型一　充要条件的判断</a:t>
            </a:r>
            <a:endParaRPr lang="zh-CN" altLang="en-US" sz="2400" b="1" kern="100">
              <a:latin typeface="Times New Roman" panose="02020603050405020304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687905" y="1268522"/>
            <a:ext cx="26974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i="1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p不</a:t>
            </a:r>
            <a:r>
              <a:rPr lang="zh-CN" altLang="en-US" sz="2400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是</a:t>
            </a:r>
            <a:r>
              <a:rPr lang="zh-CN" altLang="en-US" sz="2400" i="1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</a:t>
            </a:r>
            <a:r>
              <a:rPr lang="zh-CN" altLang="en-US" sz="2400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的充要条件.</a:t>
            </a:r>
            <a:endParaRPr lang="zh-CN" altLang="en-US" sz="2400">
              <a:solidFill>
                <a:srgbClr val="C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572" y="2186635"/>
            <a:ext cx="23926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i="1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</a:t>
            </a:r>
            <a:r>
              <a:rPr lang="zh-CN" altLang="en-US" sz="2400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是</a:t>
            </a:r>
            <a:r>
              <a:rPr lang="zh-CN" altLang="en-US" sz="2400" i="1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</a:t>
            </a:r>
            <a:r>
              <a:rPr lang="zh-CN" altLang="en-US" sz="2400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的充要条件.</a:t>
            </a:r>
            <a:endParaRPr lang="zh-CN" altLang="en-US" sz="2400">
              <a:solidFill>
                <a:srgbClr val="C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544865" y="2952347"/>
            <a:ext cx="26974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i="1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p不</a:t>
            </a:r>
            <a:r>
              <a:rPr lang="zh-CN" altLang="en-US" sz="2400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是</a:t>
            </a:r>
            <a:r>
              <a:rPr lang="zh-CN" altLang="en-US" sz="2400" i="1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</a:t>
            </a:r>
            <a:r>
              <a:rPr lang="zh-CN" altLang="en-US" sz="2400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的充要条件.</a:t>
            </a:r>
            <a:endParaRPr lang="zh-CN" altLang="en-US" sz="2400">
              <a:solidFill>
                <a:srgbClr val="C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960550" y="4581037"/>
            <a:ext cx="23926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i="1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</a:t>
            </a:r>
            <a:r>
              <a:rPr lang="zh-CN" altLang="en-US" sz="2400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是</a:t>
            </a:r>
            <a:r>
              <a:rPr lang="zh-CN" altLang="en-US" sz="2400" i="1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</a:t>
            </a:r>
            <a:r>
              <a:rPr lang="zh-CN" altLang="en-US" sz="2400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的充要条件.</a:t>
            </a:r>
            <a:endParaRPr lang="zh-CN" altLang="en-US" sz="2400">
              <a:solidFill>
                <a:srgbClr val="C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623308" y="3068895"/>
            <a:ext cx="591060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latin typeface="Times New Roman" panose="02020603050405020304" pitchFamily="18" charset="0"/>
                <a:ea typeface="宋体" panose="02010600030101010101" pitchFamily="2" charset="-122"/>
              </a:rPr>
              <a:t>(3)</a:t>
            </a:r>
            <a:r>
              <a:rPr lang="en-US" altLang="zh-CN" sz="2400" i="1" smtClean="0">
                <a:latin typeface="Times New Roman" panose="02020603050405020304" pitchFamily="18" charset="0"/>
                <a:ea typeface="宋体" panose="02010600030101010101" pitchFamily="2" charset="-122"/>
              </a:rPr>
              <a:t>   p</a:t>
            </a:r>
            <a:r>
              <a:rPr lang="zh-CN" altLang="zh-CN" sz="2400" smtClean="0">
                <a:latin typeface="Times New Roman" panose="02020603050405020304" pitchFamily="18" charset="0"/>
                <a:ea typeface="宋体" panose="02010600030101010101" pitchFamily="2" charset="-122"/>
              </a:rPr>
              <a:t>：</a:t>
            </a:r>
            <a:r>
              <a:rPr lang="en-US" altLang="zh-CN" sz="2400" i="1" err="1" smtClean="0">
                <a:latin typeface="Times New Roman" panose="02020603050405020304" pitchFamily="18" charset="0"/>
                <a:ea typeface="宋体" panose="02010600030101010101" pitchFamily="2" charset="-122"/>
              </a:rPr>
              <a:t>xy&gt;0</a:t>
            </a:r>
            <a:r>
              <a:rPr lang="zh-CN" altLang="zh-CN" sz="2400" smtClean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2400" i="1" smtClean="0">
                <a:latin typeface="Times New Roman" panose="02020603050405020304" pitchFamily="18" charset="0"/>
                <a:ea typeface="宋体" panose="02010600030101010101" pitchFamily="2" charset="-122"/>
              </a:rPr>
              <a:t>q</a:t>
            </a:r>
            <a:r>
              <a:rPr lang="zh-CN" altLang="zh-CN" sz="2400" smtClean="0">
                <a:latin typeface="Times New Roman" panose="02020603050405020304" pitchFamily="18" charset="0"/>
                <a:ea typeface="宋体" panose="02010600030101010101" pitchFamily="2" charset="-122"/>
              </a:rPr>
              <a:t>：</a:t>
            </a:r>
            <a:r>
              <a:rPr lang="en-US" altLang="zh-CN" sz="2400" i="1" smtClean="0">
                <a:latin typeface="Times New Roman" panose="02020603050405020304" pitchFamily="18" charset="0"/>
                <a:ea typeface="宋体" panose="02010600030101010101" pitchFamily="2" charset="-122"/>
              </a:rPr>
              <a:t>x&gt;0</a:t>
            </a:r>
            <a:r>
              <a:rPr lang="zh-CN" altLang="zh-CN" sz="2400" i="1" smtClean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2400" i="1" smtClean="0">
                <a:latin typeface="Times New Roman" panose="02020603050405020304" pitchFamily="18" charset="0"/>
                <a:ea typeface="宋体" panose="02010600030101010101" pitchFamily="2" charset="-122"/>
              </a:rPr>
              <a:t>y&gt;0</a:t>
            </a:r>
            <a:r>
              <a:rPr lang="zh-CN" altLang="zh-CN" sz="2400" smtClean="0">
                <a:latin typeface="Times New Roman" panose="02020603050405020304" pitchFamily="18" charset="0"/>
                <a:ea typeface="宋体" panose="02010600030101010101" pitchFamily="2" charset="-122"/>
              </a:rPr>
              <a:t>；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表格 1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40949" y="1519412"/>
          <a:ext cx="10654665" cy="5094605"/>
        </p:xfrm>
        <a:graphic>
          <a:graphicData uri="http://schemas.openxmlformats.org/drawingml/2006/table">
            <a:tbl>
              <a:tblPr/>
              <a:tblGrid>
                <a:gridCol w="8206740"/>
                <a:gridCol w="2447925"/>
              </a:tblGrid>
              <a:tr h="1316355">
                <a:tc>
                  <a:txBody>
                    <a:bodyPr wrap="square"/>
                    <a:lstStyle/>
                    <a:p>
                      <a:pPr marL="71755" marR="0" indent="0" algn="just" defTabSz="12192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800" kern="100" smtClean="0">
                          <a:effectLst/>
                          <a:latin typeface="Times New Roman" panose="02020603050405020304"/>
                          <a:ea typeface="华文细黑" panose="02010600040101010101" pitchFamily="2" charset="-122"/>
                          <a:cs typeface="Times New Roman" panose="02020603050405020304"/>
                        </a:rPr>
                        <a:t>若</a:t>
                      </a:r>
                      <a:r>
                        <a:rPr lang="en-US" altLang="zh-CN" sz="2800" i="1" kern="100" smtClean="0">
                          <a:effectLst/>
                          <a:latin typeface="Times New Roman" panose="02020603050405020304"/>
                          <a:ea typeface="华文细黑" panose="02010600040101010101" pitchFamily="2" charset="-122"/>
                        </a:rPr>
                        <a:t>A</a:t>
                      </a:r>
                      <a:r>
                        <a:rPr lang="en-US" altLang="zh-CN" sz="2800" kern="100" smtClean="0">
                          <a:effectLst/>
                          <a:latin typeface="Cambria Math" panose="02040503050406030204"/>
                          <a:ea typeface="华文细黑" panose="02010600040101010101" pitchFamily="2" charset="-122"/>
                          <a:cs typeface="Cambria Math" panose="02040503050406030204"/>
                        </a:rPr>
                        <a:t>⊆</a:t>
                      </a:r>
                      <a:r>
                        <a:rPr lang="en-US" altLang="zh-CN" sz="2800" i="1" kern="100" smtClean="0">
                          <a:effectLst/>
                          <a:latin typeface="Times New Roman" panose="02020603050405020304"/>
                          <a:ea typeface="华文细黑" panose="02010600040101010101" pitchFamily="2" charset="-122"/>
                        </a:rPr>
                        <a:t>B</a:t>
                      </a:r>
                      <a:r>
                        <a:rPr lang="zh-CN" altLang="zh-CN" sz="2800" kern="100" smtClean="0">
                          <a:effectLst/>
                          <a:latin typeface="Times New Roman" panose="02020603050405020304"/>
                          <a:ea typeface="华文细黑" panose="02010600040101010101" pitchFamily="2" charset="-122"/>
                          <a:cs typeface="Times New Roman" panose="02020603050405020304"/>
                        </a:rPr>
                        <a:t>，则</a:t>
                      </a:r>
                      <a:r>
                        <a:rPr lang="en-US" altLang="zh-CN" sz="2800" i="1" kern="100" smtClean="0">
                          <a:effectLst/>
                          <a:latin typeface="Times New Roman" panose="02020603050405020304"/>
                          <a:ea typeface="华文细黑" panose="02010600040101010101" pitchFamily="2" charset="-122"/>
                        </a:rPr>
                        <a:t>p</a:t>
                      </a:r>
                      <a:r>
                        <a:rPr lang="zh-CN" altLang="zh-CN" sz="2800" kern="100" smtClean="0">
                          <a:effectLst/>
                          <a:latin typeface="Times New Roman" panose="02020603050405020304"/>
                          <a:ea typeface="华文细黑" panose="02010600040101010101" pitchFamily="2" charset="-122"/>
                          <a:cs typeface="Times New Roman" panose="02020603050405020304"/>
                        </a:rPr>
                        <a:t>是</a:t>
                      </a:r>
                      <a:r>
                        <a:rPr lang="en-US" altLang="zh-CN" sz="2800" i="1" kern="100" smtClean="0">
                          <a:effectLst/>
                          <a:latin typeface="Times New Roman" panose="02020603050405020304"/>
                          <a:ea typeface="华文细黑" panose="02010600040101010101" pitchFamily="2" charset="-122"/>
                        </a:rPr>
                        <a:t>q</a:t>
                      </a:r>
                      <a:r>
                        <a:rPr lang="zh-CN" altLang="zh-CN" sz="2800" kern="100" smtClean="0">
                          <a:effectLst/>
                          <a:latin typeface="Times New Roman" panose="02020603050405020304"/>
                          <a:ea typeface="华文细黑" panose="02010600040101010101" pitchFamily="2" charset="-122"/>
                          <a:cs typeface="Times New Roman" panose="02020603050405020304"/>
                        </a:rPr>
                        <a:t>的充分条件，若</a:t>
                      </a:r>
                      <a:r>
                        <a:rPr lang="en-US" altLang="zh-CN" sz="2800" kern="100" smtClean="0">
                          <a:effectLst/>
                          <a:latin typeface="Times New Roman" panose="02020603050405020304"/>
                          <a:ea typeface="华文细黑" panose="02010600040101010101" pitchFamily="2" charset="-122"/>
                          <a:cs typeface="Times New Roman" panose="02020603050405020304"/>
                        </a:rPr>
                        <a:t>A     B</a:t>
                      </a:r>
                      <a:r>
                        <a:rPr lang="zh-CN" altLang="zh-CN" sz="2800" kern="100" smtClean="0">
                          <a:effectLst/>
                          <a:latin typeface="Times New Roman" panose="02020603050405020304"/>
                          <a:ea typeface="华文细黑" panose="02010600040101010101" pitchFamily="2" charset="-122"/>
                          <a:cs typeface="Times New Roman" panose="02020603050405020304"/>
                        </a:rPr>
                        <a:t>  ，则</a:t>
                      </a:r>
                      <a:r>
                        <a:rPr lang="en-US" altLang="zh-CN" sz="2800" i="1" kern="100" smtClean="0">
                          <a:effectLst/>
                          <a:latin typeface="Times New Roman" panose="02020603050405020304"/>
                          <a:ea typeface="华文细黑" panose="02010600040101010101" pitchFamily="2" charset="-122"/>
                        </a:rPr>
                        <a:t>p</a:t>
                      </a:r>
                      <a:r>
                        <a:rPr lang="zh-CN" altLang="zh-CN" sz="2800" kern="100" smtClean="0">
                          <a:effectLst/>
                          <a:latin typeface="Times New Roman" panose="02020603050405020304"/>
                          <a:ea typeface="华文细黑" panose="02010600040101010101" pitchFamily="2" charset="-122"/>
                          <a:cs typeface="Times New Roman" panose="02020603050405020304"/>
                        </a:rPr>
                        <a:t>是</a:t>
                      </a:r>
                      <a:r>
                        <a:rPr lang="en-US" altLang="zh-CN" sz="2800" i="1" kern="100" smtClean="0">
                          <a:effectLst/>
                          <a:latin typeface="Times New Roman" panose="02020603050405020304"/>
                          <a:ea typeface="华文细黑" panose="02010600040101010101" pitchFamily="2" charset="-122"/>
                        </a:rPr>
                        <a:t>q</a:t>
                      </a:r>
                      <a:r>
                        <a:rPr lang="zh-CN" altLang="zh-CN" sz="2800" kern="100" smtClean="0">
                          <a:effectLst/>
                          <a:latin typeface="Times New Roman" panose="02020603050405020304"/>
                          <a:ea typeface="华文细黑" panose="02010600040101010101" pitchFamily="2" charset="-122"/>
                          <a:cs typeface="Times New Roman" panose="02020603050405020304"/>
                        </a:rPr>
                        <a:t>的充分不必要条件</a:t>
                      </a:r>
                      <a:endParaRPr lang="zh-CN" altLang="zh-CN" sz="2800" kern="100" baseline="0" smtClean="0">
                        <a:effectLst/>
                        <a:latin typeface="宋体" panose="02010600030101010101" pitchFamily="2" charset="-122"/>
                        <a:ea typeface="华文细黑" panose="02010600040101010101" pitchFamily="2" charset="-122"/>
                        <a:cs typeface="Courier New" panose="02070309020205020404"/>
                      </a:endParaRPr>
                    </a:p>
                  </a:txBody>
                  <a:tcPr marL="28529" marR="2852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2800" kern="100" baseline="0">
                        <a:effectLst/>
                        <a:latin typeface="Times New Roman" panose="02020603050405020304"/>
                        <a:ea typeface="华文细黑" panose="02010600040101010101" pitchFamily="2" charset="-122"/>
                        <a:cs typeface="Courier New" panose="02070309020205020404"/>
                      </a:endParaRPr>
                    </a:p>
                  </a:txBody>
                  <a:tcPr marL="28529" marR="2852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0160">
                <a:tc>
                  <a:txBody>
                    <a:bodyPr wrap="square"/>
                    <a:lstStyle/>
                    <a:p>
                      <a:pPr marL="71755" marR="0" indent="0" algn="just" defTabSz="12192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800" kern="100" baseline="0" smtClean="0">
                          <a:effectLst/>
                          <a:latin typeface="Times New Roman" panose="02020603050405020304"/>
                          <a:ea typeface="华文细黑" panose="02010600040101010101" pitchFamily="2" charset="-122"/>
                          <a:cs typeface="Times New Roman" panose="02020603050405020304"/>
                        </a:rPr>
                        <a:t>若</a:t>
                      </a:r>
                      <a:r>
                        <a:rPr lang="en-US" altLang="zh-CN" sz="2800" i="1" kern="100" baseline="0" smtClean="0">
                          <a:effectLst/>
                          <a:latin typeface="Times New Roman" panose="02020603050405020304"/>
                          <a:ea typeface="华文细黑" panose="02010600040101010101" pitchFamily="2" charset="-122"/>
                          <a:cs typeface="Courier New" panose="02070309020205020404"/>
                        </a:rPr>
                        <a:t>B</a:t>
                      </a:r>
                      <a:r>
                        <a:rPr lang="en-US" altLang="zh-CN" sz="2800" kern="100" baseline="0" smtClean="0">
                          <a:effectLst/>
                          <a:latin typeface="Cambria Math" panose="02040503050406030204"/>
                          <a:ea typeface="华文细黑" panose="02010600040101010101" pitchFamily="2" charset="-122"/>
                          <a:cs typeface="Cambria Math" panose="02040503050406030204"/>
                        </a:rPr>
                        <a:t>⊆</a:t>
                      </a:r>
                      <a:r>
                        <a:rPr lang="en-US" altLang="zh-CN" sz="2800" i="1" kern="100" baseline="0" smtClean="0">
                          <a:effectLst/>
                          <a:latin typeface="Times New Roman" panose="02020603050405020304"/>
                          <a:ea typeface="华文细黑" panose="02010600040101010101" pitchFamily="2" charset="-122"/>
                          <a:cs typeface="Courier New" panose="02070309020205020404"/>
                        </a:rPr>
                        <a:t>A</a:t>
                      </a:r>
                      <a:r>
                        <a:rPr lang="zh-CN" altLang="zh-CN" sz="2800" kern="100" baseline="0" smtClean="0">
                          <a:effectLst/>
                          <a:latin typeface="Times New Roman" panose="02020603050405020304"/>
                          <a:ea typeface="华文细黑" panose="02010600040101010101" pitchFamily="2" charset="-122"/>
                          <a:cs typeface="Times New Roman" panose="02020603050405020304"/>
                        </a:rPr>
                        <a:t>，则</a:t>
                      </a:r>
                      <a:r>
                        <a:rPr lang="en-US" altLang="zh-CN" sz="2800" i="1" kern="100" baseline="0" smtClean="0">
                          <a:effectLst/>
                          <a:latin typeface="Times New Roman" panose="02020603050405020304"/>
                          <a:ea typeface="华文细黑" panose="02010600040101010101" pitchFamily="2" charset="-122"/>
                          <a:cs typeface="Courier New" panose="02070309020205020404"/>
                        </a:rPr>
                        <a:t>p</a:t>
                      </a:r>
                      <a:r>
                        <a:rPr lang="zh-CN" altLang="zh-CN" sz="2800" kern="100" baseline="0" smtClean="0">
                          <a:effectLst/>
                          <a:latin typeface="Times New Roman" panose="02020603050405020304"/>
                          <a:ea typeface="华文细黑" panose="02010600040101010101" pitchFamily="2" charset="-122"/>
                          <a:cs typeface="Times New Roman" panose="02020603050405020304"/>
                        </a:rPr>
                        <a:t>是</a:t>
                      </a:r>
                      <a:r>
                        <a:rPr lang="en-US" altLang="zh-CN" sz="2800" i="1" kern="100" baseline="0" smtClean="0">
                          <a:effectLst/>
                          <a:latin typeface="Times New Roman" panose="02020603050405020304"/>
                          <a:ea typeface="华文细黑" panose="02010600040101010101" pitchFamily="2" charset="-122"/>
                          <a:cs typeface="Courier New" panose="02070309020205020404"/>
                        </a:rPr>
                        <a:t>q</a:t>
                      </a:r>
                      <a:r>
                        <a:rPr lang="zh-CN" altLang="zh-CN" sz="2800" kern="100" baseline="0" smtClean="0">
                          <a:effectLst/>
                          <a:latin typeface="Times New Roman" panose="02020603050405020304"/>
                          <a:ea typeface="华文细黑" panose="02010600040101010101" pitchFamily="2" charset="-122"/>
                          <a:cs typeface="Times New Roman" panose="02020603050405020304"/>
                        </a:rPr>
                        <a:t>的必要条件，若</a:t>
                      </a:r>
                      <a:r>
                        <a:rPr lang="en-US" altLang="zh-CN" sz="2800" kern="100" smtClean="0">
                          <a:effectLst/>
                          <a:latin typeface="Times New Roman" panose="02020603050405020304"/>
                          <a:ea typeface="华文细黑" panose="02010600040101010101" pitchFamily="2" charset="-122"/>
                          <a:cs typeface="Times New Roman" panose="02020603050405020304"/>
                          <a:sym typeface="+mn-ea"/>
                        </a:rPr>
                        <a:t>B</a:t>
                      </a:r>
                      <a:r>
                        <a:rPr lang="zh-CN" altLang="zh-CN" sz="2800" kern="100" smtClean="0">
                          <a:effectLst/>
                          <a:latin typeface="Times New Roman" panose="02020603050405020304"/>
                          <a:ea typeface="华文细黑" panose="02010600040101010101" pitchFamily="2" charset="-122"/>
                          <a:cs typeface="Times New Roman" panose="02020603050405020304"/>
                          <a:sym typeface="+mn-ea"/>
                        </a:rPr>
                        <a:t> </a:t>
                      </a:r>
                      <a:r>
                        <a:rPr lang="zh-CN" altLang="zh-CN" sz="2800" kern="100" baseline="0" smtClean="0">
                          <a:effectLst/>
                          <a:latin typeface="Times New Roman" panose="02020603050405020304"/>
                          <a:ea typeface="华文细黑" panose="02010600040101010101" pitchFamily="2" charset="-122"/>
                          <a:cs typeface="Times New Roman" panose="02020603050405020304"/>
                        </a:rPr>
                        <a:t>    </a:t>
                      </a:r>
                      <a:r>
                        <a:rPr lang="en-US" altLang="zh-CN" sz="2800" kern="100" baseline="0" smtClean="0">
                          <a:effectLst/>
                          <a:latin typeface="Times New Roman" panose="02020603050405020304"/>
                          <a:ea typeface="华文细黑" panose="02010600040101010101" pitchFamily="2" charset="-122"/>
                          <a:cs typeface="Times New Roman" panose="02020603050405020304"/>
                        </a:rPr>
                        <a:t>A</a:t>
                      </a:r>
                      <a:r>
                        <a:rPr lang="zh-CN" altLang="zh-CN" sz="2800" kern="100" baseline="0" smtClean="0">
                          <a:effectLst/>
                          <a:latin typeface="Times New Roman" panose="02020603050405020304"/>
                          <a:ea typeface="华文细黑" panose="02010600040101010101" pitchFamily="2" charset="-122"/>
                          <a:cs typeface="Times New Roman" panose="02020603050405020304"/>
                        </a:rPr>
                        <a:t> ，则</a:t>
                      </a:r>
                      <a:r>
                        <a:rPr lang="en-US" altLang="zh-CN" sz="2800" i="1" kern="100" baseline="0" smtClean="0">
                          <a:effectLst/>
                          <a:latin typeface="Times New Roman" panose="02020603050405020304"/>
                          <a:ea typeface="华文细黑" panose="02010600040101010101" pitchFamily="2" charset="-122"/>
                          <a:cs typeface="Courier New" panose="02070309020205020404"/>
                        </a:rPr>
                        <a:t>p</a:t>
                      </a:r>
                      <a:r>
                        <a:rPr lang="zh-CN" altLang="zh-CN" sz="2800" kern="100" baseline="0" smtClean="0">
                          <a:effectLst/>
                          <a:latin typeface="Times New Roman" panose="02020603050405020304"/>
                          <a:ea typeface="华文细黑" panose="02010600040101010101" pitchFamily="2" charset="-122"/>
                          <a:cs typeface="Times New Roman" panose="02020603050405020304"/>
                        </a:rPr>
                        <a:t>是</a:t>
                      </a:r>
                      <a:r>
                        <a:rPr lang="en-US" altLang="zh-CN" sz="2800" i="1" kern="100" baseline="0" smtClean="0">
                          <a:effectLst/>
                          <a:latin typeface="Times New Roman" panose="02020603050405020304"/>
                          <a:ea typeface="华文细黑" panose="02010600040101010101" pitchFamily="2" charset="-122"/>
                          <a:cs typeface="Courier New" panose="02070309020205020404"/>
                        </a:rPr>
                        <a:t>q</a:t>
                      </a:r>
                      <a:r>
                        <a:rPr lang="zh-CN" altLang="zh-CN" sz="2800" kern="100" baseline="0" smtClean="0">
                          <a:effectLst/>
                          <a:latin typeface="Times New Roman" panose="02020603050405020304"/>
                          <a:ea typeface="华文细黑" panose="02010600040101010101" pitchFamily="2" charset="-122"/>
                          <a:cs typeface="Times New Roman" panose="02020603050405020304"/>
                        </a:rPr>
                        <a:t>的必要不充分条件</a:t>
                      </a:r>
                      <a:endParaRPr lang="zh-CN" altLang="zh-CN" sz="2800" kern="100" baseline="0" smtClean="0">
                        <a:effectLst/>
                        <a:latin typeface="宋体" panose="02010600030101010101" pitchFamily="2" charset="-122"/>
                        <a:ea typeface="华文细黑" panose="02010600040101010101" pitchFamily="2" charset="-122"/>
                        <a:cs typeface="Courier New" panose="02070309020205020404"/>
                      </a:endParaRPr>
                    </a:p>
                  </a:txBody>
                  <a:tcPr marL="28529" marR="2852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2800" kern="100" baseline="0">
                        <a:effectLst/>
                        <a:latin typeface="Times New Roman" panose="02020603050405020304"/>
                        <a:ea typeface="华文细黑" panose="02010600040101010101" pitchFamily="2" charset="-122"/>
                        <a:cs typeface="Courier New" panose="02070309020205020404"/>
                      </a:endParaRPr>
                    </a:p>
                  </a:txBody>
                  <a:tcPr marL="28529" marR="2852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7930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 baseline="0">
                          <a:effectLst/>
                          <a:latin typeface="Times New Roman" panose="02020603050405020304"/>
                          <a:ea typeface="华文细黑" panose="02010600040101010101" pitchFamily="2" charset="-122"/>
                          <a:cs typeface="Times New Roman" panose="02020603050405020304"/>
                        </a:rPr>
                        <a:t>若</a:t>
                      </a:r>
                      <a:r>
                        <a:rPr lang="en-US" sz="2800" i="1" kern="100" baseline="0">
                          <a:effectLst/>
                          <a:latin typeface="Times New Roman" panose="02020603050405020304"/>
                          <a:ea typeface="华文细黑" panose="02010600040101010101" pitchFamily="2" charset="-122"/>
                          <a:cs typeface="Courier New" panose="02070309020205020404"/>
                        </a:rPr>
                        <a:t>A</a:t>
                      </a:r>
                      <a:r>
                        <a:rPr lang="zh-CN" sz="2800" kern="100" baseline="0">
                          <a:effectLst/>
                          <a:latin typeface="Times New Roman" panose="02020603050405020304"/>
                          <a:ea typeface="华文细黑" panose="02010600040101010101" pitchFamily="2" charset="-122"/>
                          <a:cs typeface="Times New Roman" panose="02020603050405020304"/>
                        </a:rPr>
                        <a:t>＝</a:t>
                      </a:r>
                      <a:r>
                        <a:rPr lang="en-US" sz="2800" i="1" kern="100" baseline="0">
                          <a:effectLst/>
                          <a:latin typeface="Times New Roman" panose="02020603050405020304"/>
                          <a:ea typeface="华文细黑" panose="02010600040101010101" pitchFamily="2" charset="-122"/>
                          <a:cs typeface="Courier New" panose="02070309020205020404"/>
                        </a:rPr>
                        <a:t>B</a:t>
                      </a:r>
                      <a:r>
                        <a:rPr lang="zh-CN" sz="2800" kern="100" baseline="0">
                          <a:effectLst/>
                          <a:latin typeface="Times New Roman" panose="02020603050405020304"/>
                          <a:ea typeface="华文细黑" panose="02010600040101010101" pitchFamily="2" charset="-122"/>
                          <a:cs typeface="Times New Roman" panose="02020603050405020304"/>
                        </a:rPr>
                        <a:t>，则</a:t>
                      </a:r>
                      <a:r>
                        <a:rPr lang="en-US" sz="2800" i="1" kern="100" baseline="0">
                          <a:effectLst/>
                          <a:latin typeface="Times New Roman" panose="02020603050405020304"/>
                          <a:ea typeface="华文细黑" panose="02010600040101010101" pitchFamily="2" charset="-122"/>
                          <a:cs typeface="Courier New" panose="02070309020205020404"/>
                        </a:rPr>
                        <a:t>p</a:t>
                      </a:r>
                      <a:r>
                        <a:rPr lang="zh-CN" sz="2800" kern="100" baseline="0">
                          <a:effectLst/>
                          <a:latin typeface="Times New Roman" panose="02020603050405020304"/>
                          <a:ea typeface="华文细黑" panose="02010600040101010101" pitchFamily="2" charset="-122"/>
                          <a:cs typeface="Times New Roman" panose="02020603050405020304"/>
                        </a:rPr>
                        <a:t>，</a:t>
                      </a:r>
                      <a:r>
                        <a:rPr lang="en-US" sz="2800" i="1" kern="100" baseline="0">
                          <a:effectLst/>
                          <a:latin typeface="Times New Roman" panose="02020603050405020304"/>
                          <a:ea typeface="华文细黑" panose="02010600040101010101" pitchFamily="2" charset="-122"/>
                          <a:cs typeface="Courier New" panose="02070309020205020404"/>
                        </a:rPr>
                        <a:t>q</a:t>
                      </a:r>
                      <a:r>
                        <a:rPr lang="zh-CN" sz="2800" kern="100" baseline="0">
                          <a:effectLst/>
                          <a:latin typeface="Times New Roman" panose="02020603050405020304"/>
                          <a:ea typeface="华文细黑" panose="02010600040101010101" pitchFamily="2" charset="-122"/>
                          <a:cs typeface="Times New Roman" panose="02020603050405020304"/>
                        </a:rPr>
                        <a:t>互</a:t>
                      </a:r>
                      <a:r>
                        <a:rPr lang="zh-CN" sz="2800" kern="100" baseline="0" smtClean="0">
                          <a:effectLst/>
                          <a:latin typeface="Times New Roman" panose="02020603050405020304"/>
                          <a:ea typeface="华文细黑" panose="02010600040101010101" pitchFamily="2" charset="-122"/>
                          <a:cs typeface="Times New Roman" panose="02020603050405020304"/>
                        </a:rPr>
                        <a:t>为充要条件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华文细黑" panose="02010600040101010101" pitchFamily="2" charset="-122"/>
                        <a:cs typeface="Courier New" panose="02070309020205020404"/>
                      </a:endParaRPr>
                    </a:p>
                  </a:txBody>
                  <a:tcPr marL="28529" marR="2852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2800" kern="100" baseline="0">
                        <a:effectLst/>
                        <a:latin typeface="Times New Roman" panose="02020603050405020304"/>
                        <a:ea typeface="华文细黑" panose="02010600040101010101" pitchFamily="2" charset="-122"/>
                        <a:cs typeface="Courier New" panose="02070309020205020404"/>
                      </a:endParaRPr>
                    </a:p>
                  </a:txBody>
                  <a:tcPr marL="28529" marR="2852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0160">
                <a:tc>
                  <a:txBody>
                    <a:bodyPr wrap="square"/>
                    <a:lstStyle/>
                    <a:p>
                      <a:pPr marL="71755" algn="just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 baseline="0">
                          <a:effectLst/>
                          <a:latin typeface="Times New Roman" panose="02020603050405020304"/>
                          <a:ea typeface="华文细黑" panose="02010600040101010101" pitchFamily="2" charset="-122"/>
                          <a:cs typeface="Times New Roman" panose="02020603050405020304"/>
                        </a:rPr>
                        <a:t>若</a:t>
                      </a:r>
                      <a:r>
                        <a:rPr lang="en-US" sz="2800" i="1" kern="100" baseline="0">
                          <a:effectLst/>
                          <a:latin typeface="Times New Roman" panose="02020603050405020304"/>
                          <a:ea typeface="华文细黑" panose="02010600040101010101" pitchFamily="2" charset="-122"/>
                          <a:cs typeface="Courier New" panose="02070309020205020404"/>
                        </a:rPr>
                        <a:t>A</a:t>
                      </a:r>
                      <a:r>
                        <a:rPr lang="en-US" sz="2800" kern="100" baseline="0">
                          <a:effectLst/>
                          <a:latin typeface="Cambria Math" panose="02040503050406030204"/>
                          <a:ea typeface="华文细黑" panose="02010600040101010101" pitchFamily="2" charset="-122"/>
                          <a:cs typeface="Courier New" panose="02070309020205020404"/>
                        </a:rPr>
                        <a:t>⊈</a:t>
                      </a:r>
                      <a:r>
                        <a:rPr lang="en-US" sz="2800" i="1" kern="100" baseline="0">
                          <a:effectLst/>
                          <a:latin typeface="Times New Roman" panose="02020603050405020304"/>
                          <a:ea typeface="华文细黑" panose="02010600040101010101" pitchFamily="2" charset="-122"/>
                          <a:cs typeface="Courier New" panose="02070309020205020404"/>
                        </a:rPr>
                        <a:t>B</a:t>
                      </a:r>
                      <a:r>
                        <a:rPr lang="zh-CN" sz="2800" kern="100" baseline="0">
                          <a:effectLst/>
                          <a:latin typeface="Times New Roman" panose="02020603050405020304"/>
                          <a:ea typeface="华文细黑" panose="02010600040101010101" pitchFamily="2" charset="-122"/>
                          <a:cs typeface="Times New Roman" panose="02020603050405020304"/>
                        </a:rPr>
                        <a:t>且</a:t>
                      </a:r>
                      <a:r>
                        <a:rPr lang="en-US" sz="2800" i="1" kern="100" baseline="0">
                          <a:effectLst/>
                          <a:latin typeface="Times New Roman" panose="02020603050405020304"/>
                          <a:ea typeface="华文细黑" panose="02010600040101010101" pitchFamily="2" charset="-122"/>
                          <a:cs typeface="Courier New" panose="02070309020205020404"/>
                        </a:rPr>
                        <a:t>B</a:t>
                      </a:r>
                      <a:r>
                        <a:rPr lang="en-US" sz="2800" kern="100" baseline="0">
                          <a:effectLst/>
                          <a:latin typeface="Cambria Math" panose="02040503050406030204"/>
                          <a:ea typeface="华文细黑" panose="02010600040101010101" pitchFamily="2" charset="-122"/>
                          <a:cs typeface="Courier New" panose="02070309020205020404"/>
                        </a:rPr>
                        <a:t>⊈</a:t>
                      </a:r>
                      <a:r>
                        <a:rPr lang="en-US" sz="2800" i="1" kern="100" baseline="0">
                          <a:effectLst/>
                          <a:latin typeface="Times New Roman" panose="02020603050405020304"/>
                          <a:ea typeface="华文细黑" panose="02010600040101010101" pitchFamily="2" charset="-122"/>
                          <a:cs typeface="Courier New" panose="02070309020205020404"/>
                        </a:rPr>
                        <a:t>A</a:t>
                      </a:r>
                      <a:r>
                        <a:rPr lang="zh-CN" sz="2800" kern="100" baseline="0">
                          <a:effectLst/>
                          <a:latin typeface="Times New Roman" panose="02020603050405020304"/>
                          <a:ea typeface="华文细黑" panose="02010600040101010101" pitchFamily="2" charset="-122"/>
                          <a:cs typeface="Times New Roman" panose="02020603050405020304"/>
                        </a:rPr>
                        <a:t>，则</a:t>
                      </a:r>
                      <a:r>
                        <a:rPr lang="en-US" sz="2800" i="1" kern="100" baseline="0">
                          <a:effectLst/>
                          <a:latin typeface="Times New Roman" panose="02020603050405020304"/>
                          <a:ea typeface="华文细黑" panose="02010600040101010101" pitchFamily="2" charset="-122"/>
                          <a:cs typeface="Courier New" panose="02070309020205020404"/>
                        </a:rPr>
                        <a:t>p</a:t>
                      </a:r>
                      <a:r>
                        <a:rPr lang="zh-CN" sz="2800" kern="100" baseline="0">
                          <a:effectLst/>
                          <a:latin typeface="Times New Roman" panose="02020603050405020304"/>
                          <a:ea typeface="华文细黑" panose="02010600040101010101" pitchFamily="2" charset="-122"/>
                          <a:cs typeface="Times New Roman" panose="02020603050405020304"/>
                        </a:rPr>
                        <a:t>既不是</a:t>
                      </a:r>
                      <a:r>
                        <a:rPr lang="en-US" sz="2800" i="1" kern="100" baseline="0">
                          <a:effectLst/>
                          <a:latin typeface="Times New Roman" panose="02020603050405020304"/>
                          <a:ea typeface="华文细黑" panose="02010600040101010101" pitchFamily="2" charset="-122"/>
                          <a:cs typeface="Courier New" panose="02070309020205020404"/>
                        </a:rPr>
                        <a:t>q</a:t>
                      </a:r>
                      <a:r>
                        <a:rPr lang="zh-CN" sz="2800" kern="100" baseline="0">
                          <a:effectLst/>
                          <a:latin typeface="Times New Roman" panose="02020603050405020304"/>
                          <a:ea typeface="华文细黑" panose="02010600040101010101" pitchFamily="2" charset="-122"/>
                          <a:cs typeface="Times New Roman" panose="02020603050405020304"/>
                        </a:rPr>
                        <a:t>的充分条件，也不是</a:t>
                      </a:r>
                      <a:r>
                        <a:rPr lang="en-US" sz="2800" i="1" kern="100" baseline="0">
                          <a:effectLst/>
                          <a:latin typeface="Times New Roman" panose="02020603050405020304"/>
                          <a:ea typeface="华文细黑" panose="02010600040101010101" pitchFamily="2" charset="-122"/>
                          <a:cs typeface="Courier New" panose="02070309020205020404"/>
                        </a:rPr>
                        <a:t>q</a:t>
                      </a:r>
                      <a:r>
                        <a:rPr lang="zh-CN" sz="2800" kern="100" baseline="0">
                          <a:effectLst/>
                          <a:latin typeface="Times New Roman" panose="02020603050405020304"/>
                          <a:ea typeface="华文细黑" panose="02010600040101010101" pitchFamily="2" charset="-122"/>
                          <a:cs typeface="Times New Roman" panose="02020603050405020304"/>
                        </a:rPr>
                        <a:t>的必要条件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华文细黑" panose="02010600040101010101" pitchFamily="2" charset="-122"/>
                        <a:cs typeface="Courier New" panose="02070309020205020404"/>
                      </a:endParaRPr>
                    </a:p>
                  </a:txBody>
                  <a:tcPr marL="28529" marR="2852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2800" kern="100" baseline="0">
                        <a:effectLst/>
                        <a:latin typeface="Times New Roman" panose="02020603050405020304"/>
                        <a:ea typeface="华文细黑" panose="02010600040101010101" pitchFamily="2" charset="-122"/>
                        <a:cs typeface="Courier New" panose="02070309020205020404"/>
                      </a:endParaRPr>
                    </a:p>
                  </a:txBody>
                  <a:tcPr marL="28529" marR="2852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53969" name="Picture 17" descr="F:\2018\同步\数学\数学选修2-1人A\PPT\做PPT\RA1-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52303" y="1698881"/>
            <a:ext cx="1601020" cy="94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3967" name="Picture 15" descr="F:\2018\同步\数学\数学选修2-1人A\PPT\做PPT\RA1-5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28291" y="4218695"/>
            <a:ext cx="1449045" cy="88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3966" name="Picture 14" descr="F:\2018\同步\数学\数学选修2-1人A\PPT\做PPT\RA1-6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21998" y="5442604"/>
            <a:ext cx="1261630" cy="101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3970" name="Picture 18" descr="RA1-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90066" y="2922791"/>
            <a:ext cx="1525494" cy="93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/>
          <p:cNvSpPr/>
          <p:nvPr/>
        </p:nvSpPr>
        <p:spPr>
          <a:xfrm>
            <a:off x="640694" y="696324"/>
            <a:ext cx="8740829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latin typeface="Times New Roman" panose="02020603050405020304"/>
                <a:ea typeface="华文细黑" panose="02010600040101010101" pitchFamily="2" charset="-122"/>
                <a:cs typeface="Times New Roman" panose="02020603050405020304"/>
              </a:rPr>
              <a:t>其中</a:t>
            </a:r>
            <a:r>
              <a:rPr lang="en-US" altLang="zh-CN" sz="2800" i="1" kern="100"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p</a:t>
            </a:r>
            <a:r>
              <a:rPr lang="zh-CN" altLang="zh-CN" sz="2800" kern="100">
                <a:latin typeface="Times New Roman" panose="02020603050405020304"/>
                <a:ea typeface="华文细黑" panose="02010600040101010101" pitchFamily="2" charset="-122"/>
                <a:cs typeface="Times New Roman" panose="02020603050405020304"/>
              </a:rPr>
              <a:t>：</a:t>
            </a:r>
            <a:r>
              <a:rPr lang="en-US" altLang="zh-CN" sz="2800" i="1" kern="100"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A</a:t>
            </a:r>
            <a:r>
              <a:rPr lang="zh-CN" altLang="zh-CN" sz="2800" kern="100">
                <a:latin typeface="Times New Roman" panose="02020603050405020304"/>
                <a:ea typeface="华文细黑" panose="02010600040101010101" pitchFamily="2" charset="-122"/>
                <a:cs typeface="Times New Roman" panose="02020603050405020304"/>
              </a:rPr>
              <a:t>＝</a:t>
            </a:r>
            <a:r>
              <a:rPr lang="en-US" altLang="zh-CN" sz="2800" kern="100"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{</a:t>
            </a:r>
            <a:r>
              <a:rPr lang="en-US" altLang="zh-CN" sz="2800" i="1" kern="100" err="1"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x</a:t>
            </a:r>
            <a:r>
              <a:rPr lang="en-US" altLang="zh-CN" sz="2800" kern="100" err="1"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|</a:t>
            </a:r>
            <a:r>
              <a:rPr lang="en-US" altLang="zh-CN" sz="2800" i="1" kern="100" err="1"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p</a:t>
            </a:r>
            <a:r>
              <a:rPr lang="en-US" altLang="zh-CN" sz="2800" kern="100"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(</a:t>
            </a:r>
            <a:r>
              <a:rPr lang="en-US" altLang="zh-CN" sz="2800" i="1" kern="100"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x</a:t>
            </a:r>
            <a:r>
              <a:rPr lang="en-US" altLang="zh-CN" sz="2800" kern="100"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)</a:t>
            </a:r>
            <a:r>
              <a:rPr lang="zh-CN" altLang="zh-CN" sz="2800" kern="100">
                <a:latin typeface="Times New Roman" panose="02020603050405020304"/>
                <a:ea typeface="华文细黑" panose="02010600040101010101" pitchFamily="2" charset="-122"/>
                <a:cs typeface="Times New Roman" panose="02020603050405020304"/>
              </a:rPr>
              <a:t>成立</a:t>
            </a:r>
            <a:r>
              <a:rPr lang="en-US" altLang="zh-CN" sz="2800" kern="100"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}</a:t>
            </a:r>
            <a:r>
              <a:rPr lang="zh-CN" altLang="zh-CN" sz="2800" kern="100">
                <a:latin typeface="Times New Roman" panose="02020603050405020304"/>
                <a:ea typeface="华文细黑" panose="02010600040101010101" pitchFamily="2" charset="-122"/>
                <a:cs typeface="Times New Roman" panose="02020603050405020304"/>
              </a:rPr>
              <a:t>，</a:t>
            </a:r>
            <a:r>
              <a:rPr lang="en-US" altLang="zh-CN" sz="2800" i="1" kern="100"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q</a:t>
            </a:r>
            <a:r>
              <a:rPr lang="zh-CN" altLang="zh-CN" sz="2800" kern="100">
                <a:latin typeface="Times New Roman" panose="02020603050405020304"/>
                <a:ea typeface="华文细黑" panose="02010600040101010101" pitchFamily="2" charset="-122"/>
                <a:cs typeface="Times New Roman" panose="02020603050405020304"/>
              </a:rPr>
              <a:t>：</a:t>
            </a:r>
            <a:r>
              <a:rPr lang="en-US" altLang="zh-CN" sz="2800" i="1" kern="100"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B</a:t>
            </a:r>
            <a:r>
              <a:rPr lang="zh-CN" altLang="zh-CN" sz="2800" kern="100">
                <a:latin typeface="Times New Roman" panose="02020603050405020304"/>
                <a:ea typeface="华文细黑" panose="02010600040101010101" pitchFamily="2" charset="-122"/>
                <a:cs typeface="Times New Roman" panose="02020603050405020304"/>
              </a:rPr>
              <a:t>＝</a:t>
            </a:r>
            <a:r>
              <a:rPr lang="en-US" altLang="zh-CN" sz="2800" kern="100"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{</a:t>
            </a:r>
            <a:r>
              <a:rPr lang="en-US" altLang="zh-CN" sz="2800" i="1" kern="100" err="1"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x</a:t>
            </a:r>
            <a:r>
              <a:rPr lang="en-US" altLang="zh-CN" sz="2800" kern="100" err="1"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|</a:t>
            </a:r>
            <a:r>
              <a:rPr lang="en-US" altLang="zh-CN" sz="2800" i="1" kern="100" err="1"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q</a:t>
            </a:r>
            <a:r>
              <a:rPr lang="en-US" altLang="zh-CN" sz="2800" kern="100"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(</a:t>
            </a:r>
            <a:r>
              <a:rPr lang="en-US" altLang="zh-CN" sz="2800" i="1" kern="100"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x</a:t>
            </a:r>
            <a:r>
              <a:rPr lang="en-US" altLang="zh-CN" sz="2800" kern="100"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)</a:t>
            </a:r>
            <a:r>
              <a:rPr lang="zh-CN" altLang="zh-CN" sz="2800" kern="100">
                <a:latin typeface="Times New Roman" panose="02020603050405020304"/>
                <a:ea typeface="华文细黑" panose="02010600040101010101" pitchFamily="2" charset="-122"/>
                <a:cs typeface="Times New Roman" panose="02020603050405020304"/>
              </a:rPr>
              <a:t>成立</a:t>
            </a:r>
            <a:r>
              <a:rPr lang="en-US" altLang="zh-CN" sz="2800" kern="100"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}.</a:t>
            </a:r>
            <a:endParaRPr lang="zh-CN" altLang="zh-CN" sz="2800" kern="10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81" y="276"/>
            <a:ext cx="12189742" cy="584211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/>
        </p:nvSpPr>
        <p:spPr>
          <a:xfrm>
            <a:off x="1295971" y="62218"/>
            <a:ext cx="1048381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zh-CN" sz="2400" b="1" kern="100">
                <a:solidFill>
                  <a:schemeClr val="tx1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知识点二   </a:t>
            </a:r>
            <a:r>
              <a:rPr lang="zh-CN" altLang="zh-CN" sz="2400" b="1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  <a:sym typeface="+mn-ea"/>
              </a:rPr>
              <a:t>集合的角度判断充分条件、必要条件和充要条件</a:t>
            </a:r>
            <a:r>
              <a:rPr lang="zh-CN" altLang="zh-CN" sz="2400" b="1" kern="100">
                <a:solidFill>
                  <a:schemeClr val="tx1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</a:t>
            </a:r>
            <a:endParaRPr lang="zh-CN" altLang="zh-CN" sz="2400" b="1" kern="100">
              <a:solidFill>
                <a:schemeClr val="tx1"/>
              </a:solidFill>
              <a:latin typeface="Times New Roman" panose="02020603050405020304"/>
              <a:ea typeface="微软雅黑" panose="020B0503020204020204" pitchFamily="34" charset="-122"/>
              <a:cs typeface="Times New Roman" panose="02020603050405020304"/>
            </a:endParaRPr>
          </a:p>
        </p:txBody>
      </p:sp>
      <p:pic>
        <p:nvPicPr>
          <p:cNvPr id="12305" name="Picture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167755" y="1786255"/>
            <a:ext cx="344170" cy="3441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167120" y="3068955"/>
            <a:ext cx="344170" cy="3441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\\张红\f\原文件\2019\同步\数学\RA2-1\1-5.TIF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9749" y="1773068"/>
            <a:ext cx="7385547" cy="301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228734" y="791698"/>
            <a:ext cx="9261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、充分条件、必要条件及充要条件之间有什么关系？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81" y="0"/>
            <a:ext cx="12189743" cy="459655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9" name="文本框 18"/>
          <p:cNvSpPr txBox="1"/>
          <p:nvPr/>
        </p:nvSpPr>
        <p:spPr>
          <a:xfrm>
            <a:off x="1148413" y="71"/>
            <a:ext cx="989373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 smtClean="0">
                <a:solidFill>
                  <a:srgbClr val="000000">
                    <a:lumMod val="75000"/>
                    <a:lumOff val="25000"/>
                  </a:srgbClr>
                </a:solidFill>
                <a:latin typeface="华文行楷" panose="02010800040101010101" charset="-122"/>
                <a:ea typeface="华文行楷" panose="02010800040101010101" charset="-122"/>
              </a:rPr>
              <a:t>课堂小结</a:t>
            </a:r>
            <a:endParaRPr lang="zh-CN" altLang="en-US" sz="2400" b="1" smtClean="0">
              <a:solidFill>
                <a:srgbClr val="000000">
                  <a:lumMod val="75000"/>
                  <a:lumOff val="25000"/>
                </a:srgbClr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TABLE_BEAUTIFY" val="smartTable{28f9afeb-e913-4ee3-831c-ef8b13b90d27}"/>
</p:tagLst>
</file>

<file path=ppt/tags/tag2.xml><?xml version="1.0" encoding="utf-8"?>
<p:tagLst xmlns:p="http://schemas.openxmlformats.org/presentationml/2006/main">
  <p:tag name="AS_UNIQUEID" val="1415"/>
  <p:tag name="KSO_WM_UNIT_PLACING_PICTURE_USER_VIEWPORT" val="{&quot;height&quot;:542,&quot;width&quot;:542}"/>
</p:tagLst>
</file>

<file path=ppt/tags/tag3.xml><?xml version="1.0" encoding="utf-8"?>
<p:tagLst xmlns:p="http://schemas.openxmlformats.org/presentationml/2006/main">
  <p:tag name="AS_UNIQUEID" val="1415"/>
  <p:tag name="KSO_WM_UNIT_PLACING_PICTURE_USER_VIEWPORT" val="{&quot;height&quot;:542,&quot;width&quot;:542}"/>
</p:tagLst>
</file>

<file path=ppt/tags/tag4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NGE5NDdiZDdlY2I2NzBlMTc0ZGNiMWFjNzdhMWM5ODMifQ=="/>
  <p:tag name="ISPRING_RESOURCE_PATHS_HASH_PRESENTER" val="95d4330573af9e2c619448244bb26baa7dda94"/>
  <p:tag name="KSO_WPP_MARK_KEY" val="6276019e-d47b-47ad-aa91-3138ce6b6292"/>
</p:tagLst>
</file>

<file path=ppt/theme/theme1.xml><?xml version="1.0" encoding="utf-8"?>
<a:theme xmlns:a="http://schemas.openxmlformats.org/drawingml/2006/main" name="包图主题2">
  <a:themeElements>
    <a:clrScheme name="自定义 19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F213B"/>
      </a:accent1>
      <a:accent2>
        <a:srgbClr val="595959"/>
      </a:accent2>
      <a:accent3>
        <a:srgbClr val="DF213B"/>
      </a:accent3>
      <a:accent4>
        <a:srgbClr val="595959"/>
      </a:accent4>
      <a:accent5>
        <a:srgbClr val="DF213B"/>
      </a:accent5>
      <a:accent6>
        <a:srgbClr val="595959"/>
      </a:accent6>
      <a:hlink>
        <a:srgbClr val="DF213B"/>
      </a:hlink>
      <a:folHlink>
        <a:srgbClr val="954F72"/>
      </a:folHlink>
    </a:clrScheme>
    <a:fontScheme name="自定义 1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Arial"/>
        <a:cs typeface="Arial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636</Words>
  <Application>WPS 演示</Application>
  <PresentationFormat/>
  <Paragraphs>46</Paragraphs>
  <Slides>5</Slides>
  <Notes>2</Notes>
  <HiddenSlides>1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5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华文行楷</vt:lpstr>
      <vt:lpstr>黑体</vt:lpstr>
      <vt:lpstr>Times New Roman</vt:lpstr>
      <vt:lpstr>等线</vt:lpstr>
      <vt:lpstr>Impact</vt:lpstr>
      <vt:lpstr>Courier New</vt:lpstr>
      <vt:lpstr>华文细黑</vt:lpstr>
      <vt:lpstr>Times New Roman</vt:lpstr>
      <vt:lpstr>Arial Unicode MS</vt:lpstr>
      <vt:lpstr>Calibri</vt:lpstr>
      <vt:lpstr>Cambria Math</vt:lpstr>
      <vt:lpstr>Courier New</vt:lpstr>
      <vt:lpstr>Arial Black</vt:lpstr>
      <vt:lpstr>Cambria Math</vt:lpstr>
      <vt:lpstr>包图主题2</vt:lpstr>
      <vt:lpstr>1_Office 主题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刘光辉</cp:lastModifiedBy>
  <cp:revision>7</cp:revision>
  <cp:lastPrinted>2022-09-17T13:24:00Z</cp:lastPrinted>
  <dcterms:created xsi:type="dcterms:W3CDTF">2022-09-17T13:24:00Z</dcterms:created>
  <dcterms:modified xsi:type="dcterms:W3CDTF">2025-03-01T14:31:40Z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68650BE835034C1CBDD0A746EF6F4275</vt:lpwstr>
  </property>
  <property fmtid="{D5CDD505-2E9C-101B-9397-08002B2CF9AE}" pid="7" name="KSOProductBuildVer">
    <vt:lpwstr>2052-12.1.0.19770</vt:lpwstr>
  </property>
</Properties>
</file>