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5"/>
  </p:notesMasterIdLst>
  <p:sldIdLst>
    <p:sldId id="1001" r:id="rId4"/>
    <p:sldId id="1117" r:id="rId6"/>
    <p:sldId id="1127" r:id="rId7"/>
    <p:sldId id="1124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2" userDrawn="1">
          <p15:clr>
            <a:srgbClr val="A4A3A4"/>
          </p15:clr>
        </p15:guide>
        <p15:guide id="2" pos="39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0" clrIdx="0"/>
  <p:cmAuthor id="1" name="卢 政坤" initials="卢" lastIdx="0" clrIdx="0"/>
  <p:cmAuthor id="2" name="作者" initials="作" lastIdx="0" clrIdx="1"/>
  <p:cmAuthor id="4" name="Administra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2" autoAdjust="0"/>
    <p:restoredTop sz="94660"/>
  </p:normalViewPr>
  <p:slideViewPr>
    <p:cSldViewPr>
      <p:cViewPr varScale="1">
        <p:scale>
          <a:sx n="116" d="100"/>
          <a:sy n="116" d="100"/>
        </p:scale>
        <p:origin x="540" y="102"/>
      </p:cViewPr>
      <p:guideLst>
        <p:guide orient="horz" pos="2012"/>
        <p:guide pos="39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80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104242-42E4-462F-B9A6-468AC33D61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9"/>
          <a:stretch>
            <a:fillRect/>
          </a:stretch>
        </p:blipFill>
        <p:spPr>
          <a:xfrm>
            <a:off x="4419600" y="940460"/>
            <a:ext cx="7772400" cy="591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34" y="365142"/>
            <a:ext cx="10515874" cy="13256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34" y="1825710"/>
            <a:ext cx="10515874" cy="4351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34" y="6356645"/>
            <a:ext cx="2743272" cy="365142"/>
          </a:xfrm>
          <a:prstGeom prst="rect">
            <a:avLst/>
          </a:prstGeom>
        </p:spPr>
        <p:txBody>
          <a:bodyPr/>
          <a:lstStyle/>
          <a:p>
            <a:fld id="{9166FB0D-3649-4659-A4EA-16B622D04D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706" y="6356645"/>
            <a:ext cx="4114907" cy="36514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824" y="6356645"/>
            <a:ext cx="2743272" cy="365142"/>
          </a:xfrm>
          <a:prstGeom prst="rect">
            <a:avLst/>
          </a:prstGeom>
        </p:spPr>
        <p:txBody>
          <a:bodyPr/>
          <a:lstStyle/>
          <a:p>
            <a:fld id="{85BC0CA1-3571-4BD4-9253-723F5D1C3D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4418" y="260350"/>
            <a:ext cx="5384800" cy="2830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12418" y="260350"/>
            <a:ext cx="5384800" cy="2830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415"/>
            <a:ext cx="4463844" cy="6669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7925"/>
            <a:ext cx="6096000" cy="555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2352675" y="1908631"/>
            <a:ext cx="3448050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  <p:custDataLst>
              <p:tags r:id="rId3"/>
            </p:custDataLst>
          </p:nvPr>
        </p:nvSpPr>
        <p:spPr>
          <a:xfrm>
            <a:off x="6629400" y="3727906"/>
            <a:ext cx="3448050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698623" y="2746373"/>
            <a:ext cx="2187580" cy="2187580"/>
          </a:xfrm>
          <a:custGeom>
            <a:avLst/>
            <a:gdLst>
              <a:gd name="connsiteX0" fmla="*/ 1093790 w 2187580"/>
              <a:gd name="connsiteY0" fmla="*/ 0 h 2187580"/>
              <a:gd name="connsiteX1" fmla="*/ 2187580 w 2187580"/>
              <a:gd name="connsiteY1" fmla="*/ 1093790 h 2187580"/>
              <a:gd name="connsiteX2" fmla="*/ 1093790 w 2187580"/>
              <a:gd name="connsiteY2" fmla="*/ 2187580 h 2187580"/>
              <a:gd name="connsiteX3" fmla="*/ 0 w 2187580"/>
              <a:gd name="connsiteY3" fmla="*/ 1093790 h 2187580"/>
              <a:gd name="connsiteX4" fmla="*/ 1093790 w 2187580"/>
              <a:gd name="connsiteY4" fmla="*/ 0 h 218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580" h="2187580">
                <a:moveTo>
                  <a:pt x="1093790" y="0"/>
                </a:moveTo>
                <a:cubicBezTo>
                  <a:pt x="1697874" y="0"/>
                  <a:pt x="2187580" y="489706"/>
                  <a:pt x="2187580" y="1093790"/>
                </a:cubicBezTo>
                <a:cubicBezTo>
                  <a:pt x="2187580" y="1697874"/>
                  <a:pt x="1697874" y="2187580"/>
                  <a:pt x="1093790" y="2187580"/>
                </a:cubicBezTo>
                <a:cubicBezTo>
                  <a:pt x="489706" y="2187580"/>
                  <a:pt x="0" y="1697874"/>
                  <a:pt x="0" y="1093790"/>
                </a:cubicBezTo>
                <a:cubicBezTo>
                  <a:pt x="0" y="489706"/>
                  <a:pt x="489706" y="0"/>
                  <a:pt x="10937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 userDrawn="1">
            <p:custDataLst>
              <p:tags r:id="rId2"/>
            </p:custDataLst>
          </p:nvPr>
        </p:nvSpPr>
        <p:spPr bwMode="auto">
          <a:xfrm>
            <a:off x="11041482" y="1"/>
            <a:ext cx="456962" cy="549275"/>
          </a:xfrm>
          <a:custGeom>
            <a:avLst/>
            <a:gdLst>
              <a:gd name="T0" fmla="*/ 675 w 675"/>
              <a:gd name="T1" fmla="*/ 800 h 800"/>
              <a:gd name="T2" fmla="*/ 334 w 675"/>
              <a:gd name="T3" fmla="*/ 666 h 800"/>
              <a:gd name="T4" fmla="*/ 0 w 675"/>
              <a:gd name="T5" fmla="*/ 800 h 800"/>
              <a:gd name="T6" fmla="*/ 0 w 675"/>
              <a:gd name="T7" fmla="*/ 0 h 800"/>
              <a:gd name="T8" fmla="*/ 675 w 675"/>
              <a:gd name="T9" fmla="*/ 0 h 800"/>
              <a:gd name="T10" fmla="*/ 675 w 675"/>
              <a:gd name="T11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5" h="800">
                <a:moveTo>
                  <a:pt x="675" y="800"/>
                </a:moveTo>
                <a:lnTo>
                  <a:pt x="334" y="666"/>
                </a:lnTo>
                <a:lnTo>
                  <a:pt x="0" y="800"/>
                </a:lnTo>
                <a:lnTo>
                  <a:pt x="0" y="0"/>
                </a:lnTo>
                <a:lnTo>
                  <a:pt x="675" y="0"/>
                </a:lnTo>
                <a:lnTo>
                  <a:pt x="675" y="8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41469" y="590550"/>
            <a:ext cx="10509063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41469" y="1600201"/>
            <a:ext cx="10509063" cy="4277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" name="TextBox 19"/>
          <p:cNvSpPr txBox="1"/>
          <p:nvPr userDrawn="1">
            <p:custDataLst>
              <p:tags r:id="rId5"/>
            </p:custDataLst>
          </p:nvPr>
        </p:nvSpPr>
        <p:spPr>
          <a:xfrm>
            <a:off x="11041482" y="95448"/>
            <a:ext cx="446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33E7C02-82D1-42DA-AA8B-2AEC9E450366}" type="slidenum">
              <a:rPr lang="zh-CN" altLang="en-US" sz="1400" smtClean="0">
                <a:solidFill>
                  <a:srgbClr val="F8F8F8"/>
                </a:solidFill>
                <a:latin typeface="+mj-ea"/>
                <a:ea typeface="+mj-ea"/>
              </a:rPr>
            </a:fld>
            <a:endParaRPr lang="zh-CN" altLang="en-US" sz="1400">
              <a:solidFill>
                <a:srgbClr val="F8F8F8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>
            <p:custDataLst>
              <p:tags r:id="rId2"/>
            </p:custDataLst>
          </p:nvPr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>
            <p:custDataLst>
              <p:tags r:id="rId3"/>
            </p:custDataLst>
          </p:nvPr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fld>
            <a:r>
              <a:rPr lang="zh-CN" altLang="en-US" sz="1600">
                <a:solidFill>
                  <a:prstClr val="white">
                    <a:lumMod val="8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600">
              <a:solidFill>
                <a:prstClr val="white">
                  <a:lumMod val="8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file:///D:\qq&#25991;&#20214;\712321467\Image\C2C\Image2\%7b75232B38-A165-1FB7-499C-2E1C792CACB5%7d.png" TargetMode="External"/><Relationship Id="rId11" Type="http://schemas.openxmlformats.org/officeDocument/2006/relationships/image" Target="../media/image4.png"/><Relationship Id="rId10" Type="http://schemas.openxmlformats.org/officeDocument/2006/relationships/tags" Target="../tags/tag14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2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>
            <p:custDataLst>
              <p:tags r:id="rId9"/>
            </p:custDataLst>
          </p:nvPr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1073743875" descr="学科网 zxxk.co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.xml"/><Relationship Id="rId2" Type="http://schemas.openxmlformats.org/officeDocument/2006/relationships/image" Target="../media/image5.png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10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image" Target="../media/image6.wmf"/><Relationship Id="rId12" Type="http://schemas.openxmlformats.org/officeDocument/2006/relationships/oleObject" Target="../embeddings/oleObject1.bin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0" Type="http://schemas.openxmlformats.org/officeDocument/2006/relationships/slideLayout" Target="../slideLayouts/slideLayout10.xml"/><Relationship Id="rId1" Type="http://schemas.openxmlformats.org/officeDocument/2006/relationships/tags" Target="../tags/tag4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4" Type="http://schemas.openxmlformats.org/officeDocument/2006/relationships/vmlDrawing" Target="../drawings/vmlDrawing2.vml"/><Relationship Id="rId33" Type="http://schemas.openxmlformats.org/officeDocument/2006/relationships/slideLayout" Target="../slideLayouts/slideLayout10.xml"/><Relationship Id="rId32" Type="http://schemas.openxmlformats.org/officeDocument/2006/relationships/tags" Target="../tags/tag73.xml"/><Relationship Id="rId31" Type="http://schemas.openxmlformats.org/officeDocument/2006/relationships/tags" Target="../tags/tag72.xml"/><Relationship Id="rId30" Type="http://schemas.openxmlformats.org/officeDocument/2006/relationships/tags" Target="../tags/tag71.xml"/><Relationship Id="rId3" Type="http://schemas.openxmlformats.org/officeDocument/2006/relationships/tags" Target="../tags/tag54.xml"/><Relationship Id="rId29" Type="http://schemas.openxmlformats.org/officeDocument/2006/relationships/tags" Target="../tags/tag70.xml"/><Relationship Id="rId28" Type="http://schemas.openxmlformats.org/officeDocument/2006/relationships/tags" Target="../tags/tag69.xml"/><Relationship Id="rId27" Type="http://schemas.openxmlformats.org/officeDocument/2006/relationships/tags" Target="../tags/tag68.xml"/><Relationship Id="rId26" Type="http://schemas.openxmlformats.org/officeDocument/2006/relationships/tags" Target="../tags/tag67.xml"/><Relationship Id="rId25" Type="http://schemas.openxmlformats.org/officeDocument/2006/relationships/image" Target="../media/image12.png"/><Relationship Id="rId24" Type="http://schemas.openxmlformats.org/officeDocument/2006/relationships/tags" Target="../tags/tag66.xml"/><Relationship Id="rId23" Type="http://schemas.openxmlformats.org/officeDocument/2006/relationships/image" Target="../media/image11.png"/><Relationship Id="rId22" Type="http://schemas.openxmlformats.org/officeDocument/2006/relationships/tags" Target="../tags/tag65.xml"/><Relationship Id="rId21" Type="http://schemas.openxmlformats.org/officeDocument/2006/relationships/tags" Target="../tags/tag64.xml"/><Relationship Id="rId20" Type="http://schemas.openxmlformats.org/officeDocument/2006/relationships/image" Target="../media/image10.wmf"/><Relationship Id="rId2" Type="http://schemas.openxmlformats.org/officeDocument/2006/relationships/tags" Target="../tags/tag53.xml"/><Relationship Id="rId19" Type="http://schemas.openxmlformats.org/officeDocument/2006/relationships/oleObject" Target="../embeddings/oleObject5.bin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image" Target="../media/image9.wmf"/><Relationship Id="rId15" Type="http://schemas.openxmlformats.org/officeDocument/2006/relationships/oleObject" Target="../embeddings/oleObject4.bin"/><Relationship Id="rId14" Type="http://schemas.openxmlformats.org/officeDocument/2006/relationships/tags" Target="../tags/tag61.xml"/><Relationship Id="rId13" Type="http://schemas.openxmlformats.org/officeDocument/2006/relationships/image" Target="../media/image8.wmf"/><Relationship Id="rId12" Type="http://schemas.openxmlformats.org/officeDocument/2006/relationships/oleObject" Target="../embeddings/oleObject3.bin"/><Relationship Id="rId11" Type="http://schemas.openxmlformats.org/officeDocument/2006/relationships/tags" Target="../tags/tag60.xml"/><Relationship Id="rId10" Type="http://schemas.openxmlformats.org/officeDocument/2006/relationships/image" Target="../media/image7.wmf"/><Relationship Id="rId1" Type="http://schemas.openxmlformats.org/officeDocument/2006/relationships/tags" Target="../tags/tag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2022010410185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17405" y="0"/>
            <a:ext cx="1894840" cy="160909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79425" y="2348865"/>
            <a:ext cx="5845175" cy="699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CN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充分条件与必要条件</a:t>
            </a:r>
            <a:endParaRPr lang="zh-CN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5" y="-229552"/>
            <a:ext cx="308610" cy="4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3" tIns="45711" rIns="91423" bIns="45711" numCol="1" anchor="ctr" anchorCtr="0" compatLnSpc="1">
            <a:spAutoFit/>
          </a:bodyPr>
          <a:lstStyle/>
          <a:p>
            <a:endParaRPr lang="zh-CN" altLang="en-US" sz="2400"/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5" y="-229552"/>
            <a:ext cx="308610" cy="4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3" tIns="45711" rIns="91423" bIns="45711" numCol="1" anchor="ctr" anchorCtr="0" compatLnSpc="1">
            <a:spAutoFit/>
          </a:bodyPr>
          <a:lstStyle/>
          <a:p>
            <a:endParaRPr lang="zh-CN" altLang="en-US" sz="2400"/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05" y="-229552"/>
            <a:ext cx="308610" cy="4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3" tIns="45711" rIns="91423" bIns="45711" numCol="1" anchor="ctr" anchorCtr="0" compatLnSpc="1">
            <a:spAutoFit/>
          </a:bodyPr>
          <a:lstStyle/>
          <a:p>
            <a:endParaRPr lang="zh-CN" altLang="en-US" sz="2400"/>
          </a:p>
        </p:txBody>
      </p:sp>
      <p:sp>
        <p:nvSpPr>
          <p:cNvPr id="17" name="Rectangle 4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05" y="-971"/>
            <a:ext cx="308610" cy="4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3" tIns="45711" rIns="91423" bIns="45711" numCol="1" anchor="ctr" anchorCtr="0" compatLnSpc="1">
            <a:spAutoFit/>
          </a:bodyPr>
          <a:lstStyle/>
          <a:p>
            <a:endParaRPr lang="zh-CN" altLang="en-US" sz="2400"/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465407" y="1261908"/>
            <a:ext cx="10930463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altLang="en-US" sz="28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一般地，</a:t>
            </a:r>
            <a:r>
              <a:rPr lang="en-US" altLang="zh-CN" sz="28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zh-CN" sz="28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若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</a:t>
            </a:r>
            <a:r>
              <a:rPr lang="zh-CN" altLang="zh-CN" sz="28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，则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q</a:t>
            </a:r>
            <a:r>
              <a:rPr lang="en-US" altLang="zh-CN" sz="28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zh-CN" sz="28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为真命题，是指由</a:t>
            </a:r>
            <a:r>
              <a:rPr lang="en-US" altLang="zh-CN" sz="2800" i="1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</a:t>
            </a:r>
            <a:r>
              <a:rPr lang="zh-CN" altLang="zh-CN" sz="28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通过推理可以得出</a:t>
            </a:r>
            <a:r>
              <a:rPr lang="en-US" altLang="zh-CN" sz="2800" i="1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</a:t>
            </a:r>
            <a:r>
              <a:rPr lang="en-US" altLang="zh-CN" sz="28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zh-CN" sz="28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这时，我们就说</a:t>
            </a:r>
            <a:r>
              <a:rPr lang="zh-CN" altLang="zh-CN" sz="2800" kern="100" spc="-5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zh-CN" sz="28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由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</a:t>
            </a:r>
            <a:r>
              <a:rPr lang="zh-CN" altLang="zh-CN" sz="28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可推出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q</a:t>
            </a:r>
            <a:r>
              <a:rPr lang="zh-CN" altLang="zh-CN" sz="28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，记作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p⇒q</a:t>
            </a:r>
            <a:r>
              <a:rPr lang="zh-CN" altLang="zh-CN" sz="2800" kern="100" spc="-5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endParaRPr lang="zh-CN" altLang="zh-CN" sz="1050" kern="1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23349" y="2475386"/>
            <a:ext cx="650430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并且说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zh-CN" sz="24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是</a:t>
            </a:r>
            <a:r>
              <a:rPr lang="en-US" altLang="zh-CN" sz="28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zh-CN" sz="24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</a:t>
            </a:r>
            <a:r>
              <a:rPr lang="zh-CN" altLang="zh-CN" sz="24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充分</a:t>
            </a:r>
            <a:r>
              <a:rPr lang="zh-CN" altLang="zh-CN" sz="2400" kern="1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条件</a:t>
            </a:r>
            <a:r>
              <a:rPr lang="zh-CN" altLang="zh-CN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sufficient condition</a:t>
            </a:r>
            <a:r>
              <a:rPr lang="zh-CN" altLang="zh-CN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400" kern="100" spc="-5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endParaRPr lang="zh-CN" altLang="zh-CN" sz="2400" kern="100" spc="-5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99829" y="737099"/>
            <a:ext cx="300426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</a:rPr>
              <a:t>一、定义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559561" y="3068983"/>
            <a:ext cx="575310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zh-CN" sz="24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是</a:t>
            </a:r>
            <a:r>
              <a:rPr lang="en-US" altLang="zh-CN" sz="24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zh-CN" sz="2400" kern="10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</a:t>
            </a:r>
            <a:r>
              <a:rPr lang="zh-CN" altLang="zh-CN" sz="2400" kern="1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必要条件（</a:t>
            </a:r>
            <a:r>
              <a:rPr lang="en-US" altLang="zh-CN" sz="2400" kern="1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necessary </a:t>
            </a:r>
            <a:r>
              <a:rPr lang="en-US" altLang="zh-CN" sz="2400" kern="10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condition</a:t>
            </a:r>
            <a:r>
              <a:rPr lang="zh-CN" altLang="zh-CN" sz="2400" kern="1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zh-CN" sz="24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endParaRPr lang="en-US" altLang="zh-CN" sz="2400" kern="1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15" name="组合 14"/>
          <p:cNvGrpSpPr/>
          <p:nvPr>
            <p:custDataLst>
              <p:tags r:id="rId9"/>
            </p:custDataLst>
          </p:nvPr>
        </p:nvGrpSpPr>
        <p:grpSpPr>
          <a:xfrm>
            <a:off x="695325" y="3714115"/>
            <a:ext cx="9377045" cy="460375"/>
            <a:chOff x="1322" y="8053"/>
            <a:chExt cx="14767" cy="725"/>
          </a:xfrm>
        </p:grpSpPr>
        <p:sp>
          <p:nvSpPr>
            <p:cNvPr id="20" name="文本框 19"/>
            <p:cNvSpPr txBox="1"/>
            <p:nvPr>
              <p:custDataLst>
                <p:tags r:id="rId10"/>
              </p:custDataLst>
            </p:nvPr>
          </p:nvSpPr>
          <p:spPr>
            <a:xfrm>
              <a:off x="1322" y="8053"/>
              <a:ext cx="147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如果</a:t>
              </a:r>
              <a:r>
                <a:rPr lang="en-US" altLang="zh-CN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“</a:t>
              </a:r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若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p</a:t>
              </a:r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则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q</a:t>
              </a:r>
              <a:r>
                <a:rPr lang="en-US" altLang="zh-CN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”</a:t>
              </a:r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为假命题，那么由条件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p</a:t>
              </a:r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不能推出结论</a:t>
              </a:r>
              <a:r>
                <a:rPr lang="en-US" altLang="zh-CN" sz="2400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q</a:t>
              </a:r>
              <a:r>
                <a:rPr lang="zh-CN" altLang="en-US" sz="24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，记作</a:t>
              </a:r>
              <a:endPara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graphicFrame>
          <p:nvGraphicFramePr>
            <p:cNvPr id="3" name="对象 -2147482623"/>
            <p:cNvGraphicFramePr>
              <a:graphicFrameLocks noChangeAspect="1"/>
            </p:cNvGraphicFramePr>
            <p:nvPr>
              <p:custDataLst>
                <p:tags r:id="rId11"/>
              </p:custDataLst>
            </p:nvPr>
          </p:nvGraphicFramePr>
          <p:xfrm>
            <a:off x="14474" y="8121"/>
            <a:ext cx="1200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" r:id="rId12" imgW="419100" imgH="241300" progId="Equation.DSMT4">
                    <p:embed/>
                  </p:oleObj>
                </mc:Choice>
                <mc:Fallback>
                  <p:oleObj name="" r:id="rId12" imgW="419100" imgH="2413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4474" y="8121"/>
                          <a:ext cx="1200" cy="5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矩形 8"/>
          <p:cNvSpPr/>
          <p:nvPr>
            <p:custDataLst>
              <p:tags r:id="rId14"/>
            </p:custDataLst>
          </p:nvPr>
        </p:nvSpPr>
        <p:spPr>
          <a:xfrm>
            <a:off x="2081" y="0"/>
            <a:ext cx="12189743" cy="522508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>
            <p:custDataLst>
              <p:tags r:id="rId15"/>
            </p:custDataLst>
          </p:nvPr>
        </p:nvSpPr>
        <p:spPr>
          <a:xfrm>
            <a:off x="2999753" y="-33406"/>
            <a:ext cx="619154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zh-CN" sz="2800" b="1" kern="100">
                <a:solidFill>
                  <a:schemeClr val="tx1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知识点一　充分条件与必要条件</a:t>
            </a:r>
            <a:endParaRPr lang="zh-CN" altLang="zh-CN" sz="2800" b="1" kern="100">
              <a:solidFill>
                <a:schemeClr val="tx1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4"/>
          <p:cNvSpPr txBox="1"/>
          <p:nvPr>
            <p:custDataLst>
              <p:tags r:id="rId16"/>
            </p:custDataLst>
          </p:nvPr>
        </p:nvSpPr>
        <p:spPr>
          <a:xfrm>
            <a:off x="695325" y="4137660"/>
            <a:ext cx="89128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此时我们就说</a:t>
            </a:r>
            <a:r>
              <a:rPr lang="en-US" altLang="zh-CN" sz="24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400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不</a:t>
            </a:r>
            <a:r>
              <a:rPr lang="zh-CN" altLang="zh-CN" sz="24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是</a:t>
            </a:r>
            <a:r>
              <a:rPr lang="en-US" altLang="zh-CN" sz="24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zh-CN" sz="24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</a:t>
            </a:r>
            <a:r>
              <a:rPr lang="zh-CN" altLang="zh-CN" sz="24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充分</a:t>
            </a:r>
            <a:r>
              <a:rPr lang="zh-CN" altLang="zh-CN" sz="2400" kern="1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条件</a:t>
            </a:r>
            <a:r>
              <a:rPr lang="zh-CN" altLang="zh-CN" sz="2400" kern="100" spc="-5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en-US" altLang="zh-CN" sz="24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不</a:t>
            </a:r>
            <a:r>
              <a:rPr lang="zh-CN" altLang="zh-CN" sz="2400" kern="10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是</a:t>
            </a:r>
            <a:r>
              <a:rPr lang="en-US" altLang="zh-CN" sz="2400" i="1" kern="1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zh-CN" sz="2400" kern="10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</a:t>
            </a:r>
            <a:r>
              <a:rPr lang="zh-CN" altLang="zh-CN" sz="2400" kern="10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必要条件</a:t>
            </a:r>
            <a:endParaRPr lang="zh-CN" altLang="zh-CN" sz="2400" kern="100" spc="-50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49673" y="707894"/>
            <a:ext cx="10386677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400" kern="0">
                <a:solidFill>
                  <a:srgbClr val="C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例</a:t>
            </a:r>
            <a:r>
              <a:rPr lang="en-US" altLang="zh-CN" sz="2400" kern="0">
                <a:solidFill>
                  <a:srgbClr val="C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1 </a:t>
            </a:r>
            <a:r>
              <a:rPr lang="en-US" altLang="zh-CN" sz="2400" kern="0" smtClean="0">
                <a:solidFill>
                  <a:srgbClr val="C00000"/>
                </a:solidFill>
                <a:latin typeface="Times New Roman" panose="02020603050405020304" pitchFamily="18" charset="0"/>
                <a:cs typeface="宋体" panose="02010600030101010101" pitchFamily="2" charset="-122"/>
              </a:rPr>
              <a:t> </a:t>
            </a: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 下列“若</a:t>
            </a:r>
            <a:r>
              <a:rPr altLang="zh-CN" sz="2400" i="1" kern="0">
                <a:latin typeface="Times New Roman" panose="02020603050405020304" pitchFamily="18" charset="0"/>
                <a:cs typeface="宋体" panose="02010600030101010101" pitchFamily="2" charset="-122"/>
              </a:rPr>
              <a:t>p</a:t>
            </a: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，则</a:t>
            </a:r>
            <a:r>
              <a:rPr altLang="zh-CN" sz="2400" i="1" kern="0">
                <a:latin typeface="Times New Roman" panose="02020603050405020304" pitchFamily="18" charset="0"/>
                <a:cs typeface="宋体" panose="02010600030101010101" pitchFamily="2" charset="-122"/>
              </a:rPr>
              <a:t>q</a:t>
            </a: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”形式的命题中，哪些命题中的</a:t>
            </a:r>
            <a:r>
              <a:rPr altLang="zh-CN" sz="2400" i="1" kern="0">
                <a:latin typeface="Times New Roman" panose="02020603050405020304" pitchFamily="18" charset="0"/>
                <a:cs typeface="宋体" panose="02010600030101010101" pitchFamily="2" charset="-122"/>
              </a:rPr>
              <a:t>p</a:t>
            </a: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是</a:t>
            </a:r>
            <a:r>
              <a:rPr altLang="zh-CN" sz="2400" i="1" kern="0">
                <a:latin typeface="Times New Roman" panose="02020603050405020304" pitchFamily="18" charset="0"/>
                <a:cs typeface="宋体" panose="02010600030101010101" pitchFamily="2" charset="-122"/>
              </a:rPr>
              <a:t>q</a:t>
            </a: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的充分条件？</a:t>
            </a:r>
            <a:endParaRPr altLang="zh-CN" sz="2400" ker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（1</a:t>
            </a:r>
            <a:r>
              <a:rPr 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）</a:t>
            </a: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若四边形的两组对角分别相等，则这个四边形是平行四边形；</a:t>
            </a:r>
            <a:endParaRPr altLang="zh-CN" sz="2400" ker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（2）若两个三角形的三边成比例，则这两个三角形相似；</a:t>
            </a:r>
            <a:endParaRPr altLang="zh-CN" sz="2400" ker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（3）若四边形为菱形，则这个四边形的对角线互相垂直；</a:t>
            </a:r>
            <a:endParaRPr altLang="zh-CN" sz="2400" ker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（4）</a:t>
            </a:r>
            <a:r>
              <a:rPr altLang="zh-CN" sz="2400" kern="0" smtClean="0">
                <a:latin typeface="Times New Roman" panose="02020603050405020304" pitchFamily="18" charset="0"/>
                <a:cs typeface="宋体" panose="02010600030101010101" pitchFamily="2" charset="-122"/>
              </a:rPr>
              <a:t>若</a:t>
            </a:r>
            <a:r>
              <a:rPr lang="en-US" altLang="zh-CN" sz="2400" i="1" kern="0" smtClean="0">
                <a:latin typeface="Times New Roman" panose="02020603050405020304" pitchFamily="18" charset="0"/>
                <a:cs typeface="宋体" panose="02010600030101010101" pitchFamily="2" charset="-122"/>
              </a:rPr>
              <a:t>x²=</a:t>
            </a:r>
            <a:r>
              <a:rPr lang="en-US" altLang="zh-CN" sz="2400" kern="0" smtClean="0">
                <a:latin typeface="Times New Roman" panose="02020603050405020304" pitchFamily="18" charset="0"/>
                <a:cs typeface="宋体" panose="02010600030101010101" pitchFamily="2" charset="-122"/>
              </a:rPr>
              <a:t>1</a:t>
            </a:r>
            <a:r>
              <a:rPr altLang="zh-CN" sz="2400" kern="0" smtClean="0">
                <a:latin typeface="Times New Roman" panose="02020603050405020304" pitchFamily="18" charset="0"/>
                <a:cs typeface="宋体" panose="02010600030101010101" pitchFamily="2" charset="-122"/>
              </a:rPr>
              <a:t> ,则</a:t>
            </a:r>
            <a:r>
              <a:rPr lang="en-US" altLang="zh-CN" sz="2400" i="1" kern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x=</a:t>
            </a:r>
            <a:r>
              <a:rPr lang="en-US" altLang="zh-CN" sz="2400" kern="0" smtClean="0">
                <a:latin typeface="Times New Roman" panose="02020603050405020304" pitchFamily="18" charset="0"/>
                <a:cs typeface="宋体" panose="02010600030101010101" pitchFamily="2" charset="-122"/>
              </a:rPr>
              <a:t>1 </a:t>
            </a:r>
            <a:r>
              <a:rPr altLang="zh-CN" sz="2400" kern="0" smtClean="0">
                <a:latin typeface="Times New Roman" panose="02020603050405020304" pitchFamily="18" charset="0"/>
                <a:cs typeface="宋体" panose="02010600030101010101" pitchFamily="2" charset="-122"/>
              </a:rPr>
              <a:t>；</a:t>
            </a:r>
            <a:endParaRPr altLang="zh-CN" sz="2400" ker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（5）</a:t>
            </a:r>
            <a:r>
              <a:rPr altLang="zh-CN" sz="2400" kern="0" smtClean="0">
                <a:latin typeface="Times New Roman" panose="02020603050405020304" pitchFamily="18" charset="0"/>
                <a:cs typeface="宋体" panose="02010600030101010101" pitchFamily="2" charset="-122"/>
              </a:rPr>
              <a:t>若</a:t>
            </a:r>
            <a:r>
              <a:rPr lang="en-US" altLang="zh-CN" sz="2400" i="1" kern="0" smtClean="0">
                <a:latin typeface="Times New Roman" panose="02020603050405020304" pitchFamily="18" charset="0"/>
                <a:cs typeface="宋体" panose="02010600030101010101" pitchFamily="2" charset="-122"/>
              </a:rPr>
              <a:t>a=b</a:t>
            </a:r>
            <a:r>
              <a:rPr lang="zh-CN" sz="2400" kern="0" smtClean="0">
                <a:latin typeface="Times New Roman" panose="02020603050405020304" pitchFamily="18" charset="0"/>
                <a:cs typeface="宋体" panose="02010600030101010101" pitchFamily="2" charset="-122"/>
              </a:rPr>
              <a:t>，</a:t>
            </a:r>
            <a:r>
              <a:rPr altLang="zh-CN" sz="2400" kern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则</a:t>
            </a:r>
            <a:r>
              <a:rPr lang="en-US" altLang="zh-CN" sz="2400" i="1" kern="0" err="1" smtClean="0">
                <a:latin typeface="Times New Roman" panose="02020603050405020304" pitchFamily="18" charset="0"/>
                <a:cs typeface="宋体" panose="02010600030101010101" pitchFamily="2" charset="-122"/>
              </a:rPr>
              <a:t>ac=bc</a:t>
            </a:r>
            <a:r>
              <a:rPr altLang="zh-CN" sz="2400" kern="0" smtClean="0">
                <a:latin typeface="Times New Roman" panose="02020603050405020304" pitchFamily="18" charset="0"/>
                <a:cs typeface="宋体" panose="02010600030101010101" pitchFamily="2" charset="-122"/>
              </a:rPr>
              <a:t>；</a:t>
            </a:r>
            <a:endParaRPr altLang="zh-CN" sz="2400" kern="0">
              <a:latin typeface="Times New Roman" panose="02020603050405020304" pitchFamily="18" charset="0"/>
              <a:cs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（6）若</a:t>
            </a:r>
            <a:r>
              <a:rPr altLang="zh-CN" sz="2400" i="1" kern="0">
                <a:latin typeface="Times New Roman" panose="02020603050405020304" pitchFamily="18" charset="0"/>
                <a:cs typeface="宋体" panose="02010600030101010101" pitchFamily="2" charset="-122"/>
              </a:rPr>
              <a:t>x</a:t>
            </a: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，</a:t>
            </a:r>
            <a:r>
              <a:rPr altLang="zh-CN" sz="2400" i="1" kern="0">
                <a:latin typeface="Times New Roman" panose="02020603050405020304" pitchFamily="18" charset="0"/>
                <a:cs typeface="宋体" panose="02010600030101010101" pitchFamily="2" charset="-122"/>
              </a:rPr>
              <a:t>y</a:t>
            </a: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为无理数，则</a:t>
            </a:r>
            <a:r>
              <a:rPr altLang="zh-CN" sz="2400" i="1" kern="0">
                <a:latin typeface="Times New Roman" panose="02020603050405020304" pitchFamily="18" charset="0"/>
                <a:cs typeface="宋体" panose="02010600030101010101" pitchFamily="2" charset="-122"/>
              </a:rPr>
              <a:t>xy</a:t>
            </a:r>
            <a:r>
              <a:rPr altLang="zh-CN" sz="2400" kern="0">
                <a:latin typeface="Times New Roman" panose="02020603050405020304" pitchFamily="18" charset="0"/>
                <a:cs typeface="宋体" panose="02010600030101010101" pitchFamily="2" charset="-122"/>
              </a:rPr>
              <a:t>为无理数.</a:t>
            </a:r>
            <a:endParaRPr altLang="zh-CN" sz="2400" kern="0">
              <a:latin typeface="Times New Roman" panose="02020603050405020304" pitchFamily="18" charset="0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081" y="276"/>
            <a:ext cx="12189742" cy="584211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946964" y="60720"/>
            <a:ext cx="659469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zh-CN" altLang="en-US" sz="2400" b="1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题型一　充分、必要条件的判断</a:t>
            </a:r>
            <a:endParaRPr lang="zh-CN" altLang="en-US" sz="2400" b="1" kern="100"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541345" y="1120567"/>
            <a:ext cx="2392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的充分条件.</a:t>
            </a:r>
            <a:endParaRPr lang="zh-CN" altLang="en-US" sz="2400">
              <a:solidFill>
                <a:srgbClr val="C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760469" y="1700838"/>
            <a:ext cx="2392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的充分条件.</a:t>
            </a:r>
            <a:endParaRPr lang="zh-CN" altLang="en-US" sz="2400">
              <a:solidFill>
                <a:srgbClr val="C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256311" y="2349091"/>
            <a:ext cx="2392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的充分条件.</a:t>
            </a:r>
            <a:endParaRPr lang="zh-CN" altLang="en-US" sz="2400">
              <a:solidFill>
                <a:srgbClr val="C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359982" y="2924945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p不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的充分条件.</a:t>
            </a:r>
            <a:endParaRPr lang="zh-CN" altLang="en-US" sz="2400">
              <a:solidFill>
                <a:srgbClr val="C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791726" y="3503962"/>
            <a:ext cx="2392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的充分条件.</a:t>
            </a:r>
            <a:endParaRPr lang="zh-CN" altLang="en-US" sz="2400">
              <a:solidFill>
                <a:srgbClr val="C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062831" y="414903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p不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</a:t>
            </a:r>
            <a:r>
              <a:rPr lang="zh-CN" altLang="en-US" sz="2400" i="1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>
                <a:solidFill>
                  <a:srgbClr val="C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的充分条件.</a:t>
            </a:r>
            <a:endParaRPr lang="zh-CN" altLang="en-US" sz="2400">
              <a:solidFill>
                <a:srgbClr val="C00000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335381" y="648828"/>
            <a:ext cx="10453339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例</a:t>
            </a:r>
            <a:r>
              <a:rPr 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 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下列</a:t>
            </a:r>
            <a:r>
              <a:rPr 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若</a:t>
            </a:r>
            <a:r>
              <a:rPr 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p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，则</a:t>
            </a:r>
            <a:r>
              <a:rPr 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q</a:t>
            </a:r>
            <a:r>
              <a:rPr 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形式的命题中，哪些命题中的</a:t>
            </a:r>
            <a:r>
              <a:rPr 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</a:t>
            </a:r>
            <a:r>
              <a:rPr 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的必要条件？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081" y="276"/>
            <a:ext cx="12189742" cy="584211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927279" y="108980"/>
            <a:ext cx="659469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>
              <a:defRPr/>
            </a:pPr>
            <a:r>
              <a:rPr lang="zh-CN" altLang="en-US" b="1" kern="10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题型一　充分、必要条件的判断</a:t>
            </a:r>
            <a:endParaRPr lang="zh-CN" altLang="en-US" b="1" kern="100"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147" y="1772675"/>
            <a:ext cx="9733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558800"/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）若四边形为平行四边形，则这个四边形的两组对角分别相等；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7147" y="2232965"/>
            <a:ext cx="7971584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58800"/>
            <a:r>
              <a:rPr lang="zh-CN" sz="2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sz="2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sz="2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）若两个三角形相似，则这两个三角形的三边成比例；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7147" y="2733887"/>
            <a:ext cx="8460443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58800"/>
            <a:r>
              <a:rPr lang="zh-CN" sz="2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sz="2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sz="2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）若四边形的对角线互相垂直，则这个四边形是菱形；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623625" y="3093231"/>
            <a:ext cx="60980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（</a:t>
            </a:r>
            <a:r>
              <a:rPr lang="en-US" altLang="zh-CN" sz="2400"/>
              <a:t>4</a:t>
            </a:r>
            <a:r>
              <a:rPr lang="zh-CN" altLang="en-US" sz="2400"/>
              <a:t>）若      </a:t>
            </a:r>
            <a:r>
              <a:rPr lang="en-US" altLang="zh-CN" sz="2400"/>
              <a:t>    </a:t>
            </a:r>
            <a:r>
              <a:rPr lang="zh-CN" altLang="en-US" sz="2400"/>
              <a:t>则</a:t>
            </a:r>
            <a:endParaRPr lang="zh-CN" altLang="en-US" sz="2400"/>
          </a:p>
        </p:txBody>
      </p:sp>
      <p:graphicFrame>
        <p:nvGraphicFramePr>
          <p:cNvPr id="2" name="对象 -2147482624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809750" y="3100070"/>
          <a:ext cx="783590" cy="40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9" imgW="329565" imgH="177800" progId="Equation.DSMT4">
                  <p:embed/>
                </p:oleObj>
              </mc:Choice>
              <mc:Fallback>
                <p:oleObj name="" r:id="rId9" imgW="329565" imgH="177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9750" y="3100070"/>
                        <a:ext cx="783590" cy="4051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62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3011805" y="3039745"/>
          <a:ext cx="897890" cy="46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12" imgW="393065" imgH="203200" progId="Equation.DSMT4">
                  <p:embed/>
                </p:oleObj>
              </mc:Choice>
              <mc:Fallback>
                <p:oleObj name="" r:id="rId12" imgW="393065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11805" y="3039745"/>
                        <a:ext cx="897890" cy="4686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-2147482622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846580" y="3581400"/>
          <a:ext cx="118491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15" imgW="494665" imgH="177800" progId="Equation.DSMT4">
                  <p:embed/>
                </p:oleObj>
              </mc:Choice>
              <mc:Fallback>
                <p:oleObj name="" r:id="rId15" imgW="494665" imgH="177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46580" y="3581400"/>
                        <a:ext cx="1184910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>
            <p:custDataLst>
              <p:tags r:id="rId17"/>
            </p:custDataLst>
          </p:nvPr>
        </p:nvSpPr>
        <p:spPr>
          <a:xfrm>
            <a:off x="694745" y="3563679"/>
            <a:ext cx="60980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（</a:t>
            </a:r>
            <a:r>
              <a:rPr lang="en-US" altLang="zh-CN" sz="2400"/>
              <a:t>5</a:t>
            </a:r>
            <a:r>
              <a:rPr lang="zh-CN" altLang="en-US" sz="2400"/>
              <a:t>）若           </a:t>
            </a:r>
            <a:r>
              <a:rPr lang="en-US" altLang="zh-CN" sz="2400"/>
              <a:t>  </a:t>
            </a:r>
            <a:r>
              <a:rPr lang="zh-CN" altLang="en-US" sz="2400"/>
              <a:t>则</a:t>
            </a:r>
            <a:endParaRPr lang="zh-CN" altLang="en-US" sz="2400"/>
          </a:p>
        </p:txBody>
      </p:sp>
      <p:graphicFrame>
        <p:nvGraphicFramePr>
          <p:cNvPr id="10" name="对象 -214748262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3359785" y="3562350"/>
          <a:ext cx="861695" cy="421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19" imgW="354965" imgH="177800" progId="Equation.DSMT4">
                  <p:embed/>
                </p:oleObj>
              </mc:Choice>
              <mc:Fallback>
                <p:oleObj name="" r:id="rId19" imgW="354965" imgH="177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59785" y="3562350"/>
                        <a:ext cx="861695" cy="4210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>
            <p:custDataLst>
              <p:tags r:id="rId21"/>
            </p:custDataLst>
          </p:nvPr>
        </p:nvSpPr>
        <p:spPr>
          <a:xfrm>
            <a:off x="119522" y="4024605"/>
            <a:ext cx="648659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58800"/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）若   为无理数，则   为无理数</a:t>
            </a:r>
            <a:endParaRPr 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7" name="图片 16"/>
          <p:cNvPicPr/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918335" y="4099560"/>
            <a:ext cx="396875" cy="363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/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4116070" y="4118610"/>
            <a:ext cx="484505" cy="358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>
            <p:custDataLst>
              <p:tags r:id="rId26"/>
            </p:custDataLst>
          </p:nvPr>
        </p:nvSpPr>
        <p:spPr>
          <a:xfrm>
            <a:off x="9912651" y="1773310"/>
            <a:ext cx="2401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q是p的必要条件.</a:t>
            </a:r>
            <a:endParaRPr lang="zh-CN" altLang="en-US" sz="2400" b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27"/>
            </p:custDataLst>
          </p:nvPr>
        </p:nvSpPr>
        <p:spPr>
          <a:xfrm>
            <a:off x="8471534" y="2202485"/>
            <a:ext cx="2401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q是p的必要条件.</a:t>
            </a:r>
            <a:endParaRPr lang="zh-CN" altLang="en-US" sz="2400" b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8"/>
            </p:custDataLst>
          </p:nvPr>
        </p:nvSpPr>
        <p:spPr>
          <a:xfrm>
            <a:off x="8461998" y="2733887"/>
            <a:ext cx="289887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q不是p的必要条件.</a:t>
            </a:r>
            <a:endParaRPr lang="zh-CN" altLang="en-US" sz="2400" b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9"/>
            </p:custDataLst>
          </p:nvPr>
        </p:nvSpPr>
        <p:spPr>
          <a:xfrm>
            <a:off x="8467905" y="3114822"/>
            <a:ext cx="24011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q是p的必要条件.</a:t>
            </a:r>
            <a:endParaRPr lang="zh-CN" altLang="en-US" sz="2400" b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30"/>
            </p:custDataLst>
          </p:nvPr>
        </p:nvSpPr>
        <p:spPr>
          <a:xfrm>
            <a:off x="8467181" y="3507799"/>
            <a:ext cx="309505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q不是p的必要条件.</a:t>
            </a:r>
            <a:endParaRPr lang="zh-CN" altLang="en-US" sz="2400" b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31"/>
            </p:custDataLst>
          </p:nvPr>
        </p:nvSpPr>
        <p:spPr>
          <a:xfrm>
            <a:off x="8466231" y="4005570"/>
            <a:ext cx="28899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q不是p的必要条件.</a:t>
            </a:r>
            <a:endParaRPr lang="zh-CN" altLang="en-US" sz="2400" b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32"/>
            </p:custDataLst>
          </p:nvPr>
        </p:nvSpPr>
        <p:spPr>
          <a:xfrm>
            <a:off x="911283" y="4863361"/>
            <a:ext cx="10909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/>
              <a:t>      </a:t>
            </a:r>
            <a:r>
              <a:rPr lang="en-US" altLang="zh-CN" sz="2400">
                <a:solidFill>
                  <a:srgbClr val="C00000"/>
                </a:solidFill>
              </a:rPr>
              <a:t> </a:t>
            </a:r>
            <a:r>
              <a:rPr lang="zh-CN" altLang="en-US" sz="2400">
                <a:solidFill>
                  <a:srgbClr val="C00000"/>
                </a:solidFill>
              </a:rPr>
              <a:t>注意：</a:t>
            </a:r>
            <a:r>
              <a:rPr lang="zh-CN" altLang="en-US" sz="2400"/>
              <a:t>一般地，若要判断</a:t>
            </a:r>
            <a:r>
              <a:rPr lang="en-US" altLang="zh-CN" sz="2400"/>
              <a:t>“</a:t>
            </a:r>
            <a:r>
              <a:rPr lang="zh-CN" altLang="en-US" sz="2400"/>
              <a:t>若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/>
              <a:t>则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400"/>
              <a:t> </a:t>
            </a:r>
            <a:r>
              <a:rPr lang="zh-CN" altLang="en-US" sz="2400"/>
              <a:t>形式</a:t>
            </a:r>
            <a:r>
              <a:rPr lang="en-US" altLang="zh-CN" sz="2400"/>
              <a:t>”</a:t>
            </a:r>
            <a:r>
              <a:rPr lang="zh-CN" altLang="en-US" sz="2400"/>
              <a:t>命题中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400"/>
              <a:t>是否为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/>
              <a:t>的必要条件，只需判断是否有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p⇒q，</a:t>
            </a:r>
            <a:r>
              <a:rPr lang="zh-CN" altLang="en-US" sz="2400">
                <a:sym typeface="+mn-ea"/>
              </a:rPr>
              <a:t>即“若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400">
                <a:sym typeface="+mn-ea"/>
              </a:rPr>
              <a:t>则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400">
                <a:sym typeface="+mn-ea"/>
              </a:rPr>
              <a:t>”是否为真命题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p="http://schemas.openxmlformats.org/presentationml/2006/main">
  <p:tag name="AS_UNIQUEID" val="469"/>
</p:tagLst>
</file>

<file path=ppt/tags/tag10.xml><?xml version="1.0" encoding="utf-8"?>
<p:tagLst xmlns:p="http://schemas.openxmlformats.org/presentationml/2006/main">
  <p:tag name="AS_UNIQUEID" val="484"/>
</p:tagLst>
</file>

<file path=ppt/tags/tag11.xml><?xml version="1.0" encoding="utf-8"?>
<p:tagLst xmlns:p="http://schemas.openxmlformats.org/presentationml/2006/main">
  <p:tag name="AS_UNIQUEID" val="486"/>
</p:tagLst>
</file>

<file path=ppt/tags/tag12.xml><?xml version="1.0" encoding="utf-8"?>
<p:tagLst xmlns:p="http://schemas.openxmlformats.org/presentationml/2006/main">
  <p:tag name="AS_UNIQUEID" val="487"/>
</p:tagLst>
</file>

<file path=ppt/tags/tag13.xml><?xml version="1.0" encoding="utf-8"?>
<p:tagLst xmlns:p="http://schemas.openxmlformats.org/presentationml/2006/main">
  <p:tag name="AS_UNIQUEID" val="489"/>
</p:tagLst>
</file>

<file path=ppt/tags/tag14.xml><?xml version="1.0" encoding="utf-8"?>
<p:tagLst xmlns:p="http://schemas.openxmlformats.org/presentationml/2006/main">
  <p:tag name="AS_UNIQUEID" val="490"/>
</p:tagLst>
</file>

<file path=ppt/tags/tag15.xml><?xml version="1.0" encoding="utf-8"?>
<p:tagLst xmlns:p="http://schemas.openxmlformats.org/presentationml/2006/main">
  <p:tag name="AS_UNIQUEID" val="494"/>
</p:tagLst>
</file>

<file path=ppt/tags/tag16.xml><?xml version="1.0" encoding="utf-8"?>
<p:tagLst xmlns:p="http://schemas.openxmlformats.org/presentationml/2006/main">
  <p:tag name="AS_UNIQUEID" val="495"/>
</p:tagLst>
</file>

<file path=ppt/tags/tag17.xml><?xml version="1.0" encoding="utf-8"?>
<p:tagLst xmlns:p="http://schemas.openxmlformats.org/presentationml/2006/main">
  <p:tag name="AS_UNIQUEID" val="496"/>
</p:tagLst>
</file>

<file path=ppt/tags/tag18.xml><?xml version="1.0" encoding="utf-8"?>
<p:tagLst xmlns:p="http://schemas.openxmlformats.org/presentationml/2006/main">
  <p:tag name="AS_UNIQUEID" val="497"/>
</p:tagLst>
</file>

<file path=ppt/tags/tag19.xml><?xml version="1.0" encoding="utf-8"?>
<p:tagLst xmlns:p="http://schemas.openxmlformats.org/presentationml/2006/main">
  <p:tag name="AS_UNIQUEID" val="498"/>
</p:tagLst>
</file>

<file path=ppt/tags/tag2.xml><?xml version="1.0" encoding="utf-8"?>
<p:tagLst xmlns:p="http://schemas.openxmlformats.org/presentationml/2006/main">
  <p:tag name="AS_UNIQUEID" val="471"/>
</p:tagLst>
</file>

<file path=ppt/tags/tag20.xml><?xml version="1.0" encoding="utf-8"?>
<p:tagLst xmlns:p="http://schemas.openxmlformats.org/presentationml/2006/main">
  <p:tag name="AS_UNIQUEID" val="501"/>
</p:tagLst>
</file>

<file path=ppt/tags/tag21.xml><?xml version="1.0" encoding="utf-8"?>
<p:tagLst xmlns:p="http://schemas.openxmlformats.org/presentationml/2006/main">
  <p:tag name="AS_UNIQUEID" val="502"/>
</p:tagLst>
</file>

<file path=ppt/tags/tag22.xml><?xml version="1.0" encoding="utf-8"?>
<p:tagLst xmlns:p="http://schemas.openxmlformats.org/presentationml/2006/main">
  <p:tag name="AS_UNIQUEID" val="503"/>
</p:tagLst>
</file>

<file path=ppt/tags/tag23.xml><?xml version="1.0" encoding="utf-8"?>
<p:tagLst xmlns:p="http://schemas.openxmlformats.org/presentationml/2006/main">
  <p:tag name="AS_UNIQUEID" val="505"/>
</p:tagLst>
</file>

<file path=ppt/tags/tag24.xml><?xml version="1.0" encoding="utf-8"?>
<p:tagLst xmlns:p="http://schemas.openxmlformats.org/presentationml/2006/main">
  <p:tag name="AS_UNIQUEID" val="525"/>
</p:tagLst>
</file>

<file path=ppt/tags/tag25.xml><?xml version="1.0" encoding="utf-8"?>
<p:tagLst xmlns:p="http://schemas.openxmlformats.org/presentationml/2006/main">
  <p:tag name="AS_UNIQUEID" val="526"/>
</p:tagLst>
</file>

<file path=ppt/tags/tag26.xml><?xml version="1.0" encoding="utf-8"?>
<p:tagLst xmlns:p="http://schemas.openxmlformats.org/presentationml/2006/main">
  <p:tag name="AS_UNIQUEID" val="520"/>
</p:tagLst>
</file>

<file path=ppt/tags/tag27.xml><?xml version="1.0" encoding="utf-8"?>
<p:tagLst xmlns:p="http://schemas.openxmlformats.org/presentationml/2006/main">
  <p:tag name="AS_UNIQUEID" val="521"/>
</p:tagLst>
</file>

<file path=ppt/tags/tag28.xml><?xml version="1.0" encoding="utf-8"?>
<p:tagLst xmlns:p="http://schemas.openxmlformats.org/presentationml/2006/main">
  <p:tag name="AS_UNIQUEID" val="522"/>
</p:tagLst>
</file>

<file path=ppt/tags/tag29.xml><?xml version="1.0" encoding="utf-8"?>
<p:tagLst xmlns:p="http://schemas.openxmlformats.org/presentationml/2006/main">
  <p:tag name="AS_UNIQUEID" val="556"/>
</p:tagLst>
</file>

<file path=ppt/tags/tag3.xml><?xml version="1.0" encoding="utf-8"?>
<p:tagLst xmlns:p="http://schemas.openxmlformats.org/presentationml/2006/main">
  <p:tag name="AS_UNIQUEID" val="473"/>
</p:tagLst>
</file>

<file path=ppt/tags/tag30.xml><?xml version="1.0" encoding="utf-8"?>
<p:tagLst xmlns:p="http://schemas.openxmlformats.org/presentationml/2006/main">
  <p:tag name="AS_UNIQUEID" val="557"/>
</p:tagLst>
</file>

<file path=ppt/tags/tag31.xml><?xml version="1.0" encoding="utf-8"?>
<p:tagLst xmlns:p="http://schemas.openxmlformats.org/presentationml/2006/main">
  <p:tag name="AS_UNIQUEID" val="558"/>
</p:tagLst>
</file>

<file path=ppt/tags/tag32.xml><?xml version="1.0" encoding="utf-8"?>
<p:tagLst xmlns:p="http://schemas.openxmlformats.org/presentationml/2006/main">
  <p:tag name="AS_UNIQUEID" val="559"/>
</p:tagLst>
</file>

<file path=ppt/tags/tag33.xml><?xml version="1.0" encoding="utf-8"?>
<p:tagLst xmlns:p="http://schemas.openxmlformats.org/presentationml/2006/main">
  <p:tag name="AS_UNIQUEID" val="560"/>
</p:tagLst>
</file>

<file path=ppt/tags/tag34.xml><?xml version="1.0" encoding="utf-8"?>
<p:tagLst xmlns:p="http://schemas.openxmlformats.org/presentationml/2006/main">
  <p:tag name="AS_UNIQUEID" val="561"/>
</p:tagLst>
</file>

<file path=ppt/tags/tag35.xml><?xml version="1.0" encoding="utf-8"?>
<p:tagLst xmlns:p="http://schemas.openxmlformats.org/presentationml/2006/main">
  <p:tag name="AS_UNIQUEID" val="562"/>
</p:tagLst>
</file>

<file path=ppt/tags/tag36.xml><?xml version="1.0" encoding="utf-8"?>
<p:tagLst xmlns:p="http://schemas.openxmlformats.org/presentationml/2006/main">
  <p:tag name="AS_UNIQUEID" val="563"/>
</p:tagLst>
</file>

<file path=ppt/tags/tag37.xml><?xml version="1.0" encoding="utf-8"?>
<p:tagLst xmlns:p="http://schemas.openxmlformats.org/presentationml/2006/main">
  <p:tag name="AS_UNIQUEID" val="564"/>
</p:tagLst>
</file>

<file path=ppt/tags/tag38.xml><?xml version="1.0" encoding="utf-8"?>
<p:tagLst xmlns:p="http://schemas.openxmlformats.org/presentationml/2006/main">
  <p:tag name="AS_UNIQUEID" val="565"/>
</p:tagLst>
</file>

<file path=ppt/tags/tag39.xml><?xml version="1.0" encoding="utf-8"?>
<p:tagLst xmlns:p="http://schemas.openxmlformats.org/presentationml/2006/main">
  <p:tag name="AS_UNIQUEID" val="566"/>
</p:tagLst>
</file>

<file path=ppt/tags/tag4.xml><?xml version="1.0" encoding="utf-8"?>
<p:tagLst xmlns:p="http://schemas.openxmlformats.org/presentationml/2006/main">
  <p:tag name="AS_UNIQUEID" val="476"/>
</p:tagLst>
</file>

<file path=ppt/tags/tag40.xml><?xml version="1.0" encoding="utf-8"?>
<p:tagLst xmlns:p="http://schemas.openxmlformats.org/presentationml/2006/main">
  <p:tag name="AS_UNIQUEID" val="567"/>
</p:tagLst>
</file>

<file path=ppt/tags/tag41.xml><?xml version="1.0" encoding="utf-8"?>
<p:tagLst xmlns:p="http://schemas.openxmlformats.org/presentationml/2006/main">
  <p:tag name="AS_UNIQUEID" val="568"/>
</p:tagLst>
</file>

<file path=ppt/tags/tag42.xml><?xml version="1.0" encoding="utf-8"?>
<p:tagLst xmlns:p="http://schemas.openxmlformats.org/presentationml/2006/main">
  <p:tag name="AS_UNIQUEID" val="569"/>
</p:tagLst>
</file>

<file path=ppt/tags/tag43.xml><?xml version="1.0" encoding="utf-8"?>
<p:tagLst xmlns:p="http://schemas.openxmlformats.org/presentationml/2006/main">
  <p:tag name="AS_UNIQUEID" val="594"/>
</p:tagLst>
</file>

<file path=ppt/tags/tag44.xml><?xml version="1.0" encoding="utf-8"?>
<p:tagLst xmlns:p="http://schemas.openxmlformats.org/presentationml/2006/main">
  <p:tag name="AS_UNIQUEID" val="595"/>
</p:tagLst>
</file>

<file path=ppt/tags/tag45.xml><?xml version="1.0" encoding="utf-8"?>
<p:tagLst xmlns:p="http://schemas.openxmlformats.org/presentationml/2006/main">
  <p:tag name="AS_UNIQUEID" val="596"/>
</p:tagLst>
</file>

<file path=ppt/tags/tag46.xml><?xml version="1.0" encoding="utf-8"?>
<p:tagLst xmlns:p="http://schemas.openxmlformats.org/presentationml/2006/main">
  <p:tag name="AS_UNIQUEID" val="597"/>
</p:tagLst>
</file>

<file path=ppt/tags/tag47.xml><?xml version="1.0" encoding="utf-8"?>
<p:tagLst xmlns:p="http://schemas.openxmlformats.org/presentationml/2006/main">
  <p:tag name="AS_UNIQUEID" val="598"/>
</p:tagLst>
</file>

<file path=ppt/tags/tag48.xml><?xml version="1.0" encoding="utf-8"?>
<p:tagLst xmlns:p="http://schemas.openxmlformats.org/presentationml/2006/main">
  <p:tag name="AS_UNIQUEID" val="599"/>
</p:tagLst>
</file>

<file path=ppt/tags/tag49.xml><?xml version="1.0" encoding="utf-8"?>
<p:tagLst xmlns:p="http://schemas.openxmlformats.org/presentationml/2006/main">
  <p:tag name="AS_UNIQUEID" val="600"/>
</p:tagLst>
</file>

<file path=ppt/tags/tag5.xml><?xml version="1.0" encoding="utf-8"?>
<p:tagLst xmlns:p="http://schemas.openxmlformats.org/presentationml/2006/main">
  <p:tag name="AS_UNIQUEID" val="477"/>
</p:tagLst>
</file>

<file path=ppt/tags/tag50.xml><?xml version="1.0" encoding="utf-8"?>
<p:tagLst xmlns:p="http://schemas.openxmlformats.org/presentationml/2006/main">
  <p:tag name="AS_UNIQUEID" val="601"/>
</p:tagLst>
</file>

<file path=ppt/tags/tag51.xml><?xml version="1.0" encoding="utf-8"?>
<p:tagLst xmlns:p="http://schemas.openxmlformats.org/presentationml/2006/main">
  <p:tag name="AS_UNIQUEID" val="602"/>
</p:tagLst>
</file>

<file path=ppt/tags/tag52.xml><?xml version="1.0" encoding="utf-8"?>
<p:tagLst xmlns:p="http://schemas.openxmlformats.org/presentationml/2006/main">
  <p:tag name="AS_UNIQUEID" val="621"/>
</p:tagLst>
</file>

<file path=ppt/tags/tag53.xml><?xml version="1.0" encoding="utf-8"?>
<p:tagLst xmlns:p="http://schemas.openxmlformats.org/presentationml/2006/main">
  <p:tag name="AS_UNIQUEID" val="622"/>
</p:tagLst>
</file>

<file path=ppt/tags/tag54.xml><?xml version="1.0" encoding="utf-8"?>
<p:tagLst xmlns:p="http://schemas.openxmlformats.org/presentationml/2006/main">
  <p:tag name="AS_UNIQUEID" val="623"/>
</p:tagLst>
</file>

<file path=ppt/tags/tag55.xml><?xml version="1.0" encoding="utf-8"?>
<p:tagLst xmlns:p="http://schemas.openxmlformats.org/presentationml/2006/main">
  <p:tag name="AS_UNIQUEID" val="624"/>
</p:tagLst>
</file>

<file path=ppt/tags/tag56.xml><?xml version="1.0" encoding="utf-8"?>
<p:tagLst xmlns:p="http://schemas.openxmlformats.org/presentationml/2006/main">
  <p:tag name="AS_UNIQUEID" val="625"/>
</p:tagLst>
</file>

<file path=ppt/tags/tag57.xml><?xml version="1.0" encoding="utf-8"?>
<p:tagLst xmlns:p="http://schemas.openxmlformats.org/presentationml/2006/main">
  <p:tag name="AS_UNIQUEID" val="626"/>
</p:tagLst>
</file>

<file path=ppt/tags/tag58.xml><?xml version="1.0" encoding="utf-8"?>
<p:tagLst xmlns:p="http://schemas.openxmlformats.org/presentationml/2006/main">
  <p:tag name="AS_UNIQUEID" val="627"/>
</p:tagLst>
</file>

<file path=ppt/tags/tag59.xml><?xml version="1.0" encoding="utf-8"?>
<p:tagLst xmlns:p="http://schemas.openxmlformats.org/presentationml/2006/main">
  <p:tag name="AS_UNIQUEID" val="628"/>
</p:tagLst>
</file>

<file path=ppt/tags/tag6.xml><?xml version="1.0" encoding="utf-8"?>
<p:tagLst xmlns:p="http://schemas.openxmlformats.org/presentationml/2006/main">
  <p:tag name="AS_UNIQUEID" val="479"/>
</p:tagLst>
</file>

<file path=ppt/tags/tag60.xml><?xml version="1.0" encoding="utf-8"?>
<p:tagLst xmlns:p="http://schemas.openxmlformats.org/presentationml/2006/main">
  <p:tag name="AS_UNIQUEID" val="629"/>
</p:tagLst>
</file>

<file path=ppt/tags/tag61.xml><?xml version="1.0" encoding="utf-8"?>
<p:tagLst xmlns:p="http://schemas.openxmlformats.org/presentationml/2006/main">
  <p:tag name="AS_UNIQUEID" val="630"/>
</p:tagLst>
</file>

<file path=ppt/tags/tag62.xml><?xml version="1.0" encoding="utf-8"?>
<p:tagLst xmlns:p="http://schemas.openxmlformats.org/presentationml/2006/main">
  <p:tag name="AS_UNIQUEID" val="631"/>
</p:tagLst>
</file>

<file path=ppt/tags/tag63.xml><?xml version="1.0" encoding="utf-8"?>
<p:tagLst xmlns:p="http://schemas.openxmlformats.org/presentationml/2006/main">
  <p:tag name="AS_UNIQUEID" val="632"/>
</p:tagLst>
</file>

<file path=ppt/tags/tag64.xml><?xml version="1.0" encoding="utf-8"?>
<p:tagLst xmlns:p="http://schemas.openxmlformats.org/presentationml/2006/main">
  <p:tag name="AS_UNIQUEID" val="633"/>
</p:tagLst>
</file>

<file path=ppt/tags/tag65.xml><?xml version="1.0" encoding="utf-8"?>
<p:tagLst xmlns:p="http://schemas.openxmlformats.org/presentationml/2006/main">
  <p:tag name="AS_UNIQUEID" val="634"/>
</p:tagLst>
</file>

<file path=ppt/tags/tag66.xml><?xml version="1.0" encoding="utf-8"?>
<p:tagLst xmlns:p="http://schemas.openxmlformats.org/presentationml/2006/main">
  <p:tag name="AS_UNIQUEID" val="635"/>
</p:tagLst>
</file>

<file path=ppt/tags/tag67.xml><?xml version="1.0" encoding="utf-8"?>
<p:tagLst xmlns:p="http://schemas.openxmlformats.org/presentationml/2006/main">
  <p:tag name="AS_UNIQUEID" val="636"/>
</p:tagLst>
</file>

<file path=ppt/tags/tag68.xml><?xml version="1.0" encoding="utf-8"?>
<p:tagLst xmlns:p="http://schemas.openxmlformats.org/presentationml/2006/main">
  <p:tag name="AS_UNIQUEID" val="637"/>
</p:tagLst>
</file>

<file path=ppt/tags/tag69.xml><?xml version="1.0" encoding="utf-8"?>
<p:tagLst xmlns:p="http://schemas.openxmlformats.org/presentationml/2006/main">
  <p:tag name="AS_UNIQUEID" val="638"/>
</p:tagLst>
</file>

<file path=ppt/tags/tag7.xml><?xml version="1.0" encoding="utf-8"?>
<p:tagLst xmlns:p="http://schemas.openxmlformats.org/presentationml/2006/main">
  <p:tag name="AS_UNIQUEID" val="481"/>
</p:tagLst>
</file>

<file path=ppt/tags/tag70.xml><?xml version="1.0" encoding="utf-8"?>
<p:tagLst xmlns:p="http://schemas.openxmlformats.org/presentationml/2006/main">
  <p:tag name="AS_UNIQUEID" val="639"/>
</p:tagLst>
</file>

<file path=ppt/tags/tag71.xml><?xml version="1.0" encoding="utf-8"?>
<p:tagLst xmlns:p="http://schemas.openxmlformats.org/presentationml/2006/main">
  <p:tag name="AS_UNIQUEID" val="640"/>
</p:tagLst>
</file>

<file path=ppt/tags/tag72.xml><?xml version="1.0" encoding="utf-8"?>
<p:tagLst xmlns:p="http://schemas.openxmlformats.org/presentationml/2006/main">
  <p:tag name="AS_UNIQUEID" val="641"/>
</p:tagLst>
</file>

<file path=ppt/tags/tag73.xml><?xml version="1.0" encoding="utf-8"?>
<p:tagLst xmlns:p="http://schemas.openxmlformats.org/presentationml/2006/main">
  <p:tag name="AS_UNIQUEID" val="642"/>
</p:tagLst>
</file>

<file path=ppt/tags/tag74.xml><?xml version="1.0" encoding="utf-8"?>
<p:tagLst xmlns:p="http://schemas.openxmlformats.org/presentationml/2006/main">
  <p:tag name="AS_UNIQUEID" val="507"/>
</p:tagLst>
</file>

<file path=ppt/tags/tag75.xml><?xml version="1.0" encoding="utf-8"?>
<p:tagLst xmlns:p="http://schemas.openxmlformats.org/presentationml/2006/main">
  <p:tag name="AS_UNIQUEID" val="508"/>
</p:tagLst>
</file>

<file path=ppt/tags/tag76.xml><?xml version="1.0" encoding="utf-8"?>
<p:tagLst xmlns:p="http://schemas.openxmlformats.org/presentationml/2006/main">
  <p:tag name="AS_UNIQUEID" val="509"/>
</p:tagLst>
</file>

<file path=ppt/tags/tag77.xml><?xml version="1.0" encoding="utf-8"?>
<p:tagLst xmlns:p="http://schemas.openxmlformats.org/presentationml/2006/main">
  <p:tag name="AS_UNIQUEID" val="510"/>
</p:tagLst>
</file>

<file path=ppt/tags/tag78.xml><?xml version="1.0" encoding="utf-8"?>
<p:tagLst xmlns:p="http://schemas.openxmlformats.org/presentationml/2006/main">
  <p:tag name="AS_UNIQUEID" val="511"/>
</p:tagLst>
</file>

<file path=ppt/tags/tag79.xml><?xml version="1.0" encoding="utf-8"?>
<p:tagLst xmlns:p="http://schemas.openxmlformats.org/presentationml/2006/main">
  <p:tag name="AS_UNIQUEID" val="512"/>
</p:tagLst>
</file>

<file path=ppt/tags/tag8.xml><?xml version="1.0" encoding="utf-8"?>
<p:tagLst xmlns:p="http://schemas.openxmlformats.org/presentationml/2006/main">
  <p:tag name="AS_UNIQUEID" val="482"/>
</p:tagLst>
</file>

<file path=ppt/tags/tag8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GE5NDdiZDdlY2I2NzBlMTc0ZGNiMWFjNzdhMWM5ODMifQ=="/>
  <p:tag name="ISPRING_RESOURCE_PATHS_HASH_PRESENTER" val="95d4330573af9e2c619448244bb26baa7dda94"/>
  <p:tag name="KSO_WPP_MARK_KEY" val="86fe2320-c988-42a1-82c0-8a751b83c515"/>
</p:tagLst>
</file>

<file path=ppt/tags/tag9.xml><?xml version="1.0" encoding="utf-8"?>
<p:tagLst xmlns:p="http://schemas.openxmlformats.org/presentationml/2006/main">
  <p:tag name="AS_UNIQUEID" val="483"/>
</p:tagLst>
</file>

<file path=ppt/theme/theme1.xml><?xml version="1.0" encoding="utf-8"?>
<a:theme xmlns:a="http://schemas.openxmlformats.org/drawingml/2006/main" name="包图主题2">
  <a:themeElements>
    <a:clrScheme name="自定义 19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213B"/>
      </a:accent1>
      <a:accent2>
        <a:srgbClr val="595959"/>
      </a:accent2>
      <a:accent3>
        <a:srgbClr val="DF213B"/>
      </a:accent3>
      <a:accent4>
        <a:srgbClr val="595959"/>
      </a:accent4>
      <a:accent5>
        <a:srgbClr val="DF213B"/>
      </a:accent5>
      <a:accent6>
        <a:srgbClr val="595959"/>
      </a:accent6>
      <a:hlink>
        <a:srgbClr val="DF213B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WPS 演示</Application>
  <PresentationFormat/>
  <Paragraphs>68</Paragraphs>
  <Slides>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4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华文行楷</vt:lpstr>
      <vt:lpstr>Times New Roman</vt:lpstr>
      <vt:lpstr>华文细黑</vt:lpstr>
      <vt:lpstr>黑体</vt:lpstr>
      <vt:lpstr>等线</vt:lpstr>
      <vt:lpstr>Impact</vt:lpstr>
      <vt:lpstr>Times New Roman</vt:lpstr>
      <vt:lpstr>Calibri</vt:lpstr>
      <vt:lpstr>Arial Unicode MS</vt:lpstr>
      <vt:lpstr>Arial Black</vt:lpstr>
      <vt:lpstr>包图主题2</vt:lpstr>
      <vt:lpstr>1_Office 主题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4</cp:revision>
  <cp:lastPrinted>2022-09-17T13:24:00Z</cp:lastPrinted>
  <dcterms:created xsi:type="dcterms:W3CDTF">2022-09-17T13:24:00Z</dcterms:created>
  <dcterms:modified xsi:type="dcterms:W3CDTF">2025-03-01T14:20:35Z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1C1DA2856611422C8BCDDED45E39340F</vt:lpwstr>
  </property>
  <property fmtid="{D5CDD505-2E9C-101B-9397-08002B2CF9AE}" pid="7" name="KSOProductBuildVer">
    <vt:lpwstr>2052-12.1.0.19770</vt:lpwstr>
  </property>
</Properties>
</file>