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88" r:id="rId4"/>
  </p:sldMasterIdLst>
  <p:notesMasterIdLst>
    <p:notesMasterId r:id="rId6"/>
  </p:notesMasterIdLst>
  <p:sldIdLst>
    <p:sldId id="502" r:id="rId5"/>
    <p:sldId id="258" r:id="rId7"/>
    <p:sldId id="265" r:id="rId8"/>
    <p:sldId id="266" r:id="rId9"/>
    <p:sldId id="289" r:id="rId10"/>
    <p:sldId id="493" r:id="rId11"/>
    <p:sldId id="495" r:id="rId12"/>
    <p:sldId id="504" r:id="rId13"/>
    <p:sldId id="503" r:id="rId14"/>
    <p:sldId id="497" r:id="rId15"/>
    <p:sldId id="496" r:id="rId16"/>
    <p:sldId id="287" r:id="rId17"/>
    <p:sldId id="267" r:id="rId18"/>
    <p:sldId id="418" r:id="rId19"/>
    <p:sldId id="415" r:id="rId20"/>
    <p:sldId id="416" r:id="rId21"/>
    <p:sldId id="430" r:id="rId22"/>
    <p:sldId id="422" r:id="rId23"/>
    <p:sldId id="423" r:id="rId24"/>
    <p:sldId id="425" r:id="rId25"/>
    <p:sldId id="419" r:id="rId26"/>
    <p:sldId id="431" r:id="rId27"/>
    <p:sldId id="420" r:id="rId28"/>
    <p:sldId id="427" r:id="rId29"/>
    <p:sldId id="426" r:id="rId30"/>
    <p:sldId id="429" r:id="rId31"/>
    <p:sldId id="432" r:id="rId32"/>
    <p:sldId id="433" r:id="rId33"/>
    <p:sldId id="428" r:id="rId34"/>
    <p:sldId id="276" r:id="rId35"/>
    <p:sldId id="277" r:id="rId36"/>
    <p:sldId id="505" r:id="rId37"/>
    <p:sldId id="498" r:id="rId38"/>
    <p:sldId id="435" r:id="rId39"/>
    <p:sldId id="279" r:id="rId40"/>
    <p:sldId id="434" r:id="rId41"/>
    <p:sldId id="436" r:id="rId42"/>
    <p:sldId id="437" r:id="rId43"/>
    <p:sldId id="288" r:id="rId44"/>
    <p:sldId id="439" r:id="rId45"/>
    <p:sldId id="297" r:id="rId46"/>
    <p:sldId id="492" r:id="rId47"/>
    <p:sldId id="280" r:id="rId48"/>
    <p:sldId id="352" r:id="rId49"/>
    <p:sldId id="500" r:id="rId50"/>
    <p:sldId id="499" r:id="rId51"/>
    <p:sldId id="440" r:id="rId52"/>
    <p:sldId id="441" r:id="rId53"/>
    <p:sldId id="442" r:id="rId54"/>
    <p:sldId id="443" r:id="rId55"/>
    <p:sldId id="444" r:id="rId56"/>
    <p:sldId id="445" r:id="rId57"/>
    <p:sldId id="446" r:id="rId58"/>
    <p:sldId id="447" r:id="rId59"/>
    <p:sldId id="448" r:id="rId60"/>
    <p:sldId id="449" r:id="rId61"/>
    <p:sldId id="450" r:id="rId62"/>
    <p:sldId id="451" r:id="rId63"/>
    <p:sldId id="452" r:id="rId64"/>
    <p:sldId id="453" r:id="rId65"/>
    <p:sldId id="454" r:id="rId66"/>
    <p:sldId id="455" r:id="rId67"/>
    <p:sldId id="456" r:id="rId68"/>
    <p:sldId id="290" r:id="rId69"/>
    <p:sldId id="344" r:id="rId70"/>
    <p:sldId id="501" r:id="rId71"/>
    <p:sldId id="345" r:id="rId72"/>
    <p:sldId id="346" r:id="rId73"/>
    <p:sldId id="314" r:id="rId74"/>
    <p:sldId id="457" r:id="rId75"/>
    <p:sldId id="458" r:id="rId76"/>
    <p:sldId id="460" r:id="rId77"/>
    <p:sldId id="461" r:id="rId78"/>
    <p:sldId id="462" r:id="rId79"/>
    <p:sldId id="463" r:id="rId80"/>
    <p:sldId id="464" r:id="rId81"/>
    <p:sldId id="358" r:id="rId82"/>
    <p:sldId id="361" r:id="rId83"/>
    <p:sldId id="347" r:id="rId84"/>
    <p:sldId id="364" r:id="rId85"/>
    <p:sldId id="264" r:id="rId86"/>
  </p:sldIdLst>
  <p:sldSz cx="9144000" cy="6858000" type="screen4x3"/>
  <p:notesSz cx="6858000" cy="9144000"/>
  <p:custDataLst>
    <p:tags r:id="rId91"/>
  </p:custDataLst>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98" userDrawn="1">
          <p15:clr>
            <a:srgbClr val="A4A3A4"/>
          </p15:clr>
        </p15:guide>
        <p15:guide id="2" pos="28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 lastIdx="0" clrIdx="0"/>
  <p:cmAuthor id="2" name="绪婕 鲍" initials="绪婕" lastIdx="0" clrIdx="1"/>
  <p:cmAuthor id="3"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98"/>
        <p:guide pos="2896"/>
      </p:guideLst>
    </p:cSldViewPr>
  </p:slideViewPr>
  <p:gridSpacing cx="72008" cy="72008"/>
</p:viewPr>
</file>

<file path=ppt/_rels/presentation.xml.rels><?xml version="1.0" encoding="UTF-8" standalone="yes"?>
<Relationships xmlns="http://schemas.openxmlformats.org/package/2006/relationships"><Relationship Id="rId91" Type="http://schemas.openxmlformats.org/officeDocument/2006/relationships/tags" Target="tags/tag87.xml"/><Relationship Id="rId90" Type="http://schemas.openxmlformats.org/officeDocument/2006/relationships/commentAuthors" Target="commentAuthors.xml"/><Relationship Id="rId9" Type="http://schemas.openxmlformats.org/officeDocument/2006/relationships/slide" Target="slides/slide4.xml"/><Relationship Id="rId89" Type="http://schemas.openxmlformats.org/officeDocument/2006/relationships/tableStyles" Target="tableStyles.xml"/><Relationship Id="rId88" Type="http://schemas.openxmlformats.org/officeDocument/2006/relationships/viewProps" Target="viewProps.xml"/><Relationship Id="rId87" Type="http://schemas.openxmlformats.org/officeDocument/2006/relationships/presProps" Target="presProps.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3.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9CA59976-1939-4756-A11C-36E0C8A26A4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0_标题幻灯片">
    <p:bg>
      <p:bgPr>
        <a:solidFill>
          <a:srgbClr val="E4FFEE"/>
        </a:solidFill>
        <a:effectLst/>
      </p:bgPr>
    </p:bg>
    <p:spTree>
      <p:nvGrpSpPr>
        <p:cNvPr id="1" name=""/>
        <p:cNvGrpSpPr/>
        <p:nvPr/>
      </p:nvGrpSpPr>
      <p:grpSpPr>
        <a:xfrm>
          <a:off x="0" y="0"/>
          <a:ext cx="0" cy="0"/>
          <a:chOff x="0" y="0"/>
          <a:chExt cx="0" cy="0"/>
        </a:xfrm>
      </p:grpSpPr>
      <p:sp>
        <p:nvSpPr>
          <p:cNvPr id="5" name="矩形 4"/>
          <p:cNvSpPr/>
          <p:nvPr userDrawn="1"/>
        </p:nvSpPr>
        <p:spPr>
          <a:xfrm>
            <a:off x="0" y="0"/>
            <a:ext cx="9144000" cy="6858000"/>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0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66860" cy="6858000"/>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66860" cy="6858000"/>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E4FFEE"/>
        </a:solidFill>
        <a:effectLst/>
      </p:bgPr>
    </p:bg>
    <p:spTree>
      <p:nvGrpSpPr>
        <p:cNvPr id="1" name=""/>
        <p:cNvGrpSpPr/>
        <p:nvPr/>
      </p:nvGrpSpPr>
      <p:grpSpPr>
        <a:xfrm>
          <a:off x="0" y="0"/>
          <a:ext cx="0" cy="0"/>
          <a:chOff x="0" y="0"/>
          <a:chExt cx="0" cy="0"/>
        </a:xfrm>
      </p:grpSpPr>
      <p:sp>
        <p:nvSpPr>
          <p:cNvPr id="3" name="矩形 2">
            <a:hlinkClick r:id="" action="ppaction://noaction"/>
          </p:cNvPr>
          <p:cNvSpPr/>
          <p:nvPr userDrawn="1"/>
        </p:nvSpPr>
        <p:spPr>
          <a:xfrm>
            <a:off x="5380898"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4" name="矩形 3">
            <a:hlinkClick r:id="" action="ppaction://noaction"/>
          </p:cNvPr>
          <p:cNvSpPr/>
          <p:nvPr userDrawn="1"/>
        </p:nvSpPr>
        <p:spPr>
          <a:xfrm>
            <a:off x="6261550"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5" name="矩形 4">
            <a:hlinkClick r:id="" action="ppaction://noaction"/>
          </p:cNvPr>
          <p:cNvSpPr/>
          <p:nvPr userDrawn="1"/>
        </p:nvSpPr>
        <p:spPr>
          <a:xfrm>
            <a:off x="7142201"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6" name="矩形 5">
            <a:hlinkClick r:id="" action="ppaction://noaction"/>
          </p:cNvPr>
          <p:cNvSpPr/>
          <p:nvPr userDrawn="1"/>
        </p:nvSpPr>
        <p:spPr>
          <a:xfrm>
            <a:off x="8042725"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标题幻灯片">
    <p:bg>
      <p:bgPr>
        <a:solidFill>
          <a:srgbClr val="E4FFEE"/>
        </a:solidFill>
        <a:effectLst/>
      </p:bgPr>
    </p:bg>
    <p:spTree>
      <p:nvGrpSpPr>
        <p:cNvPr id="1" name=""/>
        <p:cNvGrpSpPr/>
        <p:nvPr/>
      </p:nvGrpSpPr>
      <p:grpSpPr>
        <a:xfrm>
          <a:off x="0" y="0"/>
          <a:ext cx="0" cy="0"/>
          <a:chOff x="0" y="0"/>
          <a:chExt cx="0" cy="0"/>
        </a:xfrm>
      </p:grpSpPr>
      <p:sp>
        <p:nvSpPr>
          <p:cNvPr id="6" name="矩形 5"/>
          <p:cNvSpPr/>
          <p:nvPr userDrawn="1"/>
        </p:nvSpPr>
        <p:spPr>
          <a:xfrm>
            <a:off x="0" y="5733256"/>
            <a:ext cx="9144000" cy="1124744"/>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11" name="矩形 10">
            <a:hlinkClick r:id="" action="ppaction://noaction"/>
          </p:cNvPr>
          <p:cNvSpPr/>
          <p:nvPr userDrawn="1"/>
        </p:nvSpPr>
        <p:spPr>
          <a:xfrm>
            <a:off x="5380898"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6261550"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 action="ppaction://noaction"/>
          </p:cNvPr>
          <p:cNvSpPr/>
          <p:nvPr userDrawn="1"/>
        </p:nvSpPr>
        <p:spPr>
          <a:xfrm>
            <a:off x="7142201"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a:hlinkClick r:id="" action="ppaction://noaction"/>
          </p:cNvPr>
          <p:cNvSpPr/>
          <p:nvPr userDrawn="1"/>
        </p:nvSpPr>
        <p:spPr>
          <a:xfrm>
            <a:off x="8042725"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5157192"/>
            <a:ext cx="9144000" cy="1700808"/>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10" name="矩形 9">
            <a:hlinkClick r:id="" action="ppaction://noaction"/>
          </p:cNvPr>
          <p:cNvSpPr/>
          <p:nvPr userDrawn="1"/>
        </p:nvSpPr>
        <p:spPr>
          <a:xfrm>
            <a:off x="5380898"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 action="ppaction://noaction"/>
          </p:cNvPr>
          <p:cNvSpPr/>
          <p:nvPr userDrawn="1"/>
        </p:nvSpPr>
        <p:spPr>
          <a:xfrm>
            <a:off x="6261550"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7142201"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 action="ppaction://noaction"/>
          </p:cNvPr>
          <p:cNvSpPr/>
          <p:nvPr userDrawn="1"/>
        </p:nvSpPr>
        <p:spPr>
          <a:xfrm>
            <a:off x="8042725"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2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4615840"/>
            <a:ext cx="9144000" cy="2242160"/>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10" name="矩形 9">
            <a:hlinkClick r:id="" action="ppaction://noaction"/>
          </p:cNvPr>
          <p:cNvSpPr/>
          <p:nvPr userDrawn="1"/>
        </p:nvSpPr>
        <p:spPr>
          <a:xfrm>
            <a:off x="5380898"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 action="ppaction://noaction"/>
          </p:cNvPr>
          <p:cNvSpPr/>
          <p:nvPr userDrawn="1"/>
        </p:nvSpPr>
        <p:spPr>
          <a:xfrm>
            <a:off x="6261550"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7142201"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 action="ppaction://noaction"/>
          </p:cNvPr>
          <p:cNvSpPr/>
          <p:nvPr userDrawn="1"/>
        </p:nvSpPr>
        <p:spPr>
          <a:xfrm>
            <a:off x="8042725"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1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4057902"/>
            <a:ext cx="9144000" cy="2800097"/>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10" name="矩形 9">
            <a:hlinkClick r:id="" action="ppaction://noaction"/>
          </p:cNvPr>
          <p:cNvSpPr/>
          <p:nvPr userDrawn="1"/>
        </p:nvSpPr>
        <p:spPr>
          <a:xfrm>
            <a:off x="5380898"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 action="ppaction://noaction"/>
          </p:cNvPr>
          <p:cNvSpPr/>
          <p:nvPr userDrawn="1"/>
        </p:nvSpPr>
        <p:spPr>
          <a:xfrm>
            <a:off x="6261550"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7142201"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 action="ppaction://noaction"/>
          </p:cNvPr>
          <p:cNvSpPr/>
          <p:nvPr userDrawn="1"/>
        </p:nvSpPr>
        <p:spPr>
          <a:xfrm>
            <a:off x="8042725"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3505783"/>
            <a:ext cx="9144000" cy="3352216"/>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10" name="矩形 9">
            <a:hlinkClick r:id="" action="ppaction://noaction"/>
          </p:cNvPr>
          <p:cNvSpPr/>
          <p:nvPr userDrawn="1"/>
        </p:nvSpPr>
        <p:spPr>
          <a:xfrm>
            <a:off x="5380898"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 action="ppaction://noaction"/>
          </p:cNvPr>
          <p:cNvSpPr/>
          <p:nvPr userDrawn="1"/>
        </p:nvSpPr>
        <p:spPr>
          <a:xfrm>
            <a:off x="6261550"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7142201"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 action="ppaction://noaction"/>
          </p:cNvPr>
          <p:cNvSpPr/>
          <p:nvPr userDrawn="1"/>
        </p:nvSpPr>
        <p:spPr>
          <a:xfrm>
            <a:off x="8042725"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2953922"/>
            <a:ext cx="9144000" cy="3904078"/>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10" name="矩形 9">
            <a:hlinkClick r:id="" action="ppaction://noaction"/>
          </p:cNvPr>
          <p:cNvSpPr/>
          <p:nvPr userDrawn="1"/>
        </p:nvSpPr>
        <p:spPr>
          <a:xfrm>
            <a:off x="5380898"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 action="ppaction://noaction"/>
          </p:cNvPr>
          <p:cNvSpPr/>
          <p:nvPr userDrawn="1"/>
        </p:nvSpPr>
        <p:spPr>
          <a:xfrm>
            <a:off x="6261550"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7142201"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 action="ppaction://noaction"/>
          </p:cNvPr>
          <p:cNvSpPr/>
          <p:nvPr userDrawn="1"/>
        </p:nvSpPr>
        <p:spPr>
          <a:xfrm>
            <a:off x="8042725"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2413194"/>
            <a:ext cx="9144000" cy="4444806"/>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10" name="矩形 9">
            <a:hlinkClick r:id="" action="ppaction://noaction"/>
          </p:cNvPr>
          <p:cNvSpPr/>
          <p:nvPr userDrawn="1"/>
        </p:nvSpPr>
        <p:spPr>
          <a:xfrm>
            <a:off x="5380898"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 action="ppaction://noaction"/>
          </p:cNvPr>
          <p:cNvSpPr/>
          <p:nvPr userDrawn="1"/>
        </p:nvSpPr>
        <p:spPr>
          <a:xfrm>
            <a:off x="6261550"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7142201"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 action="ppaction://noaction"/>
          </p:cNvPr>
          <p:cNvSpPr/>
          <p:nvPr userDrawn="1"/>
        </p:nvSpPr>
        <p:spPr>
          <a:xfrm>
            <a:off x="8042725"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1874469"/>
            <a:ext cx="9144000" cy="4983529"/>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10" name="矩形 9">
            <a:hlinkClick r:id="" action="ppaction://noaction"/>
          </p:cNvPr>
          <p:cNvSpPr/>
          <p:nvPr userDrawn="1"/>
        </p:nvSpPr>
        <p:spPr>
          <a:xfrm>
            <a:off x="5380898"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 action="ppaction://noaction"/>
          </p:cNvPr>
          <p:cNvSpPr/>
          <p:nvPr userDrawn="1"/>
        </p:nvSpPr>
        <p:spPr>
          <a:xfrm>
            <a:off x="6261550"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7142201"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 action="ppaction://noaction"/>
          </p:cNvPr>
          <p:cNvSpPr/>
          <p:nvPr userDrawn="1"/>
        </p:nvSpPr>
        <p:spPr>
          <a:xfrm>
            <a:off x="8042725"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1287169"/>
            <a:ext cx="9144000" cy="5570829"/>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9" name="矩形 8">
            <a:hlinkClick r:id="" action="ppaction://noaction"/>
          </p:cNvPr>
          <p:cNvSpPr/>
          <p:nvPr userDrawn="1"/>
        </p:nvSpPr>
        <p:spPr>
          <a:xfrm>
            <a:off x="5380898"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0" name="矩形 9">
            <a:hlinkClick r:id="" action="ppaction://noaction"/>
          </p:cNvPr>
          <p:cNvSpPr/>
          <p:nvPr userDrawn="1"/>
        </p:nvSpPr>
        <p:spPr>
          <a:xfrm>
            <a:off x="6261550"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 action="ppaction://noaction"/>
          </p:cNvPr>
          <p:cNvSpPr/>
          <p:nvPr userDrawn="1"/>
        </p:nvSpPr>
        <p:spPr>
          <a:xfrm>
            <a:off x="7142201"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8042725"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1"/>
            <a:ext cx="9144000" cy="6857998"/>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9" name="矩形 8">
            <a:hlinkClick r:id="" action="ppaction://noaction"/>
          </p:cNvPr>
          <p:cNvSpPr/>
          <p:nvPr userDrawn="1"/>
        </p:nvSpPr>
        <p:spPr>
          <a:xfrm>
            <a:off x="5380898"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0" name="矩形 9">
            <a:hlinkClick r:id="" action="ppaction://noaction"/>
          </p:cNvPr>
          <p:cNvSpPr/>
          <p:nvPr userDrawn="1"/>
        </p:nvSpPr>
        <p:spPr>
          <a:xfrm>
            <a:off x="6261550"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 action="ppaction://noaction"/>
          </p:cNvPr>
          <p:cNvSpPr/>
          <p:nvPr userDrawn="1"/>
        </p:nvSpPr>
        <p:spPr>
          <a:xfrm>
            <a:off x="7142201"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8042725" y="6437778"/>
            <a:ext cx="815525"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50" smtClean="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05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标题幻灯片">
    <p:bg>
      <p:bgPr>
        <a:solidFill>
          <a:srgbClr val="E4FFEE"/>
        </a:solidFill>
        <a:effectLst/>
      </p:bgPr>
    </p:bg>
    <p:spTree>
      <p:nvGrpSpPr>
        <p:cNvPr id="1" name=""/>
        <p:cNvGrpSpPr/>
        <p:nvPr/>
      </p:nvGrpSpPr>
      <p:grpSpPr>
        <a:xfrm>
          <a:off x="0" y="0"/>
          <a:ext cx="0" cy="0"/>
          <a:chOff x="0" y="0"/>
          <a:chExt cx="0" cy="0"/>
        </a:xfrm>
      </p:grpSpPr>
      <p:sp>
        <p:nvSpPr>
          <p:cNvPr id="3" name="矩形 2"/>
          <p:cNvSpPr/>
          <p:nvPr userDrawn="1"/>
        </p:nvSpPr>
        <p:spPr>
          <a:xfrm>
            <a:off x="0" y="5733256"/>
            <a:ext cx="9144000" cy="1124744"/>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3_标题幻灯片">
    <p:bg>
      <p:bgPr>
        <a:solidFill>
          <a:srgbClr val="E4FFEE"/>
        </a:solidFill>
        <a:effectLst/>
      </p:bgPr>
    </p:bg>
    <p:spTree>
      <p:nvGrpSpPr>
        <p:cNvPr id="1" name=""/>
        <p:cNvGrpSpPr/>
        <p:nvPr/>
      </p:nvGrpSpPr>
      <p:grpSpPr>
        <a:xfrm>
          <a:off x="0" y="0"/>
          <a:ext cx="0" cy="0"/>
          <a:chOff x="0" y="0"/>
          <a:chExt cx="0" cy="0"/>
        </a:xfrm>
      </p:grpSpPr>
      <p:sp>
        <p:nvSpPr>
          <p:cNvPr id="3" name="矩形 2"/>
          <p:cNvSpPr/>
          <p:nvPr userDrawn="1"/>
        </p:nvSpPr>
        <p:spPr>
          <a:xfrm>
            <a:off x="0" y="5157192"/>
            <a:ext cx="9144000" cy="1700808"/>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4_标题幻灯片">
    <p:bg>
      <p:bgPr>
        <a:solidFill>
          <a:srgbClr val="E4FFEE"/>
        </a:solidFill>
        <a:effectLst/>
      </p:bgPr>
    </p:bg>
    <p:spTree>
      <p:nvGrpSpPr>
        <p:cNvPr id="1" name=""/>
        <p:cNvGrpSpPr/>
        <p:nvPr/>
      </p:nvGrpSpPr>
      <p:grpSpPr>
        <a:xfrm>
          <a:off x="0" y="0"/>
          <a:ext cx="0" cy="0"/>
          <a:chOff x="0" y="0"/>
          <a:chExt cx="0" cy="0"/>
        </a:xfrm>
      </p:grpSpPr>
      <p:sp>
        <p:nvSpPr>
          <p:cNvPr id="4" name="矩形 3"/>
          <p:cNvSpPr/>
          <p:nvPr userDrawn="1"/>
        </p:nvSpPr>
        <p:spPr>
          <a:xfrm>
            <a:off x="0" y="4615840"/>
            <a:ext cx="9144000" cy="2242160"/>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标题幻灯片">
    <p:bg>
      <p:bgPr>
        <a:solidFill>
          <a:srgbClr val="E4FFEE"/>
        </a:solidFill>
        <a:effectLst/>
      </p:bgPr>
    </p:bg>
    <p:spTree>
      <p:nvGrpSpPr>
        <p:cNvPr id="1" name=""/>
        <p:cNvGrpSpPr/>
        <p:nvPr/>
      </p:nvGrpSpPr>
      <p:grpSpPr>
        <a:xfrm>
          <a:off x="0" y="0"/>
          <a:ext cx="0" cy="0"/>
          <a:chOff x="0" y="0"/>
          <a:chExt cx="0" cy="0"/>
        </a:xfrm>
      </p:grpSpPr>
      <p:sp>
        <p:nvSpPr>
          <p:cNvPr id="4" name="矩形 3"/>
          <p:cNvSpPr/>
          <p:nvPr userDrawn="1"/>
        </p:nvSpPr>
        <p:spPr>
          <a:xfrm>
            <a:off x="0" y="4615840"/>
            <a:ext cx="9144000" cy="2242160"/>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4_标题幻灯片">
    <p:bg>
      <p:bgPr>
        <a:solidFill>
          <a:srgbClr val="E4FFEE"/>
        </a:solidFill>
        <a:effectLst/>
      </p:bgPr>
    </p:bg>
    <p:spTree>
      <p:nvGrpSpPr>
        <p:cNvPr id="1" name=""/>
        <p:cNvGrpSpPr/>
        <p:nvPr/>
      </p:nvGrpSpPr>
      <p:grpSpPr>
        <a:xfrm>
          <a:off x="0" y="0"/>
          <a:ext cx="0" cy="0"/>
          <a:chOff x="0" y="0"/>
          <a:chExt cx="0" cy="0"/>
        </a:xfrm>
      </p:grpSpPr>
      <p:sp>
        <p:nvSpPr>
          <p:cNvPr id="4" name="矩形 3"/>
          <p:cNvSpPr/>
          <p:nvPr userDrawn="1"/>
        </p:nvSpPr>
        <p:spPr>
          <a:xfrm>
            <a:off x="0" y="4057902"/>
            <a:ext cx="9144000" cy="2800097"/>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5_标题幻灯片">
    <p:bg>
      <p:bgPr>
        <a:solidFill>
          <a:srgbClr val="E4FFEE"/>
        </a:solidFill>
        <a:effectLst/>
      </p:bgPr>
    </p:bg>
    <p:spTree>
      <p:nvGrpSpPr>
        <p:cNvPr id="1" name=""/>
        <p:cNvGrpSpPr/>
        <p:nvPr/>
      </p:nvGrpSpPr>
      <p:grpSpPr>
        <a:xfrm>
          <a:off x="0" y="0"/>
          <a:ext cx="0" cy="0"/>
          <a:chOff x="0" y="0"/>
          <a:chExt cx="0" cy="0"/>
        </a:xfrm>
      </p:grpSpPr>
      <p:sp>
        <p:nvSpPr>
          <p:cNvPr id="4" name="矩形 3"/>
          <p:cNvSpPr/>
          <p:nvPr userDrawn="1"/>
        </p:nvSpPr>
        <p:spPr>
          <a:xfrm>
            <a:off x="0" y="3505783"/>
            <a:ext cx="9144000" cy="3352216"/>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6_标题幻灯片">
    <p:bg>
      <p:bgPr>
        <a:solidFill>
          <a:srgbClr val="E4FFEE"/>
        </a:solidFill>
        <a:effectLst/>
      </p:bgPr>
    </p:bg>
    <p:spTree>
      <p:nvGrpSpPr>
        <p:cNvPr id="1" name=""/>
        <p:cNvGrpSpPr/>
        <p:nvPr/>
      </p:nvGrpSpPr>
      <p:grpSpPr>
        <a:xfrm>
          <a:off x="0" y="0"/>
          <a:ext cx="0" cy="0"/>
          <a:chOff x="0" y="0"/>
          <a:chExt cx="0" cy="0"/>
        </a:xfrm>
      </p:grpSpPr>
      <p:sp>
        <p:nvSpPr>
          <p:cNvPr id="5" name="矩形 4"/>
          <p:cNvSpPr/>
          <p:nvPr userDrawn="1"/>
        </p:nvSpPr>
        <p:spPr>
          <a:xfrm>
            <a:off x="0" y="2953922"/>
            <a:ext cx="9144000" cy="3904078"/>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7_标题幻灯片">
    <p:bg>
      <p:bgPr>
        <a:solidFill>
          <a:srgbClr val="E4FFEE"/>
        </a:solidFill>
        <a:effectLst/>
      </p:bgPr>
    </p:bg>
    <p:spTree>
      <p:nvGrpSpPr>
        <p:cNvPr id="1" name=""/>
        <p:cNvGrpSpPr/>
        <p:nvPr/>
      </p:nvGrpSpPr>
      <p:grpSpPr>
        <a:xfrm>
          <a:off x="0" y="0"/>
          <a:ext cx="0" cy="0"/>
          <a:chOff x="0" y="0"/>
          <a:chExt cx="0" cy="0"/>
        </a:xfrm>
      </p:grpSpPr>
      <p:sp>
        <p:nvSpPr>
          <p:cNvPr id="5" name="矩形 4"/>
          <p:cNvSpPr/>
          <p:nvPr userDrawn="1"/>
        </p:nvSpPr>
        <p:spPr>
          <a:xfrm>
            <a:off x="0" y="2413194"/>
            <a:ext cx="9144000" cy="4444806"/>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8_标题幻灯片">
    <p:bg>
      <p:bgPr>
        <a:solidFill>
          <a:srgbClr val="E4FFEE"/>
        </a:solidFill>
        <a:effectLst/>
      </p:bgPr>
    </p:bg>
    <p:spTree>
      <p:nvGrpSpPr>
        <p:cNvPr id="1" name=""/>
        <p:cNvGrpSpPr/>
        <p:nvPr/>
      </p:nvGrpSpPr>
      <p:grpSpPr>
        <a:xfrm>
          <a:off x="0" y="0"/>
          <a:ext cx="0" cy="0"/>
          <a:chOff x="0" y="0"/>
          <a:chExt cx="0" cy="0"/>
        </a:xfrm>
      </p:grpSpPr>
      <p:sp>
        <p:nvSpPr>
          <p:cNvPr id="6" name="矩形 5"/>
          <p:cNvSpPr/>
          <p:nvPr userDrawn="1"/>
        </p:nvSpPr>
        <p:spPr>
          <a:xfrm>
            <a:off x="0" y="1874469"/>
            <a:ext cx="9144000" cy="4983529"/>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9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1287169"/>
            <a:ext cx="9144000" cy="5570829"/>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0_标题幻灯片">
    <p:bg>
      <p:bgPr>
        <a:solidFill>
          <a:srgbClr val="E4FFEE"/>
        </a:solidFill>
        <a:effectLst/>
      </p:bgPr>
    </p:bg>
    <p:spTree>
      <p:nvGrpSpPr>
        <p:cNvPr id="1" name=""/>
        <p:cNvGrpSpPr/>
        <p:nvPr/>
      </p:nvGrpSpPr>
      <p:grpSpPr>
        <a:xfrm>
          <a:off x="0" y="0"/>
          <a:ext cx="0" cy="0"/>
          <a:chOff x="0" y="0"/>
          <a:chExt cx="0" cy="0"/>
        </a:xfrm>
      </p:grpSpPr>
      <p:sp>
        <p:nvSpPr>
          <p:cNvPr id="5" name="矩形 4"/>
          <p:cNvSpPr/>
          <p:nvPr userDrawn="1"/>
        </p:nvSpPr>
        <p:spPr>
          <a:xfrm>
            <a:off x="0" y="0"/>
            <a:ext cx="9144000" cy="6858000"/>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空白">
    <p:bg>
      <p:bgPr>
        <a:solidFill>
          <a:srgbClr val="E4FFEE"/>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0_标题幻灯片">
    <p:bg>
      <p:bgPr>
        <a:solidFill>
          <a:srgbClr val="E4FFEE"/>
        </a:solidFill>
        <a:effectLst/>
      </p:bgPr>
    </p:bg>
    <p:spTree>
      <p:nvGrpSpPr>
        <p:cNvPr id="1" name=""/>
        <p:cNvGrpSpPr/>
        <p:nvPr/>
      </p:nvGrpSpPr>
      <p:grpSpPr>
        <a:xfrm>
          <a:off x="0" y="0"/>
          <a:ext cx="0" cy="0"/>
          <a:chOff x="0" y="0"/>
          <a:chExt cx="0" cy="0"/>
        </a:xfrm>
      </p:grpSpPr>
      <p:sp>
        <p:nvSpPr>
          <p:cNvPr id="5" name="矩形 4"/>
          <p:cNvSpPr/>
          <p:nvPr userDrawn="1"/>
        </p:nvSpPr>
        <p:spPr>
          <a:xfrm>
            <a:off x="0" y="0"/>
            <a:ext cx="9144000" cy="6858000"/>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0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3.jpeg"/><Relationship Id="rId26" Type="http://schemas.openxmlformats.org/officeDocument/2006/relationships/slideLayout" Target="../slideLayouts/slideLayout38.xml"/><Relationship Id="rId25" Type="http://schemas.openxmlformats.org/officeDocument/2006/relationships/slideLayout" Target="../slideLayouts/slideLayout37.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0" Type="http://schemas.openxmlformats.org/officeDocument/2006/relationships/slideLayout" Target="../slideLayouts/slideLayout32.xml"/><Relationship Id="rId2" Type="http://schemas.openxmlformats.org/officeDocument/2006/relationships/slideLayout" Target="../slideLayouts/slideLayout14.xml"/><Relationship Id="rId19" Type="http://schemas.openxmlformats.org/officeDocument/2006/relationships/slideLayout" Target="../slideLayouts/slideLayout31.xml"/><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7.xml"/><Relationship Id="rId8" Type="http://schemas.openxmlformats.org/officeDocument/2006/relationships/slideLayout" Target="../slideLayouts/slideLayout46.xml"/><Relationship Id="rId7" Type="http://schemas.openxmlformats.org/officeDocument/2006/relationships/slideLayout" Target="../slideLayouts/slideLayout45.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3" Type="http://schemas.openxmlformats.org/officeDocument/2006/relationships/slideLayout" Target="../slideLayouts/slideLayout41.xml"/><Relationship Id="rId2" Type="http://schemas.openxmlformats.org/officeDocument/2006/relationships/slideLayout" Target="../slideLayouts/slideLayout40.xml"/><Relationship Id="rId13" Type="http://schemas.openxmlformats.org/officeDocument/2006/relationships/theme" Target="../theme/theme3.xml"/><Relationship Id="rId12" Type="http://schemas.openxmlformats.org/officeDocument/2006/relationships/slideLayout" Target="../slideLayouts/slideLayout50.xml"/><Relationship Id="rId11" Type="http://schemas.openxmlformats.org/officeDocument/2006/relationships/slideLayout" Target="../slideLayouts/slideLayout49.xml"/><Relationship Id="rId10" Type="http://schemas.openxmlformats.org/officeDocument/2006/relationships/slideLayout" Target="../slideLayouts/slideLayout48.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4FFEE"/>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0" y="9144"/>
            <a:ext cx="9156225" cy="6848856"/>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image" Target="../media/image4.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25.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35.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5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54.xml"/><Relationship Id="rId1" Type="http://schemas.openxmlformats.org/officeDocument/2006/relationships/tags" Target="../tags/tag5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56.xml"/><Relationship Id="rId1" Type="http://schemas.openxmlformats.org/officeDocument/2006/relationships/tags" Target="../tags/tag55.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77.xml"/></Relationships>
</file>

<file path=ppt/slides/_rels/slide66.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8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12.xml"/><Relationship Id="rId1" Type="http://schemas.openxmlformats.org/officeDocument/2006/relationships/tags" Target="../tags/tag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AppData/Local/Temp/picturecompress_20210926092331/output_1.jpgoutput_1"/>
          <p:cNvPicPr>
            <a:picLocks noChangeAspect="1"/>
          </p:cNvPicPr>
          <p:nvPr>
            <p:custDataLst>
              <p:tags r:id="rId1"/>
            </p:custDataLst>
          </p:nvPr>
        </p:nvPicPr>
        <p:blipFill>
          <a:blip r:embed="rId2"/>
          <a:stretch>
            <a:fillRect/>
          </a:stretch>
        </p:blipFill>
        <p:spPr>
          <a:xfrm>
            <a:off x="5080" y="2207260"/>
            <a:ext cx="9212580" cy="4630420"/>
          </a:xfrm>
          <a:prstGeom prst="rect">
            <a:avLst/>
          </a:prstGeom>
        </p:spPr>
      </p:pic>
      <p:sp>
        <p:nvSpPr>
          <p:cNvPr id="4" name="稻壳儿_时尚演示出品_2"/>
          <p:cNvSpPr txBox="1"/>
          <p:nvPr>
            <p:custDataLst>
              <p:tags r:id="rId3"/>
            </p:custDataLst>
          </p:nvPr>
        </p:nvSpPr>
        <p:spPr>
          <a:xfrm>
            <a:off x="395605" y="44450"/>
            <a:ext cx="8408670" cy="2228850"/>
          </a:xfrm>
          <a:prstGeom prst="rect">
            <a:avLst/>
          </a:prstGeom>
          <a:noFill/>
        </p:spPr>
        <p:txBody>
          <a:bodyPr wrap="square" lIns="67500" tIns="35100" rIns="67500" bIns="35100" rtlCol="0">
            <a:noAutofit/>
            <a:scene3d>
              <a:camera prst="orthographicFront"/>
              <a:lightRig rig="threePt" dir="t"/>
            </a:scene3d>
          </a:bodyPr>
          <a:p>
            <a:r>
              <a:rPr lang="en-US" altLang="zh-CN" sz="7200" b="1" dirty="0">
                <a:ln w="22225">
                  <a:solidFill>
                    <a:schemeClr val="accent2"/>
                  </a:solidFill>
                  <a:prstDash val="solid"/>
                </a:ln>
                <a:solidFill>
                  <a:schemeClr val="accent2">
                    <a:lumMod val="40000"/>
                    <a:lumOff val="60000"/>
                  </a:schemeClr>
                </a:solidFill>
                <a:effectLst/>
                <a:latin typeface="Book Antiqua" panose="02040602050305030304" charset="0"/>
                <a:ea typeface="+mj-ea"/>
                <a:cs typeface="Book Antiqua" panose="02040602050305030304" charset="0"/>
              </a:rPr>
              <a:t>2026</a:t>
            </a:r>
            <a:r>
              <a:rPr lang="zh-CN" altLang="en-US" sz="7200" b="1" dirty="0">
                <a:ln w="22225">
                  <a:solidFill>
                    <a:schemeClr val="accent2"/>
                  </a:solidFill>
                  <a:prstDash val="solid"/>
                </a:ln>
                <a:solidFill>
                  <a:schemeClr val="accent2">
                    <a:lumMod val="40000"/>
                    <a:lumOff val="60000"/>
                  </a:schemeClr>
                </a:solidFill>
                <a:effectLst/>
                <a:latin typeface="Book Antiqua" panose="02040602050305030304" charset="0"/>
                <a:ea typeface="+mj-ea"/>
                <a:cs typeface="Book Antiqua" panose="02040602050305030304" charset="0"/>
              </a:rPr>
              <a:t>体育单招</a:t>
            </a:r>
            <a:endParaRPr lang="zh-CN" altLang="en-US" sz="7200" b="1" dirty="0">
              <a:ln w="22225">
                <a:solidFill>
                  <a:schemeClr val="accent2"/>
                </a:solidFill>
                <a:prstDash val="solid"/>
              </a:ln>
              <a:solidFill>
                <a:schemeClr val="accent2">
                  <a:lumMod val="40000"/>
                  <a:lumOff val="60000"/>
                </a:schemeClr>
              </a:solidFill>
              <a:effectLst/>
              <a:latin typeface="Book Antiqua" panose="02040602050305030304" charset="0"/>
              <a:ea typeface="+mj-ea"/>
              <a:cs typeface="Book Antiqua" panose="02040602050305030304" charset="0"/>
            </a:endParaRPr>
          </a:p>
          <a:p>
            <a:r>
              <a:rPr lang="zh-CN" altLang="en-US" sz="7200" b="1" dirty="0">
                <a:ln w="22225">
                  <a:solidFill>
                    <a:schemeClr val="accent2"/>
                  </a:solidFill>
                  <a:prstDash val="solid"/>
                </a:ln>
                <a:solidFill>
                  <a:schemeClr val="accent2">
                    <a:lumMod val="40000"/>
                    <a:lumOff val="60000"/>
                  </a:schemeClr>
                </a:solidFill>
                <a:effectLst/>
                <a:latin typeface="Book Antiqua" panose="02040602050305030304" charset="0"/>
                <a:ea typeface="+mj-ea"/>
                <a:cs typeface="Book Antiqua" panose="02040602050305030304" charset="0"/>
              </a:rPr>
              <a:t> </a:t>
            </a:r>
            <a:r>
              <a:rPr lang="en-US" altLang="zh-CN" sz="7200" b="1" dirty="0">
                <a:ln w="22225">
                  <a:solidFill>
                    <a:schemeClr val="accent2"/>
                  </a:solidFill>
                  <a:prstDash val="solid"/>
                </a:ln>
                <a:solidFill>
                  <a:schemeClr val="accent2">
                    <a:lumMod val="40000"/>
                    <a:lumOff val="60000"/>
                  </a:schemeClr>
                </a:solidFill>
                <a:effectLst/>
                <a:latin typeface="Book Antiqua" panose="02040602050305030304" charset="0"/>
                <a:ea typeface="+mj-ea"/>
                <a:cs typeface="Book Antiqua" panose="02040602050305030304" charset="0"/>
              </a:rPr>
              <a:t>      </a:t>
            </a:r>
            <a:r>
              <a:rPr lang="zh-CN" altLang="en-US" sz="7200" b="1" dirty="0">
                <a:ln w="22225">
                  <a:solidFill>
                    <a:schemeClr val="accent2"/>
                  </a:solidFill>
                  <a:prstDash val="solid"/>
                </a:ln>
                <a:solidFill>
                  <a:schemeClr val="accent2">
                    <a:lumMod val="40000"/>
                    <a:lumOff val="60000"/>
                  </a:schemeClr>
                </a:solidFill>
                <a:effectLst/>
                <a:latin typeface="Book Antiqua" panose="02040602050305030304" charset="0"/>
                <a:ea typeface="+mj-ea"/>
                <a:cs typeface="Book Antiqua" panose="02040602050305030304" charset="0"/>
              </a:rPr>
              <a:t>英语集训（二）</a:t>
            </a:r>
            <a:endParaRPr lang="zh-CN" altLang="en-US" sz="7200" b="1" dirty="0">
              <a:ln w="22225">
                <a:solidFill>
                  <a:schemeClr val="accent2"/>
                </a:solidFill>
                <a:prstDash val="solid"/>
              </a:ln>
              <a:solidFill>
                <a:schemeClr val="accent2">
                  <a:lumMod val="40000"/>
                  <a:lumOff val="60000"/>
                </a:schemeClr>
              </a:solidFill>
              <a:effectLst/>
              <a:latin typeface="Book Antiqua" panose="02040602050305030304" charset="0"/>
              <a:ea typeface="+mj-ea"/>
              <a:cs typeface="Book Antiqua" panose="02040602050305030304" charset="0"/>
            </a:endParaRPr>
          </a:p>
          <a:p>
            <a:endParaRPr lang="zh-CN" altLang="en-US" sz="7200" b="1" dirty="0">
              <a:ln w="22225">
                <a:solidFill>
                  <a:schemeClr val="accent2"/>
                </a:solidFill>
                <a:prstDash val="solid"/>
              </a:ln>
              <a:solidFill>
                <a:schemeClr val="accent2">
                  <a:lumMod val="40000"/>
                  <a:lumOff val="60000"/>
                </a:schemeClr>
              </a:solidFill>
              <a:effectLst/>
              <a:latin typeface="Book Antiqua" panose="02040602050305030304" charset="0"/>
              <a:ea typeface="+mj-ea"/>
              <a:cs typeface="Book Antiqua" panose="0204060205030503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0" fill="hold"/>
                                        <p:tgtEl>
                                          <p:spTgt spid="2"/>
                                        </p:tgtEl>
                                      </p:cBhvr>
                                      <p:by x="170000" y="1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35560" y="404495"/>
            <a:ext cx="9001125" cy="829945"/>
          </a:xfrm>
          <a:prstGeom prst="rect">
            <a:avLst/>
          </a:prstGeom>
          <a:noFill/>
          <a:ln w="9525">
            <a:noFill/>
          </a:ln>
        </p:spPr>
        <p:txBody>
          <a:bodyPr wrap="square">
            <a:spAutoFit/>
          </a:bodyPr>
          <a:p>
            <a:r>
              <a:rPr sz="2400" b="1">
                <a:latin typeface="Times New Roman" panose="02020603050405020304" pitchFamily="18" charset="0"/>
                <a:sym typeface="+mn-ea"/>
              </a:rPr>
              <a:t>（202</a:t>
            </a:r>
            <a:r>
              <a:rPr lang="en-US" sz="2400" b="1">
                <a:latin typeface="Times New Roman" panose="02020603050405020304" pitchFamily="18" charset="0"/>
                <a:sym typeface="+mn-ea"/>
              </a:rPr>
              <a:t>3</a:t>
            </a:r>
            <a:r>
              <a:rPr sz="2400" b="1">
                <a:latin typeface="Times New Roman" panose="02020603050405020304" pitchFamily="18" charset="0"/>
                <a:sym typeface="+mn-ea"/>
              </a:rPr>
              <a:t>年）</a:t>
            </a:r>
            <a:r>
              <a:rPr lang="en-US" altLang="zh-CN" sz="2400" b="1">
                <a:latin typeface="Times New Roman" panose="02020603050405020304" pitchFamily="18" charset="0"/>
              </a:rPr>
              <a:t>Whenever I </a:t>
            </a:r>
            <a:r>
              <a:rPr sz="2400" b="1">
                <a:latin typeface="Times New Roman" panose="02020603050405020304" pitchFamily="18" charset="0"/>
                <a:sym typeface="+mn-ea"/>
              </a:rPr>
              <a:t>________</a:t>
            </a:r>
            <a:r>
              <a:rPr lang="en-US" altLang="zh-CN" sz="2400" b="1">
                <a:latin typeface="Times New Roman" panose="02020603050405020304" pitchFamily="18" charset="0"/>
                <a:sym typeface="+mn-ea"/>
              </a:rPr>
              <a:t> </a:t>
            </a:r>
            <a:r>
              <a:rPr lang="en-US" altLang="zh-CN" sz="2400" b="1">
                <a:latin typeface="Times New Roman" panose="02020603050405020304" pitchFamily="18" charset="0"/>
              </a:rPr>
              <a:t>talking, they were ready to listen.</a:t>
            </a:r>
            <a:endParaRPr lang="en-US" altLang="zh-CN" sz="2400" b="1">
              <a:latin typeface="Times New Roman" panose="02020603050405020304" pitchFamily="18" charset="0"/>
            </a:endParaRPr>
          </a:p>
          <a:p>
            <a:r>
              <a:rPr lang="en-US" altLang="zh-CN" sz="2400" b="1">
                <a:latin typeface="Times New Roman" panose="02020603050405020304" pitchFamily="18" charset="0"/>
              </a:rPr>
              <a:t>      A. felt like       B. felt upon       C. felt about       D. felt towards</a:t>
            </a:r>
            <a:endParaRPr lang="en-US" altLang="zh-CN" sz="2400" b="1">
              <a:latin typeface="Times New Roman" panose="02020603050405020304" pitchFamily="18" charset="0"/>
            </a:endParaRPr>
          </a:p>
        </p:txBody>
      </p:sp>
      <p:sp>
        <p:nvSpPr>
          <p:cNvPr id="2" name="文本框 1"/>
          <p:cNvSpPr txBox="1"/>
          <p:nvPr>
            <p:custDataLst>
              <p:tags r:id="rId2"/>
            </p:custDataLst>
          </p:nvPr>
        </p:nvSpPr>
        <p:spPr>
          <a:xfrm>
            <a:off x="323850" y="1988820"/>
            <a:ext cx="8376285" cy="1198880"/>
          </a:xfrm>
          <a:prstGeom prst="rect">
            <a:avLst/>
          </a:prstGeom>
          <a:noFill/>
          <a:ln w="9525">
            <a:noFill/>
          </a:ln>
        </p:spPr>
        <p:txBody>
          <a:bodyPr wrap="square">
            <a:spAutoFit/>
          </a:bodyPr>
          <a:p>
            <a:r>
              <a:rPr sz="1800">
                <a:solidFill>
                  <a:srgbClr val="FF0000"/>
                </a:solidFill>
                <a:latin typeface="Times New Roman" panose="02020603050405020304" pitchFamily="18" charset="0"/>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A</a:t>
            </a:r>
            <a:endParaRPr sz="1800">
              <a:solidFill>
                <a:srgbClr val="FF0000"/>
              </a:solidFill>
              <a:latin typeface="Times New Roman" panose="02020603050405020304" pitchFamily="18" charset="0"/>
              <a:ea typeface="宋体" panose="02010600030101010101" pitchFamily="2" charset="-122"/>
            </a:endParaRPr>
          </a:p>
          <a:p>
            <a:r>
              <a:rPr lang="zh-CN" altLang="en-US" sz="1800">
                <a:solidFill>
                  <a:srgbClr val="FF0000"/>
                </a:solidFill>
                <a:latin typeface="Times New Roman" panose="02020603050405020304" pitchFamily="18" charset="0"/>
                <a:ea typeface="宋体" panose="02010600030101010101" pitchFamily="2" charset="-122"/>
              </a:rPr>
              <a:t>考点与解析：考查动词短语辨析。</a:t>
            </a:r>
            <a:r>
              <a:rPr lang="en-US" altLang="zh-CN" sz="1800">
                <a:solidFill>
                  <a:srgbClr val="FF0000"/>
                </a:solidFill>
                <a:latin typeface="Times New Roman" panose="02020603050405020304" pitchFamily="18" charset="0"/>
                <a:ea typeface="宋体" panose="02010600030101010101" pitchFamily="2" charset="-122"/>
              </a:rPr>
              <a:t>A </a:t>
            </a:r>
            <a:r>
              <a:rPr lang="zh-CN" altLang="en-US" sz="1800">
                <a:solidFill>
                  <a:srgbClr val="FF0000"/>
                </a:solidFill>
                <a:latin typeface="Times New Roman" panose="02020603050405020304" pitchFamily="18" charset="0"/>
                <a:ea typeface="宋体" panose="02010600030101010101" pitchFamily="2" charset="-122"/>
              </a:rPr>
              <a:t>选项感觉像，</a:t>
            </a:r>
            <a:r>
              <a:rPr lang="en-US" altLang="zh-CN" sz="1800">
                <a:solidFill>
                  <a:srgbClr val="FF0000"/>
                </a:solidFill>
                <a:latin typeface="Times New Roman" panose="02020603050405020304" pitchFamily="18" charset="0"/>
                <a:ea typeface="宋体" panose="02010600030101010101" pitchFamily="2" charset="-122"/>
              </a:rPr>
              <a:t>B </a:t>
            </a:r>
            <a:r>
              <a:rPr lang="zh-CN" altLang="en-US" sz="1800">
                <a:solidFill>
                  <a:srgbClr val="FF0000"/>
                </a:solidFill>
                <a:latin typeface="Times New Roman" panose="02020603050405020304" pitchFamily="18" charset="0"/>
                <a:ea typeface="宋体" panose="02010600030101010101" pitchFamily="2" charset="-122"/>
              </a:rPr>
              <a:t>选项感受到，</a:t>
            </a:r>
            <a:r>
              <a:rPr lang="en-US" altLang="zh-CN" sz="1800">
                <a:solidFill>
                  <a:srgbClr val="FF0000"/>
                </a:solidFill>
                <a:latin typeface="Times New Roman" panose="02020603050405020304" pitchFamily="18" charset="0"/>
                <a:ea typeface="宋体" panose="02010600030101010101" pitchFamily="2" charset="-122"/>
              </a:rPr>
              <a:t>C </a:t>
            </a:r>
            <a:r>
              <a:rPr lang="zh-CN" altLang="en-US" sz="1800">
                <a:solidFill>
                  <a:srgbClr val="FF0000"/>
                </a:solidFill>
                <a:latin typeface="Times New Roman" panose="02020603050405020304" pitchFamily="18" charset="0"/>
                <a:ea typeface="宋体" panose="02010600030101010101" pitchFamily="2" charset="-122"/>
              </a:rPr>
              <a:t>选项感觉到，</a:t>
            </a:r>
            <a:r>
              <a:rPr lang="en-US" altLang="zh-CN" sz="1800">
                <a:solidFill>
                  <a:srgbClr val="FF0000"/>
                </a:solidFill>
                <a:latin typeface="Times New Roman" panose="02020603050405020304" pitchFamily="18" charset="0"/>
                <a:ea typeface="宋体" panose="02010600030101010101" pitchFamily="2" charset="-122"/>
              </a:rPr>
              <a:t>D </a:t>
            </a:r>
            <a:r>
              <a:rPr lang="zh-CN" altLang="en-US" sz="1800">
                <a:solidFill>
                  <a:srgbClr val="FF0000"/>
                </a:solidFill>
                <a:latin typeface="Times New Roman" panose="02020603050405020304" pitchFamily="18" charset="0"/>
                <a:ea typeface="宋体" panose="02010600030101010101" pitchFamily="2" charset="-122"/>
              </a:rPr>
              <a:t>选项感觉到。</a:t>
            </a:r>
            <a:r>
              <a:rPr lang="en-US" altLang="zh-CN" sz="1800">
                <a:solidFill>
                  <a:srgbClr val="FF0000"/>
                </a:solidFill>
                <a:latin typeface="Times New Roman" panose="02020603050405020304" pitchFamily="18" charset="0"/>
                <a:ea typeface="宋体" panose="02010600030101010101" pitchFamily="2" charset="-122"/>
              </a:rPr>
              <a:t>feel like doing sth. </a:t>
            </a:r>
            <a:r>
              <a:rPr lang="zh-CN" altLang="en-US" sz="1800">
                <a:solidFill>
                  <a:srgbClr val="FF0000"/>
                </a:solidFill>
                <a:latin typeface="Times New Roman" panose="02020603050405020304" pitchFamily="18" charset="0"/>
                <a:ea typeface="宋体" panose="02010600030101010101" pitchFamily="2" charset="-122"/>
              </a:rPr>
              <a:t>固定搭配，表示想要做某事。</a:t>
            </a:r>
            <a:endParaRPr lang="zh-CN" altLang="en-US" sz="1800">
              <a:solidFill>
                <a:srgbClr val="FF0000"/>
              </a:solidFill>
              <a:latin typeface="Times New Roman" panose="02020603050405020304" pitchFamily="18" charset="0"/>
              <a:ea typeface="宋体" panose="02010600030101010101" pitchFamily="2" charset="-122"/>
            </a:endParaRPr>
          </a:p>
          <a:p>
            <a:r>
              <a:rPr lang="zh-CN" altLang="en-US" sz="1800">
                <a:solidFill>
                  <a:srgbClr val="FF0000"/>
                </a:solidFill>
                <a:latin typeface="Times New Roman" panose="02020603050405020304" pitchFamily="18" charset="0"/>
                <a:ea typeface="宋体" panose="02010600030101010101" pitchFamily="2" charset="-122"/>
              </a:rPr>
              <a:t>句意：无论何时我想要说话的时候，他们都乐意听。</a:t>
            </a:r>
            <a:endParaRPr lang="zh-CN" altLang="en-US" sz="1800">
              <a:solidFill>
                <a:srgbClr val="FF0000"/>
              </a:solidFill>
              <a:latin typeface="Times New Roman" panose="02020603050405020304" pitchFamily="18" charset="0"/>
              <a:ea typeface="宋体" panose="02010600030101010101" pitchFamily="2" charset="-122"/>
            </a:endParaRPr>
          </a:p>
        </p:txBody>
      </p:sp>
      <p:sp>
        <p:nvSpPr>
          <p:cNvPr id="3" name="文本框 2"/>
          <p:cNvSpPr txBox="1"/>
          <p:nvPr>
            <p:custDataLst>
              <p:tags r:id="rId3"/>
            </p:custDataLst>
          </p:nvPr>
        </p:nvSpPr>
        <p:spPr>
          <a:xfrm>
            <a:off x="252095" y="3501390"/>
            <a:ext cx="8726805" cy="1198880"/>
          </a:xfrm>
          <a:prstGeom prst="rect">
            <a:avLst/>
          </a:prstGeom>
          <a:noFill/>
          <a:ln w="9525">
            <a:noFill/>
          </a:ln>
        </p:spPr>
        <p:txBody>
          <a:bodyPr wrap="square">
            <a:spAutoFit/>
          </a:bodyPr>
          <a:p>
            <a:pPr>
              <a:buClrTx/>
              <a:buSzTx/>
              <a:buFontTx/>
            </a:pPr>
            <a:r>
              <a:rPr sz="2400" b="1">
                <a:latin typeface="Times New Roman" panose="02020603050405020304" pitchFamily="18" charset="0"/>
                <a:sym typeface="+mn-ea"/>
              </a:rPr>
              <a:t>（202</a:t>
            </a:r>
            <a:r>
              <a:rPr lang="en-US" sz="2400" b="1">
                <a:latin typeface="Times New Roman" panose="02020603050405020304" pitchFamily="18" charset="0"/>
                <a:sym typeface="+mn-ea"/>
              </a:rPr>
              <a:t>3</a:t>
            </a:r>
            <a:r>
              <a:rPr sz="2400" b="1">
                <a:latin typeface="Times New Roman" panose="02020603050405020304" pitchFamily="18" charset="0"/>
                <a:sym typeface="+mn-ea"/>
              </a:rPr>
              <a:t>年）</a:t>
            </a:r>
            <a:r>
              <a:rPr lang="en-US" altLang="zh-CN" sz="2400" b="1">
                <a:latin typeface="Times New Roman" panose="02020603050405020304" pitchFamily="18" charset="0"/>
                <a:ea typeface="宋体" panose="02010600030101010101" pitchFamily="2" charset="-122"/>
              </a:rPr>
              <a:t>I’d expected to</a:t>
            </a:r>
            <a:r>
              <a:rPr sz="2400" b="1">
                <a:latin typeface="Times New Roman" panose="02020603050405020304" pitchFamily="18" charset="0"/>
                <a:sym typeface="+mn-ea"/>
              </a:rPr>
              <a:t>________</a:t>
            </a:r>
            <a:r>
              <a:rPr lang="en-US" altLang="zh-CN" sz="2400" b="1">
                <a:latin typeface="Times New Roman" panose="02020603050405020304" pitchFamily="18" charset="0"/>
                <a:ea typeface="宋体" panose="02010600030101010101" pitchFamily="2" charset="-122"/>
              </a:rPr>
              <a:t> some weight when I stopped smoking, but I didn’t.</a:t>
            </a:r>
            <a:endParaRPr lang="en-US" altLang="zh-CN" sz="2400" b="1">
              <a:latin typeface="Times New Roman" panose="02020603050405020304" pitchFamily="18" charset="0"/>
              <a:ea typeface="宋体" panose="02010600030101010101" pitchFamily="2" charset="-122"/>
            </a:endParaRPr>
          </a:p>
          <a:p>
            <a:pPr>
              <a:buClrTx/>
              <a:buSzTx/>
              <a:buFontTx/>
            </a:pPr>
            <a:r>
              <a:rPr lang="en-US" altLang="zh-CN" sz="2400" b="1">
                <a:latin typeface="Times New Roman" panose="02020603050405020304" pitchFamily="18" charset="0"/>
                <a:ea typeface="宋体" panose="02010600030101010101" pitchFamily="2" charset="-122"/>
              </a:rPr>
              <a:t>  A. put up           B. put on            C. put out            D. put away</a:t>
            </a:r>
            <a:endParaRPr lang="en-US" altLang="zh-CN" sz="2400" b="1">
              <a:latin typeface="Times New Roman" panose="02020603050405020304" pitchFamily="18" charset="0"/>
              <a:ea typeface="宋体" panose="02010600030101010101" pitchFamily="2" charset="-122"/>
            </a:endParaRPr>
          </a:p>
        </p:txBody>
      </p:sp>
      <p:sp>
        <p:nvSpPr>
          <p:cNvPr id="4" name="文本框 3"/>
          <p:cNvSpPr txBox="1"/>
          <p:nvPr>
            <p:custDataLst>
              <p:tags r:id="rId4"/>
            </p:custDataLst>
          </p:nvPr>
        </p:nvSpPr>
        <p:spPr>
          <a:xfrm>
            <a:off x="323850" y="5013325"/>
            <a:ext cx="7790815" cy="1198880"/>
          </a:xfrm>
          <a:prstGeom prst="rect">
            <a:avLst/>
          </a:prstGeom>
          <a:noFill/>
          <a:ln w="9525">
            <a:noFill/>
          </a:ln>
        </p:spPr>
        <p:txBody>
          <a:bodyPr wrap="square">
            <a:spAutoFit/>
          </a:bodyPr>
          <a:p>
            <a:r>
              <a:rPr sz="1800">
                <a:solidFill>
                  <a:srgbClr val="FF0000"/>
                </a:solidFill>
                <a:latin typeface="Times New Roman" panose="02020603050405020304" pitchFamily="18" charset="0"/>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B</a:t>
            </a:r>
            <a:endParaRPr sz="1800">
              <a:solidFill>
                <a:srgbClr val="FF0000"/>
              </a:solidFill>
              <a:latin typeface="Times New Roman" panose="02020603050405020304" pitchFamily="18" charset="0"/>
              <a:ea typeface="宋体" panose="02010600030101010101" pitchFamily="2" charset="-122"/>
            </a:endParaRPr>
          </a:p>
          <a:p>
            <a:r>
              <a:rPr lang="zh-CN" altLang="en-US" sz="1800">
                <a:solidFill>
                  <a:srgbClr val="FF0000"/>
                </a:solidFill>
                <a:latin typeface="Times New Roman" panose="02020603050405020304" pitchFamily="18" charset="0"/>
                <a:ea typeface="宋体" panose="02010600030101010101" pitchFamily="2" charset="-122"/>
              </a:rPr>
              <a:t>考点与解析：考查动词短语辨析。</a:t>
            </a:r>
            <a:r>
              <a:rPr lang="en-US" altLang="zh-CN" sz="1800">
                <a:solidFill>
                  <a:srgbClr val="FF0000"/>
                </a:solidFill>
                <a:latin typeface="Times New Roman" panose="02020603050405020304" pitchFamily="18" charset="0"/>
                <a:ea typeface="宋体" panose="02010600030101010101" pitchFamily="2" charset="-122"/>
              </a:rPr>
              <a:t>A </a:t>
            </a:r>
            <a:r>
              <a:rPr lang="zh-CN" altLang="en-US" sz="1800">
                <a:solidFill>
                  <a:srgbClr val="FF0000"/>
                </a:solidFill>
                <a:latin typeface="Times New Roman" panose="02020603050405020304" pitchFamily="18" charset="0"/>
                <a:ea typeface="宋体" panose="02010600030101010101" pitchFamily="2" charset="-122"/>
              </a:rPr>
              <a:t>选项张贴、搭建；</a:t>
            </a:r>
            <a:r>
              <a:rPr lang="en-US" altLang="zh-CN" sz="1800">
                <a:solidFill>
                  <a:srgbClr val="FF0000"/>
                </a:solidFill>
                <a:latin typeface="Times New Roman" panose="02020603050405020304" pitchFamily="18" charset="0"/>
                <a:ea typeface="宋体" panose="02010600030101010101" pitchFamily="2" charset="-122"/>
              </a:rPr>
              <a:t>B </a:t>
            </a:r>
            <a:r>
              <a:rPr lang="zh-CN" altLang="en-US" sz="1800">
                <a:solidFill>
                  <a:srgbClr val="FF0000"/>
                </a:solidFill>
                <a:latin typeface="Times New Roman" panose="02020603050405020304" pitchFamily="18" charset="0"/>
                <a:ea typeface="宋体" panose="02010600030101010101" pitchFamily="2" charset="-122"/>
              </a:rPr>
              <a:t>选项增加（体重），举办；</a:t>
            </a:r>
            <a:r>
              <a:rPr lang="en-US" altLang="zh-CN" sz="1800">
                <a:solidFill>
                  <a:srgbClr val="FF0000"/>
                </a:solidFill>
                <a:latin typeface="Times New Roman" panose="02020603050405020304" pitchFamily="18" charset="0"/>
                <a:ea typeface="宋体" panose="02010600030101010101" pitchFamily="2" charset="-122"/>
              </a:rPr>
              <a:t>C </a:t>
            </a:r>
            <a:r>
              <a:rPr lang="zh-CN" altLang="en-US" sz="1800">
                <a:solidFill>
                  <a:srgbClr val="FF0000"/>
                </a:solidFill>
                <a:latin typeface="Times New Roman" panose="02020603050405020304" pitchFamily="18" charset="0"/>
                <a:ea typeface="宋体" panose="02010600030101010101" pitchFamily="2" charset="-122"/>
              </a:rPr>
              <a:t>选项生产，出版，扑灭；</a:t>
            </a:r>
            <a:r>
              <a:rPr lang="en-US" altLang="zh-CN" sz="1800">
                <a:solidFill>
                  <a:srgbClr val="FF0000"/>
                </a:solidFill>
                <a:latin typeface="Times New Roman" panose="02020603050405020304" pitchFamily="18" charset="0"/>
                <a:ea typeface="宋体" panose="02010600030101010101" pitchFamily="2" charset="-122"/>
              </a:rPr>
              <a:t>D </a:t>
            </a:r>
            <a:r>
              <a:rPr lang="zh-CN" altLang="en-US" sz="1800">
                <a:solidFill>
                  <a:srgbClr val="FF0000"/>
                </a:solidFill>
                <a:latin typeface="Times New Roman" panose="02020603050405020304" pitchFamily="18" charset="0"/>
                <a:ea typeface="宋体" panose="02010600030101010101" pitchFamily="2" charset="-122"/>
              </a:rPr>
              <a:t>选项把</a:t>
            </a:r>
            <a:r>
              <a:rPr lang="en-US" altLang="zh-CN" sz="1800">
                <a:solidFill>
                  <a:srgbClr val="FF0000"/>
                </a:solidFill>
                <a:latin typeface="Times New Roman" panose="02020603050405020304" pitchFamily="18" charset="0"/>
                <a:ea typeface="宋体" panose="02010600030101010101" pitchFamily="2" charset="-122"/>
              </a:rPr>
              <a:t>……</a:t>
            </a:r>
            <a:r>
              <a:rPr lang="zh-CN" altLang="en-US" sz="1800">
                <a:solidFill>
                  <a:srgbClr val="FF0000"/>
                </a:solidFill>
                <a:latin typeface="Times New Roman" panose="02020603050405020304" pitchFamily="18" charset="0"/>
                <a:ea typeface="宋体" panose="02010600030101010101" pitchFamily="2" charset="-122"/>
              </a:rPr>
              <a:t>收起来。</a:t>
            </a:r>
            <a:endParaRPr lang="zh-CN" altLang="en-US" sz="1800">
              <a:solidFill>
                <a:srgbClr val="FF0000"/>
              </a:solidFill>
              <a:latin typeface="Times New Roman" panose="02020603050405020304" pitchFamily="18" charset="0"/>
              <a:ea typeface="宋体" panose="02010600030101010101" pitchFamily="2" charset="-122"/>
            </a:endParaRPr>
          </a:p>
          <a:p>
            <a:r>
              <a:rPr lang="zh-CN" altLang="en-US" sz="1800">
                <a:solidFill>
                  <a:srgbClr val="FF0000"/>
                </a:solidFill>
                <a:latin typeface="Times New Roman" panose="02020603050405020304" pitchFamily="18" charset="0"/>
                <a:ea typeface="宋体" panose="02010600030101010101" pitchFamily="2" charset="-122"/>
              </a:rPr>
              <a:t>句意：当我停止抽烟的时候，我期望增加一些体重，但是我没有。</a:t>
            </a:r>
            <a:endParaRPr lang="zh-CN" altLang="en-US"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35560" y="332740"/>
            <a:ext cx="9001125" cy="1198880"/>
          </a:xfrm>
          <a:prstGeom prst="rect">
            <a:avLst/>
          </a:prstGeom>
          <a:noFill/>
          <a:ln w="9525">
            <a:noFill/>
          </a:ln>
        </p:spPr>
        <p:txBody>
          <a:bodyPr wrap="square">
            <a:spAutoFit/>
          </a:bodyPr>
          <a:p>
            <a:r>
              <a:rPr sz="2400" b="1">
                <a:latin typeface="Times New Roman" panose="02020603050405020304" pitchFamily="18" charset="0"/>
                <a:sym typeface="+mn-ea"/>
              </a:rPr>
              <a:t>（2021年）</a:t>
            </a:r>
            <a:r>
              <a:rPr sz="2400" b="1">
                <a:latin typeface="Times New Roman" panose="02020603050405020304" pitchFamily="18" charset="0"/>
              </a:rPr>
              <a:t>Wendy ___________her job and started playing football. </a:t>
            </a:r>
            <a:endParaRPr sz="2400" b="1">
              <a:latin typeface="Times New Roman" panose="02020603050405020304" pitchFamily="18" charset="0"/>
            </a:endParaRPr>
          </a:p>
          <a:p>
            <a:r>
              <a:rPr lang="en-US" sz="2400" b="1">
                <a:latin typeface="Times New Roman" panose="02020603050405020304" pitchFamily="18" charset="0"/>
              </a:rPr>
              <a:t>               </a:t>
            </a:r>
            <a:r>
              <a:rPr sz="2400" b="1">
                <a:latin typeface="Times New Roman" panose="02020603050405020304" pitchFamily="18" charset="0"/>
              </a:rPr>
              <a:t>A. gave back		B. gave up</a:t>
            </a:r>
            <a:endParaRPr sz="2400" b="1">
              <a:latin typeface="Times New Roman" panose="02020603050405020304" pitchFamily="18" charset="0"/>
            </a:endParaRPr>
          </a:p>
          <a:p>
            <a:r>
              <a:rPr lang="en-US" sz="2400" b="1">
                <a:latin typeface="Times New Roman" panose="02020603050405020304" pitchFamily="18" charset="0"/>
              </a:rPr>
              <a:t>               </a:t>
            </a:r>
            <a:r>
              <a:rPr sz="2400" b="1">
                <a:latin typeface="Times New Roman" panose="02020603050405020304" pitchFamily="18" charset="0"/>
              </a:rPr>
              <a:t>C. gave in			D. gave out</a:t>
            </a:r>
            <a:endParaRPr sz="2400" b="1">
              <a:latin typeface="Times New Roman" panose="02020603050405020304" pitchFamily="18" charset="0"/>
            </a:endParaRPr>
          </a:p>
        </p:txBody>
      </p:sp>
      <p:sp>
        <p:nvSpPr>
          <p:cNvPr id="2" name="文本框 1"/>
          <p:cNvSpPr txBox="1"/>
          <p:nvPr>
            <p:custDataLst>
              <p:tags r:id="rId2"/>
            </p:custDataLst>
          </p:nvPr>
        </p:nvSpPr>
        <p:spPr>
          <a:xfrm>
            <a:off x="323850" y="1988820"/>
            <a:ext cx="8376285" cy="1198880"/>
          </a:xfrm>
          <a:prstGeom prst="rect">
            <a:avLst/>
          </a:prstGeom>
          <a:noFill/>
          <a:ln w="9525">
            <a:noFill/>
          </a:ln>
        </p:spPr>
        <p:txBody>
          <a:bodyPr wrap="square">
            <a:spAutoFit/>
          </a:bodyPr>
          <a:p>
            <a:r>
              <a:rPr sz="1800">
                <a:solidFill>
                  <a:srgbClr val="FF0000"/>
                </a:solidFill>
                <a:latin typeface="Times New Roman" panose="02020603050405020304" pitchFamily="18" charset="0"/>
                <a:ea typeface="宋体" panose="02010600030101010101" pitchFamily="2" charset="-122"/>
              </a:rPr>
              <a:t>答案：B</a:t>
            </a:r>
            <a:endParaRPr sz="1800">
              <a:solidFill>
                <a:srgbClr val="FF0000"/>
              </a:solidFill>
              <a:latin typeface="Times New Roman" panose="02020603050405020304" pitchFamily="18" charset="0"/>
              <a:ea typeface="宋体" panose="02010600030101010101" pitchFamily="2" charset="-122"/>
            </a:endParaRPr>
          </a:p>
          <a:p>
            <a:r>
              <a:rPr sz="1800">
                <a:solidFill>
                  <a:srgbClr val="FF0000"/>
                </a:solidFill>
                <a:latin typeface="Times New Roman" panose="02020603050405020304" pitchFamily="18" charset="0"/>
                <a:ea typeface="宋体" panose="02010600030101010101" pitchFamily="2" charset="-122"/>
              </a:rPr>
              <a:t>解析：考查动词短语辨析；根据句意“温蒂__________她的工作，并且开始踢足球。”可知答案为B。give back归还，give up放弃，give in屈服，上交give out赠送，分发</a:t>
            </a:r>
            <a:endParaRPr sz="1800">
              <a:solidFill>
                <a:srgbClr val="FF0000"/>
              </a:solidFill>
              <a:latin typeface="Times New Roman" panose="02020603050405020304" pitchFamily="18" charset="0"/>
              <a:ea typeface="宋体" panose="02010600030101010101" pitchFamily="2" charset="-122"/>
            </a:endParaRPr>
          </a:p>
        </p:txBody>
      </p:sp>
      <p:sp>
        <p:nvSpPr>
          <p:cNvPr id="3" name="文本框 2"/>
          <p:cNvSpPr txBox="1"/>
          <p:nvPr>
            <p:custDataLst>
              <p:tags r:id="rId3"/>
            </p:custDataLst>
          </p:nvPr>
        </p:nvSpPr>
        <p:spPr>
          <a:xfrm>
            <a:off x="252095" y="3501390"/>
            <a:ext cx="8726805" cy="1568450"/>
          </a:xfrm>
          <a:prstGeom prst="rect">
            <a:avLst/>
          </a:prstGeom>
          <a:noFill/>
          <a:ln w="9525">
            <a:noFill/>
          </a:ln>
        </p:spPr>
        <p:txBody>
          <a:bodyPr wrap="square">
            <a:spAutoFit/>
          </a:bodyPr>
          <a:p>
            <a:pPr>
              <a:buClrTx/>
              <a:buSzTx/>
              <a:buFontTx/>
            </a:pPr>
            <a:r>
              <a:rPr sz="2400" b="1">
                <a:latin typeface="Times New Roman" panose="02020603050405020304" pitchFamily="18" charset="0"/>
                <a:sym typeface="+mn-ea"/>
              </a:rPr>
              <a:t>（2020年）</a:t>
            </a:r>
            <a:r>
              <a:rPr sz="2400" b="1">
                <a:latin typeface="Times New Roman" panose="02020603050405020304" pitchFamily="18" charset="0"/>
                <a:ea typeface="宋体" panose="02010600030101010101" pitchFamily="2" charset="-122"/>
              </a:rPr>
              <a:t>There was a big hole in the road which ________the traffic. </a:t>
            </a:r>
            <a:endParaRPr sz="2400" b="1">
              <a:latin typeface="Times New Roman" panose="02020603050405020304" pitchFamily="18" charset="0"/>
              <a:ea typeface="宋体" panose="02010600030101010101" pitchFamily="2" charset="-122"/>
            </a:endParaRPr>
          </a:p>
          <a:p>
            <a:pPr>
              <a:buClrTx/>
              <a:buSzTx/>
              <a:buFontTx/>
            </a:pPr>
            <a:r>
              <a:rPr lang="en-US" sz="2400" b="1">
                <a:latin typeface="Times New Roman" panose="02020603050405020304" pitchFamily="18" charset="0"/>
                <a:ea typeface="宋体" panose="02010600030101010101" pitchFamily="2" charset="-122"/>
              </a:rPr>
              <a:t>              </a:t>
            </a:r>
            <a:r>
              <a:rPr sz="2400" b="1">
                <a:latin typeface="Times New Roman" panose="02020603050405020304" pitchFamily="18" charset="0"/>
                <a:ea typeface="宋体" panose="02010600030101010101" pitchFamily="2" charset="-122"/>
              </a:rPr>
              <a:t>A. broke up		</a:t>
            </a:r>
            <a:r>
              <a:rPr lang="en-US" sz="2400" b="1">
                <a:latin typeface="Times New Roman" panose="02020603050405020304" pitchFamily="18" charset="0"/>
                <a:ea typeface="宋体" panose="02010600030101010101" pitchFamily="2" charset="-122"/>
              </a:rPr>
              <a:t>             </a:t>
            </a:r>
            <a:r>
              <a:rPr sz="2400" b="1">
                <a:latin typeface="Times New Roman" panose="02020603050405020304" pitchFamily="18" charset="0"/>
                <a:ea typeface="宋体" panose="02010600030101010101" pitchFamily="2" charset="-122"/>
              </a:rPr>
              <a:t>B. kept up</a:t>
            </a:r>
            <a:endParaRPr sz="2400" b="1">
              <a:latin typeface="Times New Roman" panose="02020603050405020304" pitchFamily="18" charset="0"/>
              <a:ea typeface="宋体" panose="02010600030101010101" pitchFamily="2" charset="-122"/>
            </a:endParaRPr>
          </a:p>
          <a:p>
            <a:pPr>
              <a:buClrTx/>
              <a:buSzTx/>
              <a:buFontTx/>
            </a:pPr>
            <a:r>
              <a:rPr lang="en-US" sz="2400" b="1">
                <a:latin typeface="Times New Roman" panose="02020603050405020304" pitchFamily="18" charset="0"/>
                <a:ea typeface="宋体" panose="02010600030101010101" pitchFamily="2" charset="-122"/>
              </a:rPr>
              <a:t>              </a:t>
            </a:r>
            <a:r>
              <a:rPr sz="2400" b="1">
                <a:latin typeface="Times New Roman" panose="02020603050405020304" pitchFamily="18" charset="0"/>
                <a:ea typeface="宋体" panose="02010600030101010101" pitchFamily="2" charset="-122"/>
              </a:rPr>
              <a:t>C. held up		</a:t>
            </a:r>
            <a:r>
              <a:rPr lang="en-US" sz="2400" b="1">
                <a:latin typeface="Times New Roman" panose="02020603050405020304" pitchFamily="18" charset="0"/>
                <a:ea typeface="宋体" panose="02010600030101010101" pitchFamily="2" charset="-122"/>
              </a:rPr>
              <a:t>             </a:t>
            </a:r>
            <a:r>
              <a:rPr sz="2400" b="1">
                <a:latin typeface="Times New Roman" panose="02020603050405020304" pitchFamily="18" charset="0"/>
                <a:ea typeface="宋体" panose="02010600030101010101" pitchFamily="2" charset="-122"/>
              </a:rPr>
              <a:t>D. took up</a:t>
            </a:r>
            <a:endParaRPr sz="2400" b="1">
              <a:latin typeface="Times New Roman" panose="02020603050405020304" pitchFamily="18" charset="0"/>
              <a:ea typeface="宋体" panose="02010600030101010101" pitchFamily="2" charset="-122"/>
            </a:endParaRPr>
          </a:p>
        </p:txBody>
      </p:sp>
      <p:sp>
        <p:nvSpPr>
          <p:cNvPr id="4" name="文本框 3"/>
          <p:cNvSpPr txBox="1"/>
          <p:nvPr>
            <p:custDataLst>
              <p:tags r:id="rId4"/>
            </p:custDataLst>
          </p:nvPr>
        </p:nvSpPr>
        <p:spPr>
          <a:xfrm>
            <a:off x="323850" y="5229225"/>
            <a:ext cx="7790815" cy="922020"/>
          </a:xfrm>
          <a:prstGeom prst="rect">
            <a:avLst/>
          </a:prstGeom>
          <a:noFill/>
          <a:ln w="9525">
            <a:noFill/>
          </a:ln>
        </p:spPr>
        <p:txBody>
          <a:bodyPr wrap="square">
            <a:spAutoFit/>
          </a:bodyPr>
          <a:p>
            <a:r>
              <a:rPr sz="1800">
                <a:solidFill>
                  <a:srgbClr val="FF0000"/>
                </a:solidFill>
                <a:latin typeface="Times New Roman" panose="02020603050405020304" pitchFamily="18" charset="0"/>
                <a:ea typeface="宋体" panose="02010600030101010101" pitchFamily="2" charset="-122"/>
              </a:rPr>
              <a:t>答案：C</a:t>
            </a:r>
            <a:endParaRPr sz="1800">
              <a:solidFill>
                <a:srgbClr val="FF0000"/>
              </a:solidFill>
              <a:latin typeface="Times New Roman" panose="02020603050405020304" pitchFamily="18" charset="0"/>
              <a:ea typeface="宋体" panose="02010600030101010101" pitchFamily="2" charset="-122"/>
            </a:endParaRPr>
          </a:p>
          <a:p>
            <a:r>
              <a:rPr sz="1800">
                <a:solidFill>
                  <a:srgbClr val="FF0000"/>
                </a:solidFill>
                <a:latin typeface="Times New Roman" panose="02020603050405020304" pitchFamily="18" charset="0"/>
                <a:ea typeface="宋体" panose="02010600030101010101" pitchFamily="2" charset="-122"/>
              </a:rPr>
              <a:t>解析：考查动词短语。句意：在公路上有一个阻碍交通的坑。所以正确答案为C. held up 阻碍，阻挡</a:t>
            </a:r>
            <a:endParaRPr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89767" y="2339876"/>
            <a:ext cx="6527354" cy="1682948"/>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sp>
        <p:nvSpPr>
          <p:cNvPr id="3" name="文本框 2"/>
          <p:cNvSpPr txBox="1"/>
          <p:nvPr/>
        </p:nvSpPr>
        <p:spPr>
          <a:xfrm>
            <a:off x="2877045" y="2915892"/>
            <a:ext cx="4954350" cy="553085"/>
          </a:xfrm>
          <a:prstGeom prst="rect">
            <a:avLst/>
          </a:prstGeom>
          <a:noFill/>
        </p:spPr>
        <p:txBody>
          <a:bodyPr wrap="square" rtlCol="0">
            <a:spAutoFit/>
          </a:bodyPr>
          <a:lstStyle/>
          <a:p>
            <a:pPr algn="ct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核心考点（二）  </a:t>
            </a: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时态</a:t>
            </a:r>
            <a:endPar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36" name="组合 35"/>
          <p:cNvGrpSpPr/>
          <p:nvPr/>
        </p:nvGrpSpPr>
        <p:grpSpPr>
          <a:xfrm>
            <a:off x="2070472" y="2752197"/>
            <a:ext cx="668187" cy="858305"/>
            <a:chOff x="2760629" y="2526596"/>
            <a:chExt cx="890916" cy="1144406"/>
          </a:xfrm>
        </p:grpSpPr>
        <p:sp>
          <p:nvSpPr>
            <p:cNvPr id="18" name="圆角矩形 17"/>
            <p:cNvSpPr/>
            <p:nvPr/>
          </p:nvSpPr>
          <p:spPr>
            <a:xfrm rot="2700000">
              <a:off x="2760629" y="2526596"/>
              <a:ext cx="890916" cy="890916"/>
            </a:xfrm>
            <a:prstGeom prst="roundRect">
              <a:avLst>
                <a:gd name="adj" fmla="val 12535"/>
              </a:avLst>
            </a:prstGeom>
            <a:solidFill>
              <a:srgbClr val="3D7351"/>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sp>
          <p:nvSpPr>
            <p:cNvPr id="19" name="圆角矩形 18"/>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grpSp>
      <p:grpSp>
        <p:nvGrpSpPr>
          <p:cNvPr id="21" name="组合 20"/>
          <p:cNvGrpSpPr/>
          <p:nvPr/>
        </p:nvGrpSpPr>
        <p:grpSpPr>
          <a:xfrm>
            <a:off x="0" y="857250"/>
            <a:ext cx="3959908" cy="1768884"/>
            <a:chOff x="0" y="0"/>
            <a:chExt cx="5279877" cy="2358512"/>
          </a:xfrm>
        </p:grpSpPr>
        <p:cxnSp>
          <p:nvCxnSpPr>
            <p:cNvPr id="22" name="直接连接符 21"/>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rot="2568293">
              <a:off x="3613219" y="485528"/>
              <a:ext cx="122859" cy="173836"/>
              <a:chOff x="2899932" y="286608"/>
              <a:chExt cx="373440" cy="748067"/>
            </a:xfrm>
            <a:solidFill>
              <a:srgbClr val="FFC000"/>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4" name="组合 23"/>
            <p:cNvGrpSpPr/>
            <p:nvPr/>
          </p:nvGrpSpPr>
          <p:grpSpPr>
            <a:xfrm rot="9432564">
              <a:off x="3628846" y="1610197"/>
              <a:ext cx="103902" cy="147013"/>
              <a:chOff x="2899932" y="286608"/>
              <a:chExt cx="373440" cy="748067"/>
            </a:xfrm>
            <a:solidFill>
              <a:srgbClr val="D9827B"/>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5" name="组合 24"/>
            <p:cNvGrpSpPr/>
            <p:nvPr/>
          </p:nvGrpSpPr>
          <p:grpSpPr>
            <a:xfrm rot="18900000">
              <a:off x="1125321" y="744329"/>
              <a:ext cx="124284" cy="175853"/>
              <a:chOff x="2899932" y="286608"/>
              <a:chExt cx="373440" cy="748067"/>
            </a:xfrm>
            <a:solidFill>
              <a:srgbClr val="3D7351"/>
            </a:solidFill>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26" name="直接连接符 25"/>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rot="6975246">
              <a:off x="4126861" y="1304244"/>
              <a:ext cx="47134" cy="66691"/>
              <a:chOff x="2899932" y="286608"/>
              <a:chExt cx="373440" cy="748067"/>
            </a:xfrm>
          </p:grpSpPr>
          <p:sp>
            <p:nvSpPr>
              <p:cNvPr id="28"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29"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
        <p:nvSpPr>
          <p:cNvPr id="37" name="Rectangle 5"/>
          <p:cNvSpPr>
            <a:spLocks noChangeArrowheads="1"/>
          </p:cNvSpPr>
          <p:nvPr/>
        </p:nvSpPr>
        <p:spPr bwMode="auto">
          <a:xfrm>
            <a:off x="1485900" y="2459568"/>
            <a:ext cx="6345495" cy="1474256"/>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grpSp>
        <p:nvGrpSpPr>
          <p:cNvPr id="53" name="组合 52"/>
          <p:cNvGrpSpPr/>
          <p:nvPr/>
        </p:nvGrpSpPr>
        <p:grpSpPr>
          <a:xfrm>
            <a:off x="5184092" y="4210594"/>
            <a:ext cx="3959908" cy="1768884"/>
            <a:chOff x="0" y="0"/>
            <a:chExt cx="5279877" cy="2358512"/>
          </a:xfrm>
        </p:grpSpPr>
        <p:cxnSp>
          <p:nvCxnSpPr>
            <p:cNvPr id="54" name="直接连接符 5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rot="2568293">
              <a:off x="3613219" y="485528"/>
              <a:ext cx="122859" cy="173836"/>
              <a:chOff x="2899932" y="286608"/>
              <a:chExt cx="373440" cy="748067"/>
            </a:xfrm>
            <a:solidFill>
              <a:srgbClr val="FFC000"/>
            </a:solidFill>
          </p:grpSpPr>
          <p:sp>
            <p:nvSpPr>
              <p:cNvPr id="6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6" name="组合 55"/>
            <p:cNvGrpSpPr/>
            <p:nvPr/>
          </p:nvGrpSpPr>
          <p:grpSpPr>
            <a:xfrm rot="9432564">
              <a:off x="3628846" y="1610197"/>
              <a:ext cx="103902" cy="147013"/>
              <a:chOff x="2899932" y="286608"/>
              <a:chExt cx="373440" cy="748067"/>
            </a:xfrm>
            <a:solidFill>
              <a:srgbClr val="D9827B"/>
            </a:solidFill>
          </p:grpSpPr>
          <p:sp>
            <p:nvSpPr>
              <p:cNvPr id="6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7" name="组合 56"/>
            <p:cNvGrpSpPr/>
            <p:nvPr/>
          </p:nvGrpSpPr>
          <p:grpSpPr>
            <a:xfrm rot="18900000">
              <a:off x="1125321" y="744329"/>
              <a:ext cx="124284" cy="175853"/>
              <a:chOff x="2899932" y="286608"/>
              <a:chExt cx="373440" cy="748067"/>
            </a:xfrm>
            <a:solidFill>
              <a:srgbClr val="3D7351"/>
            </a:solidFill>
          </p:grpSpPr>
          <p:sp>
            <p:nvSpPr>
              <p:cNvPr id="6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58" name="直接连接符 5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rot="6975246">
              <a:off x="4126861" y="1304244"/>
              <a:ext cx="47134" cy="66691"/>
              <a:chOff x="2899932" y="286608"/>
              <a:chExt cx="373440" cy="748067"/>
            </a:xfrm>
          </p:grpSpPr>
          <p:sp>
            <p:nvSpPr>
              <p:cNvPr id="6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p:nvPr/>
        </p:nvSpPr>
        <p:spPr>
          <a:xfrm>
            <a:off x="755650" y="3357245"/>
            <a:ext cx="7776845" cy="36004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51460" y="548323"/>
            <a:ext cx="8572500" cy="93091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考点二</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一般现在时</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b="1">
                <a:solidFill>
                  <a:srgbClr val="000000"/>
                </a:solidFill>
                <a:latin typeface="Times New Roman" panose="02020603050405020304" pitchFamily="18" charset="0"/>
                <a:cs typeface="Times New Roman" panose="02020603050405020304" pitchFamily="18" charset="0"/>
              </a:rPr>
              <a:t>1</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一般现在时的</a:t>
            </a: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用法</a:t>
            </a:r>
            <a:endPar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endParaRPr>
          </a:p>
        </p:txBody>
      </p:sp>
      <p:graphicFrame>
        <p:nvGraphicFramePr>
          <p:cNvPr id="4" name="表格 3"/>
          <p:cNvGraphicFramePr>
            <a:graphicFrameLocks noGrp="1" noChangeAspect="1"/>
          </p:cNvGraphicFramePr>
          <p:nvPr/>
        </p:nvGraphicFramePr>
        <p:xfrm>
          <a:off x="285750" y="1484395"/>
          <a:ext cx="8572500" cy="3493135"/>
        </p:xfrm>
        <a:graphic>
          <a:graphicData uri="http://schemas.openxmlformats.org/drawingml/2006/table">
            <a:tbl>
              <a:tblPr firstRow="1" firstCol="1" bandRow="1"/>
              <a:tblGrid>
                <a:gridCol w="4286250"/>
                <a:gridCol w="4286250"/>
              </a:tblGrid>
              <a:tr h="831850">
                <a:tc>
                  <a:txBody>
                    <a:bodyPr/>
                    <a:p>
                      <a:pPr>
                        <a:lnSpc>
                          <a:spcPct val="13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表示经常发生或习惯性的动作或状态</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ct val="13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Father always reads newspaper after breakfast.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865">
                <a:tc>
                  <a:txBody>
                    <a:bodyPr/>
                    <a:p>
                      <a:pPr>
                        <a:lnSpc>
                          <a:spcPct val="13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表示主语现在的性格、特征、能力</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ct val="13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Does he like sports?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230">
                <a:tc>
                  <a:txBody>
                    <a:bodyPr/>
                    <a:p>
                      <a:pPr>
                        <a:lnSpc>
                          <a:spcPct val="13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表示客观事实或普遍真理</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ct val="13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Light goes faster than sound.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7095">
                <a:tc>
                  <a:txBody>
                    <a:bodyPr/>
                    <a:p>
                      <a:pPr>
                        <a:lnSpc>
                          <a:spcPct val="13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表示按时刻表、日程表、课程表等规定将要发生的动作</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ct val="13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train starts at 10 o</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clock in the morning.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7095">
                <a:tc>
                  <a:txBody>
                    <a:bodyPr/>
                    <a:p>
                      <a:pPr>
                        <a:lnSpc>
                          <a:spcPct val="13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用于时间和条件状语从句中代替一般将来时</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p>
                      <a:pPr>
                        <a:lnSpc>
                          <a:spcPct val="13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will tell him about it as soon as I see him next Monday.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5" name="文本框 4"/>
          <p:cNvSpPr txBox="1"/>
          <p:nvPr/>
        </p:nvSpPr>
        <p:spPr>
          <a:xfrm>
            <a:off x="356235" y="5407025"/>
            <a:ext cx="7860665" cy="922020"/>
          </a:xfrm>
          <a:prstGeom prst="rect">
            <a:avLst/>
          </a:prstGeom>
          <a:noFill/>
        </p:spPr>
        <p:txBody>
          <a:bodyPr wrap="square" rtlCol="0">
            <a:spAutoFit/>
          </a:bodyPr>
          <a:p>
            <a:r>
              <a:rPr lang="zh-CN" altLang="en-US"/>
              <a:t>结构：</a:t>
            </a:r>
            <a:endParaRPr lang="zh-CN" altLang="en-US"/>
          </a:p>
          <a:p>
            <a:r>
              <a:rPr lang="en-US" altLang="zh-CN"/>
              <a:t>            </a:t>
            </a:r>
            <a:r>
              <a:rPr lang="zh-CN" altLang="en-US"/>
              <a:t>主语</a:t>
            </a:r>
            <a:r>
              <a:rPr lang="en-US" altLang="zh-CN"/>
              <a:t> + be(am,is,are) + </a:t>
            </a:r>
            <a:r>
              <a:rPr lang="zh-CN" altLang="en-US"/>
              <a:t>其他</a:t>
            </a:r>
            <a:r>
              <a:rPr lang="en-US" altLang="zh-CN"/>
              <a:t>.</a:t>
            </a:r>
            <a:endParaRPr lang="en-US" altLang="zh-CN"/>
          </a:p>
          <a:p>
            <a:r>
              <a:rPr lang="en-US" altLang="zh-CN"/>
              <a:t>            </a:t>
            </a:r>
            <a:r>
              <a:rPr lang="zh-CN" altLang="en-US"/>
              <a:t>主语</a:t>
            </a:r>
            <a:r>
              <a:rPr lang="en-US" altLang="zh-CN"/>
              <a:t> + V</a:t>
            </a:r>
            <a:r>
              <a:rPr lang="zh-CN" altLang="en-US"/>
              <a:t>原</a:t>
            </a:r>
            <a:r>
              <a:rPr lang="en-US" altLang="zh-CN"/>
              <a:t> / V</a:t>
            </a:r>
            <a:r>
              <a:rPr lang="zh-CN" altLang="en-US"/>
              <a:t>三单</a:t>
            </a:r>
            <a:r>
              <a:rPr lang="en-US" altLang="zh-CN"/>
              <a:t> + </a:t>
            </a:r>
            <a:r>
              <a:rPr lang="zh-CN" altLang="en-US"/>
              <a:t>其他</a:t>
            </a:r>
            <a:r>
              <a:rPr lang="en-US" altLang="zh-CN"/>
              <a:t>.</a:t>
            </a:r>
            <a:endParaRPr lang="en-US" altLang="zh-C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51460" y="548323"/>
            <a:ext cx="8572500" cy="177101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考点二</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一般现在时</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b="1">
                <a:solidFill>
                  <a:srgbClr val="000000"/>
                </a:solidFill>
                <a:latin typeface="Times New Roman" panose="02020603050405020304" pitchFamily="18" charset="0"/>
                <a:cs typeface="Times New Roman" panose="02020603050405020304" pitchFamily="18" charset="0"/>
              </a:rPr>
              <a:t>2</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一般现在时的构成</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100">
                <a:solidFill>
                  <a:srgbClr val="000000"/>
                </a:solidFill>
                <a:latin typeface="Times New Roman" panose="02020603050405020304" pitchFamily="18" charset="0"/>
                <a:cs typeface="Times New Roman" panose="02020603050405020304" pitchFamily="18" charset="0"/>
              </a:rPr>
              <a:t>一般现在时主要由动词原形表示</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当主语是第三人称单数时</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谓语动词形式一般由动词原形后加</a:t>
            </a:r>
            <a:r>
              <a:rPr lang="en-US" altLang="zh-CN" sz="2100">
                <a:solidFill>
                  <a:srgbClr val="000000"/>
                </a:solidFill>
                <a:latin typeface="Times New Roman" panose="02020603050405020304" pitchFamily="18" charset="0"/>
                <a:cs typeface="Times New Roman" panose="02020603050405020304" pitchFamily="18" charset="0"/>
              </a:rPr>
              <a:t>-s</a:t>
            </a:r>
            <a:r>
              <a:rPr lang="zh-CN" altLang="zh-CN" sz="2100">
                <a:solidFill>
                  <a:srgbClr val="000000"/>
                </a:solidFill>
                <a:latin typeface="Times New Roman" panose="02020603050405020304" pitchFamily="18" charset="0"/>
                <a:cs typeface="Times New Roman" panose="02020603050405020304" pitchFamily="18" charset="0"/>
              </a:rPr>
              <a:t>或</a:t>
            </a:r>
            <a:r>
              <a:rPr lang="en-US" altLang="zh-CN" sz="2100">
                <a:solidFill>
                  <a:srgbClr val="000000"/>
                </a:solidFill>
                <a:latin typeface="Times New Roman" panose="02020603050405020304" pitchFamily="18" charset="0"/>
                <a:cs typeface="Times New Roman" panose="02020603050405020304" pitchFamily="18" charset="0"/>
              </a:rPr>
              <a:t>-es</a:t>
            </a:r>
            <a:r>
              <a:rPr lang="zh-CN" altLang="zh-CN" sz="2100">
                <a:solidFill>
                  <a:srgbClr val="000000"/>
                </a:solidFill>
                <a:latin typeface="Times New Roman" panose="02020603050405020304" pitchFamily="18" charset="0"/>
                <a:cs typeface="Times New Roman" panose="02020603050405020304" pitchFamily="18" charset="0"/>
              </a:rPr>
              <a:t>构成。其变化规则如下</a:t>
            </a:r>
            <a:r>
              <a:rPr lang="en-US" altLang="zh-CN" sz="2100">
                <a:solidFill>
                  <a:srgbClr val="000000"/>
                </a:solidFill>
                <a:latin typeface="Times New Roman" panose="02020603050405020304" pitchFamily="18" charset="0"/>
                <a:cs typeface="Times New Roman" panose="02020603050405020304" pitchFamily="18" charset="0"/>
              </a:rPr>
              <a:t>:</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2859887"/>
          <a:ext cx="8572500" cy="2496185"/>
        </p:xfrm>
        <a:graphic>
          <a:graphicData uri="http://schemas.openxmlformats.org/drawingml/2006/table">
            <a:tbl>
              <a:tblPr firstRow="1" firstCol="1" bandRow="1"/>
              <a:tblGrid>
                <a:gridCol w="1240155"/>
                <a:gridCol w="2527300"/>
                <a:gridCol w="4805045"/>
              </a:tblGrid>
              <a:tr h="356870">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情况</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变化规则</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例词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315">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一般情况</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直接加</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mean—means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learn—learns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come—comes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play—plays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want—wants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need—needs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4" name="六边形 3"/>
          <p:cNvSpPr/>
          <p:nvPr/>
        </p:nvSpPr>
        <p:spPr>
          <a:xfrm>
            <a:off x="3731260" y="404495"/>
            <a:ext cx="5436870" cy="881380"/>
          </a:xfrm>
          <a:prstGeom prst="hexagon">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solidFill>
                  <a:schemeClr val="accent1">
                    <a:lumMod val="50000"/>
                  </a:schemeClr>
                </a:solidFill>
              </a:rPr>
              <a:t>时间标志词：</a:t>
            </a:r>
            <a:r>
              <a:rPr lang="en-US">
                <a:solidFill>
                  <a:schemeClr val="accent1">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often,usually,always,sometimes,never,seldom,every week/day/year/month...,once a week,</a:t>
            </a:r>
            <a:endParaRPr lang="en-US">
              <a:solidFill>
                <a:schemeClr val="accent1">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algn="ctr"/>
            <a:r>
              <a:rPr lang="en-US">
                <a:solidFill>
                  <a:schemeClr val="accent1">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on Sundays</a:t>
            </a:r>
            <a:endParaRPr lang="zh-CN">
              <a:solidFill>
                <a:srgbClr val="000000"/>
              </a:solidFill>
              <a:effectLst/>
              <a:latin typeface="NEU-BZ-S92"/>
              <a:ea typeface="方正书宋_GBK" panose="03000509000000000000" pitchFamily="65" charset="-122"/>
              <a:cs typeface="Times New Roman" panose="02020603050405020304" pitchFamily="18" charset="0"/>
            </a:endParaRPr>
          </a:p>
          <a:p>
            <a:pPr algn="ctr"/>
            <a:endParaRPr lang="zh-CN" altLang="en-US">
              <a:solidFill>
                <a:schemeClr val="accent1">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noChangeAspect="1"/>
          </p:cNvGraphicFramePr>
          <p:nvPr/>
        </p:nvGraphicFramePr>
        <p:xfrm>
          <a:off x="285750" y="1588256"/>
          <a:ext cx="8572500" cy="3520440"/>
        </p:xfrm>
        <a:graphic>
          <a:graphicData uri="http://schemas.openxmlformats.org/drawingml/2006/table">
            <a:tbl>
              <a:tblPr firstRow="1" firstCol="1" bandRow="1"/>
              <a:tblGrid>
                <a:gridCol w="1818005"/>
                <a:gridCol w="2026285"/>
                <a:gridCol w="4728210"/>
              </a:tblGrid>
              <a:tr h="0">
                <a:tc>
                  <a:txBody>
                    <a:bodyPr/>
                    <a:lstStyle/>
                    <a:p>
                      <a:pPr>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情况</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变化规则</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例词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结尾为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-s,-x,</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-sh,-ch</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或</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在词尾加</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pass—passes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discuss—discusses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teach—teaches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wash—washes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fix—fixes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go—goes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结尾为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辅音</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字母</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变</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再加</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carry—carries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cry—cries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study—studies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worry—worries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103448"/>
            <a:ext cx="8572500" cy="135128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考点三</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现在进行时</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b="1">
                <a:solidFill>
                  <a:srgbClr val="000000"/>
                </a:solidFill>
                <a:latin typeface="Times New Roman" panose="02020603050405020304" pitchFamily="18" charset="0"/>
                <a:cs typeface="Times New Roman" panose="02020603050405020304" pitchFamily="18" charset="0"/>
              </a:rPr>
              <a:t>1</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现在进行时的用法</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表格 3"/>
          <p:cNvGraphicFramePr>
            <a:graphicFrameLocks noGrp="1" noChangeAspect="1"/>
          </p:cNvGraphicFramePr>
          <p:nvPr/>
        </p:nvGraphicFramePr>
        <p:xfrm>
          <a:off x="251460" y="2133072"/>
          <a:ext cx="8572500" cy="3291840"/>
        </p:xfrm>
        <a:graphic>
          <a:graphicData uri="http://schemas.openxmlformats.org/drawingml/2006/table">
            <a:tbl>
              <a:tblPr firstRow="1" firstCol="1" bandRow="1"/>
              <a:tblGrid>
                <a:gridCol w="4776470"/>
                <a:gridCol w="3796030"/>
              </a:tblGrid>
              <a:tr h="960120">
                <a:tc>
                  <a:txBody>
                    <a:bodyPr/>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表示此时此刻正在进行的动作</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Sorry,I</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 busy right now.I am filling in an application form for a new job.</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0120">
                <a:tc>
                  <a:txBody>
                    <a:bodyPr/>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go,come,leave,arrive,return,stop,start,begin,meet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等动词的现在进行时可以表示按计划、安排即将发生的动作</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 leaving for Beijing tomorrow.</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0">
                <a:tc>
                  <a:txBody>
                    <a:bodyPr/>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与</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always,constantly,forever,continually,all the time </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等连用</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表示反复发生的动作或持续存在的状态</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往往带有不满、抱怨或者赞赏等感情色彩</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He is always helping others.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She is constantly worrying about her son</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health.</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5" name="文本框 4"/>
          <p:cNvSpPr txBox="1"/>
          <p:nvPr/>
        </p:nvSpPr>
        <p:spPr>
          <a:xfrm>
            <a:off x="323850" y="5589270"/>
            <a:ext cx="7860665" cy="645160"/>
          </a:xfrm>
          <a:prstGeom prst="rect">
            <a:avLst/>
          </a:prstGeom>
          <a:noFill/>
        </p:spPr>
        <p:txBody>
          <a:bodyPr wrap="square" rtlCol="0">
            <a:spAutoFit/>
          </a:bodyPr>
          <a:p>
            <a:r>
              <a:rPr lang="zh-CN" altLang="en-US"/>
              <a:t>结构：</a:t>
            </a:r>
            <a:endParaRPr lang="zh-CN" altLang="en-US"/>
          </a:p>
          <a:p>
            <a:r>
              <a:rPr lang="en-US" altLang="zh-CN"/>
              <a:t>            </a:t>
            </a:r>
            <a:r>
              <a:rPr lang="zh-CN" altLang="en-US"/>
              <a:t>主语</a:t>
            </a:r>
            <a:r>
              <a:rPr lang="en-US" altLang="zh-CN"/>
              <a:t> + be(am,is,are) + V-</a:t>
            </a:r>
            <a:r>
              <a:rPr lang="en-US" altLang="zh-CN"/>
              <a:t>ing + </a:t>
            </a:r>
            <a:r>
              <a:rPr lang="zh-CN" altLang="en-US"/>
              <a:t>其他</a:t>
            </a:r>
            <a:r>
              <a:rPr lang="en-US" altLang="zh-CN"/>
              <a:t>.</a:t>
            </a:r>
            <a:endParaRPr lang="en-US" altLang="zh-CN"/>
          </a:p>
        </p:txBody>
      </p:sp>
      <p:sp>
        <p:nvSpPr>
          <p:cNvPr id="6" name="六边形 5"/>
          <p:cNvSpPr/>
          <p:nvPr/>
        </p:nvSpPr>
        <p:spPr>
          <a:xfrm>
            <a:off x="3731260" y="404495"/>
            <a:ext cx="5436870" cy="881380"/>
          </a:xfrm>
          <a:prstGeom prst="hexagon">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solidFill>
                  <a:schemeClr val="accent1">
                    <a:lumMod val="50000"/>
                  </a:schemeClr>
                </a:solidFill>
              </a:rPr>
              <a:t>时间标志词：</a:t>
            </a:r>
            <a:endParaRPr lang="zh-CN" altLang="en-US">
              <a:solidFill>
                <a:schemeClr val="accent1">
                  <a:lumMod val="50000"/>
                </a:schemeClr>
              </a:solidFill>
            </a:endParaRPr>
          </a:p>
          <a:p>
            <a:pPr algn="ctr"/>
            <a:r>
              <a:rPr lang="en-US">
                <a:solidFill>
                  <a:schemeClr val="accent1">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now, right now, Look!  Listen</a:t>
            </a:r>
            <a:r>
              <a:rPr lang="zh-CN" altLang="en-US">
                <a:solidFill>
                  <a:schemeClr val="accent1">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a:solidFill>
                  <a:schemeClr val="accent1">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solidFill>
                  <a:schemeClr val="accent1">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these </a:t>
            </a:r>
            <a:r>
              <a:rPr lang="en-US" smtClean="0">
                <a:solidFill>
                  <a:schemeClr val="accent1">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days,</a:t>
            </a:r>
            <a:endParaRPr lang="en-US" smtClean="0">
              <a:solidFill>
                <a:schemeClr val="accent1">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algn="ctr"/>
            <a:r>
              <a:rPr lang="en-US" smtClean="0">
                <a:solidFill>
                  <a:schemeClr val="accent1">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t>
            </a:r>
            <a:r>
              <a:rPr lang="en-US">
                <a:solidFill>
                  <a:schemeClr val="accent1">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this moment/time</a:t>
            </a:r>
            <a:endParaRPr lang="zh-CN">
              <a:solidFill>
                <a:schemeClr val="accent1">
                  <a:lumMod val="50000"/>
                </a:schemeClr>
              </a:solidFill>
              <a:effectLst/>
              <a:latin typeface="NEU-BZ-S92"/>
              <a:ea typeface="方正书宋_GBK" panose="03000509000000000000" pitchFamily="65" charset="-122"/>
              <a:cs typeface="Times New Roman" panose="02020603050405020304" pitchFamily="18" charset="0"/>
            </a:endParaRPr>
          </a:p>
          <a:p>
            <a:pPr algn="ctr"/>
            <a:endParaRPr lang="zh-CN" altLang="en-US">
              <a:solidFill>
                <a:schemeClr val="accent1">
                  <a:lumMod val="50000"/>
                </a:schemeClr>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103448"/>
            <a:ext cx="8572500" cy="135128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考点三</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现在进行时</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b="1">
                <a:solidFill>
                  <a:srgbClr val="000000"/>
                </a:solidFill>
                <a:latin typeface="Times New Roman" panose="02020603050405020304" pitchFamily="18" charset="0"/>
                <a:cs typeface="Times New Roman" panose="02020603050405020304" pitchFamily="18" charset="0"/>
              </a:rPr>
              <a:t>2</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现在进行时的构成</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100">
                <a:solidFill>
                  <a:srgbClr val="000000"/>
                </a:solidFill>
                <a:latin typeface="Times New Roman" panose="02020603050405020304" pitchFamily="18" charset="0"/>
                <a:cs typeface="Times New Roman" panose="02020603050405020304" pitchFamily="18" charset="0"/>
              </a:rPr>
              <a:t>现在进行时的构成形式为</a:t>
            </a:r>
            <a:r>
              <a:rPr lang="en-US" altLang="zh-CN" sz="2100">
                <a:solidFill>
                  <a:srgbClr val="000000"/>
                </a:solidFill>
                <a:latin typeface="Times New Roman" panose="02020603050405020304" pitchFamily="18" charset="0"/>
                <a:cs typeface="Times New Roman" panose="02020603050405020304" pitchFamily="18" charset="0"/>
              </a:rPr>
              <a:t>:am/is/are+</a:t>
            </a:r>
            <a:r>
              <a:rPr lang="en-US" altLang="zh-CN" sz="2100" i="1">
                <a:solidFill>
                  <a:srgbClr val="000000"/>
                </a:solidFill>
                <a:latin typeface="Times New Roman" panose="02020603050405020304" pitchFamily="18" charset="0"/>
                <a:cs typeface="Times New Roman" panose="02020603050405020304" pitchFamily="18" charset="0"/>
              </a:rPr>
              <a:t>v.</a:t>
            </a:r>
            <a:r>
              <a:rPr lang="en-US" altLang="zh-CN" sz="2100">
                <a:solidFill>
                  <a:srgbClr val="000000"/>
                </a:solidFill>
                <a:latin typeface="Times New Roman" panose="02020603050405020304" pitchFamily="18" charset="0"/>
                <a:cs typeface="Times New Roman" panose="02020603050405020304" pitchFamily="18" charset="0"/>
              </a:rPr>
              <a:t>-</a:t>
            </a:r>
            <a:r>
              <a:rPr lang="en-US" altLang="zh-CN" sz="2100" i="1">
                <a:solidFill>
                  <a:srgbClr val="000000"/>
                </a:solidFill>
                <a:latin typeface="Times New Roman" panose="02020603050405020304" pitchFamily="18" charset="0"/>
                <a:cs typeface="Times New Roman" panose="02020603050405020304" pitchFamily="18" charset="0"/>
              </a:rPr>
              <a:t>ing</a:t>
            </a:r>
            <a:r>
              <a:rPr lang="zh-CN"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NEU-BZ-S92"/>
                <a:ea typeface="Times New Roman" panose="02020603050405020304" pitchFamily="18" charset="0"/>
                <a:cs typeface="Times New Roman" panose="02020603050405020304" pitchFamily="18" charset="0"/>
              </a:rPr>
              <a:t> </a:t>
            </a:r>
            <a:r>
              <a:rPr lang="en-US" altLang="zh-CN" sz="2100" i="1">
                <a:solidFill>
                  <a:srgbClr val="000000"/>
                </a:solidFill>
                <a:latin typeface="NEU-BZ-S92"/>
                <a:ea typeface="Times New Roman" panose="02020603050405020304" pitchFamily="18" charset="0"/>
                <a:cs typeface="Times New Roman" panose="02020603050405020304" pitchFamily="18" charset="0"/>
              </a:rPr>
              <a:t>v</a:t>
            </a:r>
            <a:r>
              <a:rPr lang="en-US" altLang="zh-CN" sz="2100" i="1">
                <a:solidFill>
                  <a:srgbClr val="000000"/>
                </a:solidFill>
                <a:latin typeface="Times New Roman" panose="02020603050405020304" pitchFamily="18" charset="0"/>
                <a:cs typeface="Times New Roman" panose="02020603050405020304" pitchFamily="18" charset="0"/>
              </a:rPr>
              <a:t>.</a:t>
            </a:r>
            <a:r>
              <a:rPr lang="en-US" altLang="zh-CN" sz="2100">
                <a:solidFill>
                  <a:srgbClr val="000000"/>
                </a:solidFill>
                <a:latin typeface="Times New Roman" panose="02020603050405020304" pitchFamily="18" charset="0"/>
                <a:cs typeface="Times New Roman" panose="02020603050405020304" pitchFamily="18" charset="0"/>
              </a:rPr>
              <a:t>-</a:t>
            </a:r>
            <a:r>
              <a:rPr lang="en-US" altLang="zh-CN" sz="2100" i="1">
                <a:solidFill>
                  <a:srgbClr val="000000"/>
                </a:solidFill>
                <a:latin typeface="Times New Roman" panose="02020603050405020304" pitchFamily="18" charset="0"/>
                <a:cs typeface="Times New Roman" panose="02020603050405020304" pitchFamily="18" charset="0"/>
              </a:rPr>
              <a:t>ing</a:t>
            </a:r>
            <a:r>
              <a:rPr lang="zh-CN" altLang="zh-CN" sz="2100">
                <a:solidFill>
                  <a:srgbClr val="000000"/>
                </a:solidFill>
                <a:latin typeface="Times New Roman" panose="02020603050405020304" pitchFamily="18" charset="0"/>
                <a:cs typeface="Times New Roman" panose="02020603050405020304" pitchFamily="18" charset="0"/>
              </a:rPr>
              <a:t>形式的变化规则如下</a:t>
            </a:r>
            <a:r>
              <a:rPr lang="en-US" altLang="zh-CN" sz="2100">
                <a:solidFill>
                  <a:srgbClr val="000000"/>
                </a:solidFill>
                <a:latin typeface="Times New Roman" panose="02020603050405020304" pitchFamily="18" charset="0"/>
                <a:cs typeface="Times New Roman" panose="02020603050405020304" pitchFamily="18" charset="0"/>
              </a:rPr>
              <a:t>:</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2505417"/>
          <a:ext cx="8572500" cy="2560320"/>
        </p:xfrm>
        <a:graphic>
          <a:graphicData uri="http://schemas.openxmlformats.org/drawingml/2006/table">
            <a:tbl>
              <a:tblPr firstRow="1" firstCol="1" bandRow="1"/>
              <a:tblGrid>
                <a:gridCol w="2388235"/>
                <a:gridCol w="3326765"/>
                <a:gridCol w="2857500"/>
              </a:tblGrid>
              <a:tr h="0">
                <a:tc>
                  <a:txBody>
                    <a:bodyPr/>
                    <a:lstStyle/>
                    <a:p>
                      <a:pPr>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情况</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变化规则</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例词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一般情况</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50006" marR="50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在词尾直接加</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2100" i="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50006" marR="50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work—working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look—looking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study—studying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50006" marR="5000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以不发音的</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结尾的动词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50006" marR="50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去</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再</a:t>
                      </a:r>
                      <a:r>
                        <a:rPr lang="zh-CN"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加</a:t>
                      </a:r>
                      <a:r>
                        <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2100" i="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50006" marR="50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have—having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face—facing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take—taking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write—writing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50006" marR="5000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noChangeAspect="1"/>
          </p:cNvGraphicFramePr>
          <p:nvPr/>
        </p:nvGraphicFramePr>
        <p:xfrm>
          <a:off x="285750" y="1580742"/>
          <a:ext cx="8572500" cy="3072130"/>
        </p:xfrm>
        <a:graphic>
          <a:graphicData uri="http://schemas.openxmlformats.org/drawingml/2006/table">
            <a:tbl>
              <a:tblPr firstRow="1" firstCol="1" bandRow="1"/>
              <a:tblGrid>
                <a:gridCol w="2857500"/>
                <a:gridCol w="2857500"/>
                <a:gridCol w="2857500"/>
              </a:tblGrid>
              <a:tr h="384175">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情况</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变化规则</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例词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6065">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以重读闭音节结尾</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且末尾只有一个辅音字母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50006" marR="50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双写该辅音字母再加</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2100" i="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50006" marR="50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cut—cutting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put—putting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swim—swimming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begin—beginning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50006" marR="5000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1890">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结尾的动词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50006" marR="50006"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变</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再加</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2100" i="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50006" marR="50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lie—lying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tie—tying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die—dying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50006" marR="50006"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Camera_1040g0k030rmhatj8ik005p9u1c71194dpv0v1h8"/>
          <p:cNvPicPr>
            <a:picLocks noChangeAspect="1"/>
          </p:cNvPicPr>
          <p:nvPr/>
        </p:nvPicPr>
        <p:blipFill>
          <a:blip r:embed="rId1"/>
          <a:stretch>
            <a:fillRect/>
          </a:stretch>
        </p:blipFill>
        <p:spPr>
          <a:xfrm>
            <a:off x="0" y="0"/>
            <a:ext cx="5143500" cy="6858000"/>
          </a:xfrm>
          <a:prstGeom prst="rect">
            <a:avLst/>
          </a:prstGeom>
        </p:spPr>
      </p:pic>
      <p:pic>
        <p:nvPicPr>
          <p:cNvPr id="6" name="图片 5" descr="Camera_1040g0k030rmhbfgf2k005p9u1c71194dgcrr1no"/>
          <p:cNvPicPr>
            <a:picLocks noChangeAspect="1"/>
          </p:cNvPicPr>
          <p:nvPr/>
        </p:nvPicPr>
        <p:blipFill>
          <a:blip r:embed="rId2"/>
          <a:srcRect l="11166" t="6954" r="9081" b="8000"/>
          <a:stretch>
            <a:fillRect/>
          </a:stretch>
        </p:blipFill>
        <p:spPr>
          <a:xfrm>
            <a:off x="4383405" y="0"/>
            <a:ext cx="4760595" cy="6857365"/>
          </a:xfrm>
          <a:prstGeom prst="rect">
            <a:avLst/>
          </a:prstGeom>
        </p:spPr>
      </p:pic>
      <p:sp>
        <p:nvSpPr>
          <p:cNvPr id="2" name="矩形 1"/>
          <p:cNvSpPr/>
          <p:nvPr/>
        </p:nvSpPr>
        <p:spPr>
          <a:xfrm>
            <a:off x="1586865" y="1412875"/>
            <a:ext cx="738505" cy="377825"/>
          </a:xfrm>
          <a:prstGeom prst="rect">
            <a:avLst/>
          </a:prstGeom>
          <a:solidFill>
            <a:schemeClr val="accent2">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2025</a:t>
            </a:r>
            <a:endParaRPr lang="en-US" altLang="zh-C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349734"/>
            <a:ext cx="2857500"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100" b="1">
                <a:solidFill>
                  <a:srgbClr val="000000"/>
                </a:solidFill>
                <a:latin typeface="Times New Roman" panose="02020603050405020304" pitchFamily="18" charset="0"/>
                <a:cs typeface="Times New Roman" panose="02020603050405020304" pitchFamily="18" charset="0"/>
              </a:rPr>
              <a:t>3</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不宜用进行时的</a:t>
            </a:r>
            <a:r>
              <a:rPr lang="zh-CN" altLang="zh-CN" sz="21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动词</a:t>
            </a:r>
            <a:r>
              <a:rPr lang="en-US" altLang="zh-CN" sz="21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1781282"/>
          <a:ext cx="8572500" cy="3566160"/>
        </p:xfrm>
        <a:graphic>
          <a:graphicData uri="http://schemas.openxmlformats.org/drawingml/2006/table">
            <a:tbl>
              <a:tblPr firstRow="1" firstCol="1" bandRow="1"/>
              <a:tblGrid>
                <a:gridCol w="1902460"/>
                <a:gridCol w="6670040"/>
              </a:tblGrid>
              <a:tr h="0">
                <a:tc>
                  <a:txBody>
                    <a:bodyPr/>
                    <a:lstStyle/>
                    <a:p>
                      <a:pPr>
                        <a:lnSpc>
                          <a:spcPct val="15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表示心理状态、情感的动词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know,realize,think(that),suppose(that),doubt,forget,remember</a:t>
                      </a: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understand,regard,like,love,hate,care,believe,want,wish,agree,</a:t>
                      </a:r>
                      <a:endPar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mean,need</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表示状态的动词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be,have,belong,own,possess,suit,fit,contain,depend,appear,exist</a:t>
                      </a: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lie,remain,seem,turn </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out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表示短暂性、一次性动作的动词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allow,accept,permit,promise,admit,complete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表示感觉的动词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see,hear,notice,feel,smell,sound,taste,look</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116855"/>
            <a:ext cx="8572500" cy="135128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考点四</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一般过去时</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b="1">
                <a:solidFill>
                  <a:srgbClr val="000000"/>
                </a:solidFill>
                <a:latin typeface="Times New Roman" panose="02020603050405020304" pitchFamily="18" charset="0"/>
                <a:cs typeface="Times New Roman" panose="02020603050405020304" pitchFamily="18" charset="0"/>
              </a:rPr>
              <a:t>1</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一般过去时的用法</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表格 3"/>
          <p:cNvGraphicFramePr>
            <a:graphicFrameLocks noGrp="1" noChangeAspect="1"/>
          </p:cNvGraphicFramePr>
          <p:nvPr/>
        </p:nvGraphicFramePr>
        <p:xfrm>
          <a:off x="323215" y="2204912"/>
          <a:ext cx="8572500" cy="2710180"/>
        </p:xfrm>
        <a:graphic>
          <a:graphicData uri="http://schemas.openxmlformats.org/drawingml/2006/table">
            <a:tbl>
              <a:tblPr firstRow="1" firstCol="1" bandRow="1"/>
              <a:tblGrid>
                <a:gridCol w="4286250"/>
                <a:gridCol w="4286250"/>
              </a:tblGrid>
              <a:tr h="939165">
                <a:tc>
                  <a:txBody>
                    <a:bodyPr/>
                    <a:p>
                      <a:pPr>
                        <a:lnSpc>
                          <a:spcPct val="13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表示过去某个特定时间发生的动作或存在的状态</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ct val="13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She suddenly fell ill yesterday.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We didn</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 have classes last week.</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9165">
                <a:tc>
                  <a:txBody>
                    <a:bodyPr/>
                    <a:p>
                      <a:pPr>
                        <a:lnSpc>
                          <a:spcPct val="13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表示过去的习惯或经常发生的动作</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ct val="13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went to the cinema once a week when I was at school.</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1850">
                <a:tc>
                  <a:txBody>
                    <a:bodyPr/>
                    <a:p>
                      <a:pPr>
                        <a:lnSpc>
                          <a:spcPct val="13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在条件、时间状语从句中代替一般过去将来时</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p>
                      <a:pPr>
                        <a:lnSpc>
                          <a:spcPct val="13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He said he would not go if it rained.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5" name="文本框 4"/>
          <p:cNvSpPr txBox="1"/>
          <p:nvPr/>
        </p:nvSpPr>
        <p:spPr>
          <a:xfrm>
            <a:off x="395605" y="5373370"/>
            <a:ext cx="7860665" cy="922020"/>
          </a:xfrm>
          <a:prstGeom prst="rect">
            <a:avLst/>
          </a:prstGeom>
          <a:noFill/>
        </p:spPr>
        <p:txBody>
          <a:bodyPr wrap="square" rtlCol="0">
            <a:spAutoFit/>
          </a:bodyPr>
          <a:p>
            <a:r>
              <a:rPr lang="zh-CN" altLang="en-US"/>
              <a:t>结构：</a:t>
            </a:r>
            <a:endParaRPr lang="zh-CN" altLang="en-US"/>
          </a:p>
          <a:p>
            <a:r>
              <a:rPr lang="en-US" altLang="zh-CN"/>
              <a:t>            </a:t>
            </a:r>
            <a:r>
              <a:rPr lang="zh-CN" altLang="en-US"/>
              <a:t>主语</a:t>
            </a:r>
            <a:r>
              <a:rPr lang="en-US" altLang="zh-CN"/>
              <a:t> + be(</a:t>
            </a:r>
            <a:r>
              <a:rPr lang="en-US" altLang="zh-CN"/>
              <a:t>was,were) + </a:t>
            </a:r>
            <a:r>
              <a:rPr lang="zh-CN" altLang="en-US"/>
              <a:t>其他</a:t>
            </a:r>
            <a:r>
              <a:rPr lang="en-US" altLang="zh-CN"/>
              <a:t>.</a:t>
            </a:r>
            <a:endParaRPr lang="en-US" altLang="zh-CN"/>
          </a:p>
          <a:p>
            <a:r>
              <a:rPr lang="en-US" altLang="zh-CN"/>
              <a:t>            </a:t>
            </a:r>
            <a:r>
              <a:rPr lang="zh-CN" altLang="en-US"/>
              <a:t>主语</a:t>
            </a:r>
            <a:r>
              <a:rPr lang="en-US" altLang="zh-CN"/>
              <a:t> + V</a:t>
            </a:r>
            <a:r>
              <a:rPr lang="en-US"/>
              <a:t>-ed</a:t>
            </a:r>
            <a:r>
              <a:rPr lang="en-US" altLang="zh-CN"/>
              <a:t> + </a:t>
            </a:r>
            <a:r>
              <a:rPr lang="zh-CN" altLang="en-US"/>
              <a:t>其他</a:t>
            </a:r>
            <a:r>
              <a:rPr lang="en-US" altLang="zh-CN"/>
              <a:t>.</a:t>
            </a:r>
            <a:endParaRPr lang="en-US" altLang="zh-CN"/>
          </a:p>
        </p:txBody>
      </p:sp>
      <p:sp>
        <p:nvSpPr>
          <p:cNvPr id="7" name="六边形 6"/>
          <p:cNvSpPr/>
          <p:nvPr/>
        </p:nvSpPr>
        <p:spPr>
          <a:xfrm>
            <a:off x="3202305" y="476885"/>
            <a:ext cx="5941695" cy="1029970"/>
          </a:xfrm>
          <a:prstGeom prst="hexagon">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solidFill>
                  <a:schemeClr val="accent1">
                    <a:lumMod val="50000"/>
                  </a:schemeClr>
                </a:solidFill>
              </a:rPr>
              <a:t>时间标志词：</a:t>
            </a:r>
            <a:endParaRPr lang="zh-CN" altLang="en-US">
              <a:solidFill>
                <a:schemeClr val="accent1">
                  <a:lumMod val="50000"/>
                </a:schemeClr>
              </a:solidFill>
            </a:endParaRPr>
          </a:p>
          <a:p>
            <a:pPr algn="ctr"/>
            <a:r>
              <a:rPr lang="en-US">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ago,yesterday,</a:t>
            </a:r>
            <a:r>
              <a:rPr lang="en-US">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last week/year/night/month...,</a:t>
            </a:r>
            <a:endParaRPr lang="en-US">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algn="ctr"/>
            <a:r>
              <a:rPr lang="en-US">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in 1989,</a:t>
            </a:r>
            <a:r>
              <a:rPr lang="en-US">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just now,</a:t>
            </a:r>
            <a:r>
              <a:rPr lang="en-US">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the age of five,one day,</a:t>
            </a:r>
            <a:endParaRPr lang="en-US">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algn="ctr"/>
            <a:r>
              <a:rPr lang="en-US">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once upon a time,</a:t>
            </a:r>
            <a:r>
              <a:rPr lang="en-US">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on that day,</a:t>
            </a:r>
            <a:endParaRPr lang="en-US">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algn="ctr"/>
            <a:r>
              <a:rPr lang="en-US">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the other day(</a:t>
            </a:r>
            <a:r>
              <a:rPr lang="zh-C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几天以前</a:t>
            </a:r>
            <a:r>
              <a:rPr lang="en-US">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solidFill>
                <a:srgbClr val="000000"/>
              </a:solidFill>
              <a:effectLst/>
              <a:latin typeface="NEU-BZ-S92"/>
              <a:ea typeface="方正书宋_GBK" panose="03000509000000000000" pitchFamily="65" charset="-122"/>
              <a:cs typeface="Times New Roman" panose="02020603050405020304" pitchFamily="18" charset="0"/>
            </a:endParaRPr>
          </a:p>
          <a:p>
            <a:pPr algn="ctr"/>
            <a:endParaRPr lang="zh-CN" altLang="en-US">
              <a:solidFill>
                <a:schemeClr val="accent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116855"/>
            <a:ext cx="8572500" cy="177101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考点四</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一般过去时</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b="1">
                <a:solidFill>
                  <a:srgbClr val="000000"/>
                </a:solidFill>
                <a:latin typeface="Times New Roman" panose="02020603050405020304" pitchFamily="18" charset="0"/>
                <a:cs typeface="Times New Roman" panose="02020603050405020304" pitchFamily="18" charset="0"/>
              </a:rPr>
              <a:t>2</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一般过去时的构成</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100">
                <a:solidFill>
                  <a:srgbClr val="000000"/>
                </a:solidFill>
                <a:latin typeface="Times New Roman" panose="02020603050405020304" pitchFamily="18" charset="0"/>
                <a:cs typeface="Times New Roman" panose="02020603050405020304" pitchFamily="18" charset="0"/>
              </a:rPr>
              <a:t>一般过去时由动词的过去式表示。规则动词的过去式一般由动词原形加</a:t>
            </a:r>
            <a:r>
              <a:rPr lang="en-US" altLang="zh-CN" sz="2100">
                <a:solidFill>
                  <a:srgbClr val="000000"/>
                </a:solidFill>
                <a:latin typeface="Times New Roman" panose="02020603050405020304" pitchFamily="18" charset="0"/>
                <a:cs typeface="Times New Roman" panose="02020603050405020304" pitchFamily="18" charset="0"/>
              </a:rPr>
              <a:t>-ed</a:t>
            </a:r>
            <a:r>
              <a:rPr lang="zh-CN" altLang="zh-CN" sz="2100">
                <a:solidFill>
                  <a:srgbClr val="000000"/>
                </a:solidFill>
                <a:latin typeface="Times New Roman" panose="02020603050405020304" pitchFamily="18" charset="0"/>
                <a:cs typeface="Times New Roman" panose="02020603050405020304" pitchFamily="18" charset="0"/>
              </a:rPr>
              <a:t>构成</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cs typeface="Times New Roman" panose="02020603050405020304" pitchFamily="18" charset="0"/>
              </a:rPr>
              <a:t>其变化规则如下</a:t>
            </a:r>
            <a:r>
              <a:rPr lang="en-US" altLang="zh-CN" sz="2100">
                <a:solidFill>
                  <a:srgbClr val="000000"/>
                </a:solidFill>
                <a:latin typeface="Times New Roman" panose="02020603050405020304" pitchFamily="18" charset="0"/>
                <a:cs typeface="Times New Roman" panose="02020603050405020304" pitchFamily="18" charset="0"/>
              </a:rPr>
              <a:t>:</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2895900"/>
          <a:ext cx="8572500" cy="2240280"/>
        </p:xfrm>
        <a:graphic>
          <a:graphicData uri="http://schemas.openxmlformats.org/drawingml/2006/table">
            <a:tbl>
              <a:tblPr firstRow="1" firstCol="1" bandRow="1"/>
              <a:tblGrid>
                <a:gridCol w="2857500"/>
                <a:gridCol w="2857500"/>
                <a:gridCol w="2857500"/>
              </a:tblGrid>
              <a:tr h="0">
                <a:tc>
                  <a:txBody>
                    <a:bodyPr/>
                    <a:lstStyle/>
                    <a:p>
                      <a:pPr>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情况</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变化规则</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例词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一般情况</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在动词后加</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look—looked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watch—watched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stay—stayed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expect—expected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结尾的动词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后加</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hope—hoped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like—liked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noChangeAspect="1"/>
          </p:cNvGraphicFramePr>
          <p:nvPr/>
        </p:nvGraphicFramePr>
        <p:xfrm>
          <a:off x="285750" y="1542023"/>
          <a:ext cx="8572500" cy="3520440"/>
        </p:xfrm>
        <a:graphic>
          <a:graphicData uri="http://schemas.openxmlformats.org/drawingml/2006/table">
            <a:tbl>
              <a:tblPr firstRow="1" firstCol="1" bandRow="1"/>
              <a:tblGrid>
                <a:gridCol w="2857500"/>
                <a:gridCol w="2857500"/>
                <a:gridCol w="2857500"/>
              </a:tblGrid>
              <a:tr h="0">
                <a:tc>
                  <a:txBody>
                    <a:bodyPr/>
                    <a:lstStyle/>
                    <a:p>
                      <a:pPr>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情况</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变化规则</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例词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辅音字母</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结尾的动词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变</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再加</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study—studied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try—tried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copy—copied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carry—carried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以重读闭音节或</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音节结尾</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词尾只有一个辅音字母时</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双写词尾的辅音字母再加</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stop—stopped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clap—clapped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plan—planned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prefer—preferred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admit—admitted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permit—permitted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753699"/>
            <a:ext cx="2660015"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考点五</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过去进行</a:t>
            </a:r>
            <a:r>
              <a:rPr lang="zh-CN" altLang="zh-CN" sz="2100" b="1" smtClean="0">
                <a:solidFill>
                  <a:srgbClr val="000000"/>
                </a:solidFill>
                <a:latin typeface="Times New Roman" panose="02020603050405020304" pitchFamily="18" charset="0"/>
                <a:cs typeface="Times New Roman" panose="02020603050405020304" pitchFamily="18" charset="0"/>
              </a:rPr>
              <a:t>时</a:t>
            </a:r>
            <a:r>
              <a:rPr lang="en-US" altLang="zh-CN" sz="2100" b="1" smtClean="0">
                <a:solidFill>
                  <a:srgbClr val="000000"/>
                </a:solidFill>
                <a:latin typeface="Times New Roman" panose="02020603050405020304" pitchFamily="18" charset="0"/>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2300256"/>
          <a:ext cx="8572500" cy="2400300"/>
        </p:xfrm>
        <a:graphic>
          <a:graphicData uri="http://schemas.openxmlformats.org/drawingml/2006/table">
            <a:tbl>
              <a:tblPr firstRow="1" firstCol="1" bandRow="1"/>
              <a:tblGrid>
                <a:gridCol w="677545"/>
                <a:gridCol w="5037455"/>
                <a:gridCol w="2857500"/>
              </a:tblGrid>
              <a:tr h="0">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构成</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tabLst>
                          <a:tab pos="1188085" algn="l"/>
                          <a:tab pos="2163445" algn="l"/>
                          <a:tab pos="3142615" algn="l"/>
                          <a:tab pos="4190365" algn="l"/>
                        </a:tabLst>
                      </a:pPr>
                      <a:r>
                        <a:rPr lang="zh-CN" alt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主语</a:t>
                      </a:r>
                      <a:r>
                        <a:rPr lang="en-US" alt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was/were+</a:t>
                      </a:r>
                      <a:r>
                        <a:rPr lang="en-US" sz="2100" i="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v.-ing+</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其他</a:t>
                      </a:r>
                      <a:r>
                        <a:rPr lang="en-US" altLang="zh-CN" sz="2100" i="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100" i="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0">
                <a:tc rowSpan="2">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用法</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表示过去某个时刻或某一阶段正在进行的动作</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It was raining when they left the station.</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cPr/>
                </a:tc>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过去进行时表示从过去某一时间看将要发生的动作</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She asked whether he was coming back for lunch.</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4" name="六边形 3"/>
          <p:cNvSpPr/>
          <p:nvPr/>
        </p:nvSpPr>
        <p:spPr>
          <a:xfrm>
            <a:off x="3731260" y="404495"/>
            <a:ext cx="5436870" cy="881380"/>
          </a:xfrm>
          <a:prstGeom prst="hexagon">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solidFill>
                  <a:schemeClr val="accent1">
                    <a:lumMod val="50000"/>
                  </a:schemeClr>
                </a:solidFill>
              </a:rPr>
              <a:t>时间标志词：</a:t>
            </a:r>
            <a:endParaRPr lang="zh-CN" altLang="en-US">
              <a:solidFill>
                <a:schemeClr val="accent1">
                  <a:lumMod val="50000"/>
                </a:schemeClr>
              </a:solidFill>
            </a:endParaRPr>
          </a:p>
          <a:p>
            <a:pPr algn="ctr"/>
            <a:r>
              <a:rPr lang="en-US">
                <a:solidFill>
                  <a:schemeClr val="accent1">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this time yesterday,at that time</a:t>
            </a:r>
            <a:r>
              <a:rPr lang="zh-CN">
                <a:solidFill>
                  <a:schemeClr val="accent1">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或</a:t>
            </a:r>
            <a:r>
              <a:rPr lang="en-US">
                <a:solidFill>
                  <a:schemeClr val="accent1">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“when+</a:t>
            </a:r>
            <a:r>
              <a:rPr lang="zh-CN">
                <a:solidFill>
                  <a:schemeClr val="accent1">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一般过去时从句</a:t>
            </a:r>
            <a:r>
              <a:rPr lang="en-US">
                <a:solidFill>
                  <a:schemeClr val="accent1">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1:00 last night</a:t>
            </a:r>
            <a:endParaRPr lang="zh-CN">
              <a:solidFill>
                <a:schemeClr val="accent1">
                  <a:lumMod val="50000"/>
                </a:schemeClr>
              </a:solidFill>
              <a:effectLst/>
              <a:latin typeface="NEU-BZ-S92"/>
              <a:ea typeface="方正书宋_GBK" panose="03000509000000000000" pitchFamily="65" charset="-122"/>
              <a:cs typeface="Times New Roman" panose="02020603050405020304" pitchFamily="18" charset="0"/>
            </a:endParaRPr>
          </a:p>
          <a:p>
            <a:pPr algn="ctr"/>
            <a:endParaRPr lang="zh-CN" altLang="en-US">
              <a:solidFill>
                <a:schemeClr val="accent1">
                  <a:lumMod val="50000"/>
                </a:schemeClr>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013960"/>
            <a:ext cx="2660015"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考点六</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现在完成</a:t>
            </a:r>
            <a:r>
              <a:rPr lang="zh-CN" altLang="zh-CN" sz="2100" b="1" smtClean="0">
                <a:solidFill>
                  <a:srgbClr val="000000"/>
                </a:solidFill>
                <a:latin typeface="Times New Roman" panose="02020603050405020304" pitchFamily="18" charset="0"/>
                <a:cs typeface="Times New Roman" panose="02020603050405020304" pitchFamily="18" charset="0"/>
              </a:rPr>
              <a:t>时</a:t>
            </a:r>
            <a:r>
              <a:rPr lang="en-US" altLang="zh-CN" sz="2100" b="1" smtClean="0">
                <a:solidFill>
                  <a:srgbClr val="000000"/>
                </a:solidFill>
                <a:latin typeface="Times New Roman" panose="02020603050405020304" pitchFamily="18" charset="0"/>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1444547"/>
          <a:ext cx="8572500" cy="4434205"/>
        </p:xfrm>
        <a:graphic>
          <a:graphicData uri="http://schemas.openxmlformats.org/drawingml/2006/table">
            <a:tbl>
              <a:tblPr firstRow="1" firstCol="1" bandRow="1"/>
              <a:tblGrid>
                <a:gridCol w="500380"/>
                <a:gridCol w="3636645"/>
                <a:gridCol w="4435475"/>
              </a:tblGrid>
              <a:tr h="357505">
                <a:tc>
                  <a:txBody>
                    <a:bodyPr/>
                    <a:lstStyle/>
                    <a:p>
                      <a:pPr>
                        <a:spcAft>
                          <a:spcPts val="0"/>
                        </a:spcAft>
                        <a:tabLst>
                          <a:tab pos="1188085" algn="l"/>
                          <a:tab pos="2163445" algn="l"/>
                          <a:tab pos="3142615" algn="l"/>
                          <a:tab pos="4190365" algn="l"/>
                        </a:tabLst>
                      </a:pPr>
                      <a:r>
                        <a:rPr lang="zh-CN" sz="1875">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构成</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tabLst>
                          <a:tab pos="1188085" algn="l"/>
                          <a:tab pos="2163445" algn="l"/>
                          <a:tab pos="3142615" algn="l"/>
                          <a:tab pos="4190365" algn="l"/>
                        </a:tabLst>
                      </a:pPr>
                      <a:r>
                        <a:rPr lang="zh-CN" alt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主语</a:t>
                      </a:r>
                      <a:r>
                        <a:rPr lang="en-US" alt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have/has+</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过去分词</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1785620">
                <a:tc rowSpan="3">
                  <a:txBody>
                    <a:bodyPr/>
                    <a:lstStyle/>
                    <a:p>
                      <a:pPr>
                        <a:spcAft>
                          <a:spcPts val="0"/>
                        </a:spcAft>
                        <a:tabLst>
                          <a:tab pos="1188085" algn="l"/>
                          <a:tab pos="2163445" algn="l"/>
                          <a:tab pos="3142615" algn="l"/>
                          <a:tab pos="4190365" algn="l"/>
                        </a:tabLst>
                      </a:pPr>
                      <a:r>
                        <a:rPr lang="zh-CN" sz="1875">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用法</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所表示的动作在说话之前已完成</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而对现在有影响</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句中没有具体的时间状语</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have spent all of my money (so far).(</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含义</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现在我没有钱花了。</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Guo Zijun has (just/already) come.(</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含义</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郭子君现在在这儿。</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My father has gone to work.(</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含义</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我爸爸现在不在这儿。</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1925">
                <a:tc vMerge="1">
                  <a:tcPr/>
                </a:tc>
                <a:tc>
                  <a:txBody>
                    <a:bodyPr/>
                    <a:lstStyle/>
                    <a:p>
                      <a:pPr>
                        <a:spcAft>
                          <a:spcPts val="0"/>
                        </a:spcAft>
                        <a:tabLst>
                          <a:tab pos="1188085" algn="l"/>
                          <a:tab pos="2163445" algn="l"/>
                          <a:tab pos="3142615" algn="l"/>
                          <a:tab pos="4190365" algn="l"/>
                        </a:tabLst>
                      </a:pP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现在完成时所表示的动作开始于过去</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持续到现在</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也许还会持续下去。常与</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for...</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since...</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等表示一段时间的状语或</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so far</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等表示包括现在时间在内的状语连用</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Mary has been ill for three days.</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have lived here since 1998.</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There have been three accidents here so far this year.</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9155">
                <a:tc vMerge="1">
                  <a:tcPr/>
                </a:tc>
                <a:tc>
                  <a:txBody>
                    <a:bodyPr/>
                    <a:lstStyle/>
                    <a:p>
                      <a:pPr>
                        <a:spcAft>
                          <a:spcPts val="0"/>
                        </a:spcAft>
                        <a:tabLst>
                          <a:tab pos="1188085" algn="l"/>
                          <a:tab pos="2163445" algn="l"/>
                          <a:tab pos="3142615" algn="l"/>
                          <a:tab pos="4190365" algn="l"/>
                        </a:tabLst>
                      </a:pP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还可用在时间和条件状语从句中</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表示将来某时完成的动作</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强调此动作先于主句动作发生</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1875">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ll go to your home when I have finished my homework.</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Don</a:t>
                      </a:r>
                      <a:r>
                        <a:rPr lang="en-US" sz="1875">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 get off the bus until it has stopped.</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4" name="六边形 3"/>
          <p:cNvSpPr/>
          <p:nvPr/>
        </p:nvSpPr>
        <p:spPr>
          <a:xfrm>
            <a:off x="3780155" y="404495"/>
            <a:ext cx="5436870" cy="1019810"/>
          </a:xfrm>
          <a:prstGeom prst="hexagon">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solidFill>
                  <a:schemeClr val="accent1">
                    <a:lumMod val="50000"/>
                  </a:schemeClr>
                </a:solidFill>
              </a:rPr>
              <a:t>时间标志词：</a:t>
            </a:r>
            <a:r>
              <a:rPr lang="en-US">
                <a:solidFill>
                  <a:schemeClr val="accent1">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already,ever,just,</a:t>
            </a:r>
            <a:r>
              <a:rPr lang="en-US">
                <a:solidFill>
                  <a:schemeClr val="accent1">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recently,recent years,these days/years,since,for,in the last/past five months,up to now,since then,so far,never,yet,before,</a:t>
            </a:r>
            <a:endParaRPr lang="zh-CN">
              <a:solidFill>
                <a:srgbClr val="000000"/>
              </a:solidFill>
              <a:effectLst/>
              <a:latin typeface="NEU-BZ-S92"/>
              <a:ea typeface="方正书宋_GBK" panose="03000509000000000000" pitchFamily="65" charset="-122"/>
              <a:cs typeface="Times New Roman" panose="02020603050405020304" pitchFamily="18" charset="0"/>
            </a:endParaRPr>
          </a:p>
          <a:p>
            <a:pPr algn="ctr"/>
            <a:endParaRPr lang="zh-CN" altLang="en-US">
              <a:solidFill>
                <a:schemeClr val="accent1">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707466"/>
            <a:ext cx="2660015"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考点七</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过去完成</a:t>
            </a:r>
            <a:r>
              <a:rPr lang="zh-CN" altLang="zh-CN" sz="2100" b="1" smtClean="0">
                <a:solidFill>
                  <a:srgbClr val="000000"/>
                </a:solidFill>
                <a:latin typeface="Times New Roman" panose="02020603050405020304" pitchFamily="18" charset="0"/>
                <a:cs typeface="Times New Roman" panose="02020603050405020304" pitchFamily="18" charset="0"/>
              </a:rPr>
              <a:t>时</a:t>
            </a:r>
            <a:r>
              <a:rPr lang="en-US" altLang="zh-CN" sz="2100" b="1" smtClean="0">
                <a:solidFill>
                  <a:srgbClr val="000000"/>
                </a:solidFill>
                <a:latin typeface="Times New Roman" panose="02020603050405020304" pitchFamily="18" charset="0"/>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2196830"/>
          <a:ext cx="8572500" cy="2788920"/>
        </p:xfrm>
        <a:graphic>
          <a:graphicData uri="http://schemas.openxmlformats.org/drawingml/2006/table">
            <a:tbl>
              <a:tblPr firstRow="1" firstCol="1" bandRow="1"/>
              <a:tblGrid>
                <a:gridCol w="631190"/>
                <a:gridCol w="5083810"/>
                <a:gridCol w="2857500"/>
              </a:tblGrid>
              <a:tr h="365760">
                <a:tc>
                  <a:txBody>
                    <a:bodyPr/>
                    <a:lstStyle/>
                    <a:p>
                      <a:pPr>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构成</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tabLst>
                          <a:tab pos="1188085" algn="l"/>
                          <a:tab pos="2163445" algn="l"/>
                          <a:tab pos="3142615" algn="l"/>
                          <a:tab pos="4190365" algn="l"/>
                        </a:tabLst>
                      </a:pPr>
                      <a:r>
                        <a:rPr lang="zh-CN" alt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主语</a:t>
                      </a:r>
                      <a:r>
                        <a:rPr lang="en-US" alt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had+</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过去分词</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960120">
                <a:tc rowSpan="2">
                  <a:txBody>
                    <a:bodyPr/>
                    <a:lstStyle/>
                    <a:p>
                      <a:pPr>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用法</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表示在过去某一时间或某一动作之前已发生的动作</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即发生在</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过去的过去</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When I came home from work, she had finished her homework.</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3040">
                <a:tc vMerge="1">
                  <a:tcPr/>
                </a:tc>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表示过去未曾实现的希望、打算或意图</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只适用于动词</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expect(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期待</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),hope(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希望</a:t>
                      </a:r>
                      <a:r>
                        <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spcAft>
                          <a:spcPts val="0"/>
                        </a:spcAft>
                        <a:tabLst>
                          <a:tab pos="1188085" algn="l"/>
                          <a:tab pos="2163445" algn="l"/>
                          <a:tab pos="3142615" algn="l"/>
                          <a:tab pos="4190365" algn="l"/>
                        </a:tabLst>
                      </a:pPr>
                      <a:r>
                        <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intend</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打算</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),mean(</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打算</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),suppose(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料想</a:t>
                      </a:r>
                      <a:r>
                        <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spcAft>
                          <a:spcPts val="0"/>
                        </a:spcAft>
                        <a:tabLst>
                          <a:tab pos="1188085" algn="l"/>
                          <a:tab pos="2163445" algn="l"/>
                          <a:tab pos="3142615" algn="l"/>
                          <a:tab pos="4190365" algn="l"/>
                        </a:tabLst>
                      </a:pPr>
                      <a:r>
                        <a:rPr 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think</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认为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),want(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想要</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We had hoped that you would be able to visit us.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had meant to come, but something happened.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4" name="六边形 3"/>
          <p:cNvSpPr/>
          <p:nvPr/>
        </p:nvSpPr>
        <p:spPr>
          <a:xfrm>
            <a:off x="3731260" y="404495"/>
            <a:ext cx="5436870" cy="881380"/>
          </a:xfrm>
          <a:prstGeom prst="hexagon">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solidFill>
                  <a:schemeClr val="accent1">
                    <a:lumMod val="50000"/>
                  </a:schemeClr>
                </a:solidFill>
              </a:rPr>
              <a:t>时间标志词：</a:t>
            </a:r>
            <a:endParaRPr lang="zh-CN" altLang="en-US">
              <a:solidFill>
                <a:schemeClr val="accent1">
                  <a:lumMod val="50000"/>
                </a:schemeClr>
              </a:solidFill>
            </a:endParaRPr>
          </a:p>
          <a:p>
            <a:pPr algn="ctr"/>
            <a:r>
              <a:rPr lang="en-US">
                <a:solidFill>
                  <a:schemeClr val="accent1">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before,by the end of last year/term/month</a:t>
            </a:r>
            <a:endParaRPr lang="zh-CN">
              <a:solidFill>
                <a:srgbClr val="000000"/>
              </a:solidFill>
              <a:effectLst/>
              <a:latin typeface="NEU-BZ-S92"/>
              <a:ea typeface="方正书宋_GBK" panose="03000509000000000000" pitchFamily="65" charset="-122"/>
              <a:cs typeface="Times New Roman" panose="02020603050405020304" pitchFamily="18" charset="0"/>
            </a:endParaRPr>
          </a:p>
          <a:p>
            <a:pPr algn="ctr"/>
            <a:endParaRPr lang="zh-CN" altLang="en-US">
              <a:solidFill>
                <a:schemeClr val="accent1">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422357"/>
            <a:ext cx="2660015"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考点八</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一般</a:t>
            </a:r>
            <a:r>
              <a:rPr lang="zh-CN" altLang="zh-CN" sz="2100" b="1" smtClean="0">
                <a:solidFill>
                  <a:srgbClr val="000000"/>
                </a:solidFill>
                <a:latin typeface="Times New Roman" panose="02020603050405020304" pitchFamily="18" charset="0"/>
                <a:cs typeface="Times New Roman" panose="02020603050405020304" pitchFamily="18" charset="0"/>
              </a:rPr>
              <a:t>将来时</a:t>
            </a:r>
            <a:r>
              <a:rPr lang="en-US" altLang="zh-CN" sz="2100" b="1" smtClean="0">
                <a:solidFill>
                  <a:srgbClr val="000000"/>
                </a:solidFill>
                <a:latin typeface="Times New Roman" panose="02020603050405020304" pitchFamily="18" charset="0"/>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1911722"/>
          <a:ext cx="8572500" cy="3160395"/>
        </p:xfrm>
        <a:graphic>
          <a:graphicData uri="http://schemas.openxmlformats.org/drawingml/2006/table">
            <a:tbl>
              <a:tblPr firstRow="1" firstCol="1" bandRow="1"/>
              <a:tblGrid>
                <a:gridCol w="2680970"/>
                <a:gridCol w="3034030"/>
                <a:gridCol w="2857500"/>
              </a:tblGrid>
              <a:tr h="360045">
                <a:tc>
                  <a:txBody>
                    <a:bodyPr/>
                    <a:lstStyle/>
                    <a:p>
                      <a:pPr>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构成</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用法</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例句</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80">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will/shall+</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动词原形</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表示将来发生的动作或存在的状态</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My sister will be ten next year.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0135">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be going to+</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动词原形</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表示打算、计划、即将做某事</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或表示很有可能要发生某事</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It</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going to clear up.</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We</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re going to have a party tonight.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0135">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be+doing</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进行时表示将来</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go,come,start,move,leave,arrive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等词可用进行时表示按计划即将发生的动作</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He is moving to the south.</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Are they leaving for Europe?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4" name="六边形 3"/>
          <p:cNvSpPr/>
          <p:nvPr/>
        </p:nvSpPr>
        <p:spPr>
          <a:xfrm>
            <a:off x="3731260" y="404495"/>
            <a:ext cx="5436870" cy="881380"/>
          </a:xfrm>
          <a:prstGeom prst="hexagon">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solidFill>
                  <a:schemeClr val="accent1">
                    <a:lumMod val="50000"/>
                  </a:schemeClr>
                </a:solidFill>
              </a:rPr>
              <a:t>时间标志词：</a:t>
            </a:r>
            <a:r>
              <a:rPr lang="en-US">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algn="ctr"/>
            <a:r>
              <a:rPr lang="en-US">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tomorrow,next </a:t>
            </a:r>
            <a:r>
              <a:rPr lang="en-US">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week/month/year...,soon,</a:t>
            </a:r>
            <a:endParaRPr lang="en-US">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algn="ctr"/>
            <a:r>
              <a:rPr lang="en-US">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in a few minutes,by...,the day after tomorrow,</a:t>
            </a:r>
            <a:endParaRPr lang="en-US">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algn="ctr"/>
            <a:r>
              <a:rPr lang="en-US">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in the future</a:t>
            </a:r>
            <a:endParaRPr lang="zh-CN">
              <a:solidFill>
                <a:srgbClr val="000000"/>
              </a:solidFill>
              <a:effectLst/>
              <a:latin typeface="NEU-BZ-S92"/>
              <a:ea typeface="方正书宋_GBK" panose="03000509000000000000" pitchFamily="65" charset="-122"/>
              <a:cs typeface="Times New Roman" panose="02020603050405020304" pitchFamily="18" charset="0"/>
            </a:endParaRPr>
          </a:p>
          <a:p>
            <a:pPr algn="ctr"/>
            <a:endParaRPr lang="zh-CN" altLang="en-US">
              <a:solidFill>
                <a:schemeClr val="accent1">
                  <a:lumMod val="5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noChangeAspect="1"/>
          </p:cNvGraphicFramePr>
          <p:nvPr/>
        </p:nvGraphicFramePr>
        <p:xfrm>
          <a:off x="285750" y="1475562"/>
          <a:ext cx="8572500" cy="3647440"/>
        </p:xfrm>
        <a:graphic>
          <a:graphicData uri="http://schemas.openxmlformats.org/drawingml/2006/table">
            <a:tbl>
              <a:tblPr firstRow="1" firstCol="1" bandRow="1"/>
              <a:tblGrid>
                <a:gridCol w="1648460"/>
                <a:gridCol w="2951480"/>
                <a:gridCol w="3972560"/>
              </a:tblGrid>
              <a:tr h="575945">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构成</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用法</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例句</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2525">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be about to +</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动词原形</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表示安排或计划中的马上就要发生的动作</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后面一般不跟时间状语</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was about to leave when the bell rang.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meeting is about to close.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7080">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be to +</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动词原形</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表示按计划进行或征求对方意见</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We</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re to meet at the school gate at noon.</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1890">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一般现在时表示将来</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时刻表上或日程安排上早就定好的事情</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可用一般现在时表示将来</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meeting starts at five o</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clock.</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plane leaves at ten this evening.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954045"/>
            <a:ext cx="2660015"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考点九</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过去</a:t>
            </a:r>
            <a:r>
              <a:rPr lang="zh-CN" altLang="zh-CN" sz="2100" b="1" smtClean="0">
                <a:solidFill>
                  <a:srgbClr val="000000"/>
                </a:solidFill>
                <a:latin typeface="Times New Roman" panose="02020603050405020304" pitchFamily="18" charset="0"/>
                <a:cs typeface="Times New Roman" panose="02020603050405020304" pitchFamily="18" charset="0"/>
              </a:rPr>
              <a:t>将来时</a:t>
            </a:r>
            <a:r>
              <a:rPr lang="en-US" altLang="zh-CN" sz="2100" b="1" smtClean="0">
                <a:solidFill>
                  <a:srgbClr val="000000"/>
                </a:solidFill>
                <a:latin typeface="Times New Roman" panose="02020603050405020304" pitchFamily="18" charset="0"/>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2443410"/>
          <a:ext cx="8572500" cy="2080260"/>
        </p:xfrm>
        <a:graphic>
          <a:graphicData uri="http://schemas.openxmlformats.org/drawingml/2006/table">
            <a:tbl>
              <a:tblPr firstRow="1" firstCol="1" bandRow="1"/>
              <a:tblGrid>
                <a:gridCol w="869950"/>
                <a:gridCol w="2635250"/>
                <a:gridCol w="5067300"/>
              </a:tblGrid>
              <a:tr h="640080">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构成</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was/were going to+</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动词原形</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;would/should+</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动词原形</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1440180">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用法</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表示在过去预计将来的某一时间要发生的动作或存在的状态</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thought that Jack was going to write a letter to his father.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You knew I would come.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4" name="六边形 3"/>
          <p:cNvSpPr/>
          <p:nvPr/>
        </p:nvSpPr>
        <p:spPr>
          <a:xfrm>
            <a:off x="3731260" y="404495"/>
            <a:ext cx="5436870" cy="881380"/>
          </a:xfrm>
          <a:prstGeom prst="hexagon">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solidFill>
                  <a:schemeClr val="accent1">
                    <a:lumMod val="50000"/>
                  </a:schemeClr>
                </a:solidFill>
              </a:rPr>
              <a:t>时间标志词：</a:t>
            </a:r>
            <a:endParaRPr lang="zh-CN" altLang="en-US">
              <a:solidFill>
                <a:schemeClr val="accent1">
                  <a:lumMod val="50000"/>
                </a:schemeClr>
              </a:solidFill>
            </a:endParaRPr>
          </a:p>
          <a:p>
            <a:pPr algn="ctr"/>
            <a:r>
              <a:rPr lang="en-US">
                <a:solidFill>
                  <a:schemeClr val="accent1">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the next day/morning/year...,the following month/week...</a:t>
            </a:r>
            <a:endParaRPr lang="zh-CN">
              <a:solidFill>
                <a:schemeClr val="accent1">
                  <a:lumMod val="50000"/>
                </a:schemeClr>
              </a:solidFill>
              <a:effectLst/>
              <a:latin typeface="NEU-BZ-S92"/>
              <a:ea typeface="方正书宋_GBK" panose="03000509000000000000" pitchFamily="65" charset="-122"/>
              <a:cs typeface="Times New Roman" panose="02020603050405020304" pitchFamily="18" charset="0"/>
            </a:endParaRPr>
          </a:p>
          <a:p>
            <a:pPr algn="ctr"/>
            <a:endParaRPr lang="zh-CN" altLang="en-US">
              <a:solidFill>
                <a:schemeClr val="accent1">
                  <a:lumMod val="50000"/>
                </a:schemeClr>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89767" y="2339876"/>
            <a:ext cx="6527354" cy="1682948"/>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sp>
        <p:nvSpPr>
          <p:cNvPr id="3" name="文本框 2"/>
          <p:cNvSpPr txBox="1"/>
          <p:nvPr/>
        </p:nvSpPr>
        <p:spPr>
          <a:xfrm>
            <a:off x="2877045" y="2915892"/>
            <a:ext cx="4954350" cy="553085"/>
          </a:xfrm>
          <a:prstGeom prst="rect">
            <a:avLst/>
          </a:prstGeom>
          <a:noFill/>
        </p:spPr>
        <p:txBody>
          <a:bodyPr wrap="square" rtlCol="0">
            <a:spAutoFit/>
          </a:bodyPr>
          <a:lstStyle/>
          <a:p>
            <a:pPr algn="ct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核心考点（一）  </a:t>
            </a: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动词</a:t>
            </a:r>
            <a:endPar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36" name="组合 35"/>
          <p:cNvGrpSpPr/>
          <p:nvPr/>
        </p:nvGrpSpPr>
        <p:grpSpPr>
          <a:xfrm>
            <a:off x="2070472" y="2752197"/>
            <a:ext cx="668187" cy="858305"/>
            <a:chOff x="2760629" y="2526596"/>
            <a:chExt cx="890916" cy="1144406"/>
          </a:xfrm>
        </p:grpSpPr>
        <p:sp>
          <p:nvSpPr>
            <p:cNvPr id="18" name="圆角矩形 17"/>
            <p:cNvSpPr/>
            <p:nvPr/>
          </p:nvSpPr>
          <p:spPr>
            <a:xfrm rot="2700000">
              <a:off x="2760629" y="2526596"/>
              <a:ext cx="890916" cy="890916"/>
            </a:xfrm>
            <a:prstGeom prst="roundRect">
              <a:avLst>
                <a:gd name="adj" fmla="val 12535"/>
              </a:avLst>
            </a:prstGeom>
            <a:solidFill>
              <a:srgbClr val="3D7351"/>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sp>
          <p:nvSpPr>
            <p:cNvPr id="19" name="圆角矩形 18"/>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grpSp>
      <p:grpSp>
        <p:nvGrpSpPr>
          <p:cNvPr id="21" name="组合 20"/>
          <p:cNvGrpSpPr/>
          <p:nvPr/>
        </p:nvGrpSpPr>
        <p:grpSpPr>
          <a:xfrm>
            <a:off x="0" y="857250"/>
            <a:ext cx="3959908" cy="1768884"/>
            <a:chOff x="0" y="0"/>
            <a:chExt cx="5279877" cy="2358512"/>
          </a:xfrm>
        </p:grpSpPr>
        <p:cxnSp>
          <p:nvCxnSpPr>
            <p:cNvPr id="22" name="直接连接符 21"/>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rot="2568293">
              <a:off x="3613219" y="485528"/>
              <a:ext cx="122859" cy="173836"/>
              <a:chOff x="2899932" y="286608"/>
              <a:chExt cx="373440" cy="748067"/>
            </a:xfrm>
            <a:solidFill>
              <a:srgbClr val="FFC000"/>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4" name="组合 23"/>
            <p:cNvGrpSpPr/>
            <p:nvPr/>
          </p:nvGrpSpPr>
          <p:grpSpPr>
            <a:xfrm rot="9432564">
              <a:off x="3628846" y="1610197"/>
              <a:ext cx="103902" cy="147013"/>
              <a:chOff x="2899932" y="286608"/>
              <a:chExt cx="373440" cy="748067"/>
            </a:xfrm>
            <a:solidFill>
              <a:srgbClr val="D9827B"/>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5" name="组合 24"/>
            <p:cNvGrpSpPr/>
            <p:nvPr/>
          </p:nvGrpSpPr>
          <p:grpSpPr>
            <a:xfrm rot="18900000">
              <a:off x="1125321" y="744329"/>
              <a:ext cx="124284" cy="175853"/>
              <a:chOff x="2899932" y="286608"/>
              <a:chExt cx="373440" cy="748067"/>
            </a:xfrm>
            <a:solidFill>
              <a:srgbClr val="3D7351"/>
            </a:solidFill>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26" name="直接连接符 25"/>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rot="6975246">
              <a:off x="4126861" y="1304244"/>
              <a:ext cx="47134" cy="66691"/>
              <a:chOff x="2899932" y="286608"/>
              <a:chExt cx="373440" cy="748067"/>
            </a:xfrm>
          </p:grpSpPr>
          <p:sp>
            <p:nvSpPr>
              <p:cNvPr id="28"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29"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
        <p:nvSpPr>
          <p:cNvPr id="37" name="Rectangle 5"/>
          <p:cNvSpPr>
            <a:spLocks noChangeArrowheads="1"/>
          </p:cNvSpPr>
          <p:nvPr/>
        </p:nvSpPr>
        <p:spPr bwMode="auto">
          <a:xfrm>
            <a:off x="1485900" y="2459568"/>
            <a:ext cx="6345495" cy="1474256"/>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grpSp>
        <p:nvGrpSpPr>
          <p:cNvPr id="53" name="组合 52"/>
          <p:cNvGrpSpPr/>
          <p:nvPr/>
        </p:nvGrpSpPr>
        <p:grpSpPr>
          <a:xfrm>
            <a:off x="5184092" y="4210594"/>
            <a:ext cx="3959908" cy="1768884"/>
            <a:chOff x="0" y="0"/>
            <a:chExt cx="5279877" cy="2358512"/>
          </a:xfrm>
        </p:grpSpPr>
        <p:cxnSp>
          <p:nvCxnSpPr>
            <p:cNvPr id="54" name="直接连接符 5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rot="2568293">
              <a:off x="3613219" y="485528"/>
              <a:ext cx="122859" cy="173836"/>
              <a:chOff x="2899932" y="286608"/>
              <a:chExt cx="373440" cy="748067"/>
            </a:xfrm>
            <a:solidFill>
              <a:srgbClr val="FFC000"/>
            </a:solidFill>
          </p:grpSpPr>
          <p:sp>
            <p:nvSpPr>
              <p:cNvPr id="6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6" name="组合 55"/>
            <p:cNvGrpSpPr/>
            <p:nvPr/>
          </p:nvGrpSpPr>
          <p:grpSpPr>
            <a:xfrm rot="9432564">
              <a:off x="3628846" y="1610197"/>
              <a:ext cx="103902" cy="147013"/>
              <a:chOff x="2899932" y="286608"/>
              <a:chExt cx="373440" cy="748067"/>
            </a:xfrm>
            <a:solidFill>
              <a:srgbClr val="D9827B"/>
            </a:solidFill>
          </p:grpSpPr>
          <p:sp>
            <p:nvSpPr>
              <p:cNvPr id="6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7" name="组合 56"/>
            <p:cNvGrpSpPr/>
            <p:nvPr/>
          </p:nvGrpSpPr>
          <p:grpSpPr>
            <a:xfrm rot="18900000">
              <a:off x="1125321" y="744329"/>
              <a:ext cx="124284" cy="175853"/>
              <a:chOff x="2899932" y="286608"/>
              <a:chExt cx="373440" cy="748067"/>
            </a:xfrm>
            <a:solidFill>
              <a:srgbClr val="3D7351"/>
            </a:solidFill>
          </p:grpSpPr>
          <p:sp>
            <p:nvSpPr>
              <p:cNvPr id="6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58" name="直接连接符 5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rot="6975246">
              <a:off x="4126861" y="1304244"/>
              <a:ext cx="47134" cy="66691"/>
              <a:chOff x="2899932" y="286608"/>
              <a:chExt cx="373440" cy="748067"/>
            </a:xfrm>
          </p:grpSpPr>
          <p:sp>
            <p:nvSpPr>
              <p:cNvPr id="6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89767" y="2339876"/>
            <a:ext cx="6527354" cy="1682948"/>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cs typeface="+mn-ea"/>
              <a:sym typeface="+mn-lt"/>
            </a:endParaRPr>
          </a:p>
        </p:txBody>
      </p:sp>
      <p:sp>
        <p:nvSpPr>
          <p:cNvPr id="3" name="文本框 2"/>
          <p:cNvSpPr txBox="1"/>
          <p:nvPr/>
        </p:nvSpPr>
        <p:spPr>
          <a:xfrm>
            <a:off x="2877045" y="2915892"/>
            <a:ext cx="4954350" cy="553085"/>
          </a:xfrm>
          <a:prstGeom prst="rect">
            <a:avLst/>
          </a:prstGeom>
          <a:noFill/>
        </p:spPr>
        <p:txBody>
          <a:bodyPr wrap="square" rtlCol="0">
            <a:spAutoFit/>
          </a:bodyPr>
          <a:lstStyle/>
          <a:p>
            <a:pPr algn="ct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专项训练  巩固提升 </a:t>
            </a:r>
            <a:endParaRPr lang="zh-CN" altLang="en-US" sz="3000" b="1" spc="100" dirty="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21" name="组合 20"/>
          <p:cNvGrpSpPr/>
          <p:nvPr/>
        </p:nvGrpSpPr>
        <p:grpSpPr>
          <a:xfrm>
            <a:off x="2070472" y="2752197"/>
            <a:ext cx="668187" cy="858305"/>
            <a:chOff x="2760629" y="2526596"/>
            <a:chExt cx="890916" cy="1144406"/>
          </a:xfrm>
        </p:grpSpPr>
        <p:sp>
          <p:nvSpPr>
            <p:cNvPr id="4" name="圆角矩形 3"/>
            <p:cNvSpPr/>
            <p:nvPr/>
          </p:nvSpPr>
          <p:spPr>
            <a:xfrm rot="2700000">
              <a:off x="2760629" y="2526596"/>
              <a:ext cx="890916" cy="890916"/>
            </a:xfrm>
            <a:prstGeom prst="roundRect">
              <a:avLst>
                <a:gd name="adj" fmla="val 12535"/>
              </a:avLst>
            </a:prstGeom>
            <a:solidFill>
              <a:srgbClr val="D9827B"/>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sp>
          <p:nvSpPr>
            <p:cNvPr id="5" name="圆角矩形 4"/>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grpSp>
      <p:grpSp>
        <p:nvGrpSpPr>
          <p:cNvPr id="6" name="组合 5"/>
          <p:cNvGrpSpPr/>
          <p:nvPr/>
        </p:nvGrpSpPr>
        <p:grpSpPr>
          <a:xfrm>
            <a:off x="0" y="857250"/>
            <a:ext cx="3959908" cy="1768884"/>
            <a:chOff x="0" y="0"/>
            <a:chExt cx="5279877" cy="2358512"/>
          </a:xfrm>
        </p:grpSpPr>
        <p:cxnSp>
          <p:nvCxnSpPr>
            <p:cNvPr id="7" name="直接连接符 6"/>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rot="2568293">
              <a:off x="3613219" y="485528"/>
              <a:ext cx="122859" cy="173836"/>
              <a:chOff x="2899932" y="286608"/>
              <a:chExt cx="373440" cy="748067"/>
            </a:xfrm>
            <a:solidFill>
              <a:srgbClr val="FFC000"/>
            </a:solidFill>
          </p:grpSpPr>
          <p:sp>
            <p:nvSpPr>
              <p:cNvPr id="19"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9" name="组合 8"/>
            <p:cNvGrpSpPr/>
            <p:nvPr/>
          </p:nvGrpSpPr>
          <p:grpSpPr>
            <a:xfrm rot="9432564">
              <a:off x="3628846" y="1610197"/>
              <a:ext cx="103902" cy="147013"/>
              <a:chOff x="2899932" y="286608"/>
              <a:chExt cx="373440" cy="748067"/>
            </a:xfrm>
            <a:solidFill>
              <a:srgbClr val="D9827B"/>
            </a:solidFill>
          </p:grpSpPr>
          <p:sp>
            <p:nvSpPr>
              <p:cNvPr id="17"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0" name="组合 9"/>
            <p:cNvGrpSpPr/>
            <p:nvPr/>
          </p:nvGrpSpPr>
          <p:grpSpPr>
            <a:xfrm rot="18900000">
              <a:off x="1125321" y="744329"/>
              <a:ext cx="124284" cy="175853"/>
              <a:chOff x="2899932" y="286608"/>
              <a:chExt cx="373440" cy="748067"/>
            </a:xfrm>
            <a:solidFill>
              <a:srgbClr val="3D7351"/>
            </a:solidFill>
          </p:grpSpPr>
          <p:sp>
            <p:nvSpPr>
              <p:cNvPr id="15"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11" name="直接连接符 10"/>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rot="6975246">
              <a:off x="4126861" y="1304244"/>
              <a:ext cx="47134" cy="66691"/>
              <a:chOff x="2899932" y="286608"/>
              <a:chExt cx="373440" cy="748067"/>
            </a:xfrm>
          </p:grpSpPr>
          <p:sp>
            <p:nvSpPr>
              <p:cNvPr id="13"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sp>
        <p:nvSpPr>
          <p:cNvPr id="22" name="Rectangle 5"/>
          <p:cNvSpPr>
            <a:spLocks noChangeArrowheads="1"/>
          </p:cNvSpPr>
          <p:nvPr/>
        </p:nvSpPr>
        <p:spPr bwMode="auto">
          <a:xfrm>
            <a:off x="1485900" y="2459568"/>
            <a:ext cx="6345495" cy="1474256"/>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cs typeface="+mn-ea"/>
              <a:sym typeface="+mn-lt"/>
            </a:endParaRPr>
          </a:p>
        </p:txBody>
      </p:sp>
      <p:grpSp>
        <p:nvGrpSpPr>
          <p:cNvPr id="23" name="组合 22"/>
          <p:cNvGrpSpPr/>
          <p:nvPr/>
        </p:nvGrpSpPr>
        <p:grpSpPr>
          <a:xfrm>
            <a:off x="5184092" y="4210594"/>
            <a:ext cx="3959908" cy="1768884"/>
            <a:chOff x="0" y="0"/>
            <a:chExt cx="5279877" cy="2358512"/>
          </a:xfrm>
        </p:grpSpPr>
        <p:cxnSp>
          <p:nvCxnSpPr>
            <p:cNvPr id="24" name="直接连接符 2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rot="2568293">
              <a:off x="3613219" y="485528"/>
              <a:ext cx="122859" cy="173836"/>
              <a:chOff x="2899932" y="286608"/>
              <a:chExt cx="373440" cy="748067"/>
            </a:xfrm>
            <a:solidFill>
              <a:srgbClr val="FFC000"/>
            </a:solidFill>
          </p:grpSpPr>
          <p:sp>
            <p:nvSpPr>
              <p:cNvPr id="3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6" name="组合 25"/>
            <p:cNvGrpSpPr/>
            <p:nvPr/>
          </p:nvGrpSpPr>
          <p:grpSpPr>
            <a:xfrm rot="9432564">
              <a:off x="3628846" y="1610197"/>
              <a:ext cx="103902" cy="147013"/>
              <a:chOff x="2899932" y="286608"/>
              <a:chExt cx="373440" cy="748067"/>
            </a:xfrm>
            <a:solidFill>
              <a:srgbClr val="D9827B"/>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7" name="组合 26"/>
            <p:cNvGrpSpPr/>
            <p:nvPr/>
          </p:nvGrpSpPr>
          <p:grpSpPr>
            <a:xfrm rot="18900000">
              <a:off x="1125321" y="744329"/>
              <a:ext cx="124284" cy="175853"/>
              <a:chOff x="2899932" y="286608"/>
              <a:chExt cx="373440" cy="748067"/>
            </a:xfrm>
            <a:solidFill>
              <a:srgbClr val="3D7351"/>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28" name="直接连接符 2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rot="6975246">
              <a:off x="4126861" y="1304244"/>
              <a:ext cx="47134" cy="66691"/>
              <a:chOff x="2899932" y="286608"/>
              <a:chExt cx="373440" cy="748067"/>
            </a:xfrm>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107950" y="116840"/>
            <a:ext cx="5669915" cy="368300"/>
          </a:xfrm>
          <a:prstGeom prst="rect">
            <a:avLst/>
          </a:prstGeom>
          <a:noFill/>
          <a:ln w="9525">
            <a:noFill/>
          </a:ln>
        </p:spPr>
        <p:txBody>
          <a:bodyPr wrap="square">
            <a:spAutoFit/>
          </a:bodyPr>
          <a:p>
            <a:pPr algn="ctr"/>
            <a:r>
              <a:rPr sz="1800" b="1">
                <a:latin typeface="Calibri" panose="020F0502020204030204" charset="0"/>
                <a:ea typeface="宋体" panose="02010600030101010101" pitchFamily="2" charset="-122"/>
              </a:rPr>
              <a:t>201</a:t>
            </a:r>
            <a:r>
              <a:rPr lang="en-US" sz="1800" b="1">
                <a:latin typeface="Calibri" panose="020F0502020204030204" charset="0"/>
                <a:ea typeface="宋体" panose="02010600030101010101" pitchFamily="2" charset="-122"/>
              </a:rPr>
              <a:t>3</a:t>
            </a:r>
            <a:r>
              <a:rPr sz="1800" b="1">
                <a:latin typeface="Calibri" panose="020F0502020204030204" charset="0"/>
                <a:ea typeface="宋体" panose="02010600030101010101" pitchFamily="2" charset="-122"/>
              </a:rPr>
              <a:t>-202</a:t>
            </a:r>
            <a:r>
              <a:rPr lang="en-US" sz="1800" b="1">
                <a:latin typeface="Calibri" panose="020F0502020204030204" charset="0"/>
                <a:ea typeface="宋体" panose="02010600030101010101" pitchFamily="2" charset="-122"/>
              </a:rPr>
              <a:t>4</a:t>
            </a:r>
            <a:r>
              <a:rPr sz="1800" b="1">
                <a:latin typeface="Calibri" panose="020F0502020204030204" charset="0"/>
                <a:ea typeface="宋体" panose="02010600030101010101" pitchFamily="2" charset="-122"/>
              </a:rPr>
              <a:t>年体育单招考试之动词时态考点分布情况</a:t>
            </a:r>
            <a:endParaRPr sz="1800" b="1">
              <a:latin typeface="Calibri" panose="020F0502020204030204" charset="0"/>
              <a:ea typeface="宋体" panose="02010600030101010101" pitchFamily="2" charset="-122"/>
            </a:endParaRPr>
          </a:p>
        </p:txBody>
      </p:sp>
      <p:sp>
        <p:nvSpPr>
          <p:cNvPr id="100" name="文本框 99"/>
          <p:cNvSpPr txBox="1"/>
          <p:nvPr/>
        </p:nvSpPr>
        <p:spPr>
          <a:xfrm>
            <a:off x="395605" y="5229225"/>
            <a:ext cx="8029575" cy="922020"/>
          </a:xfrm>
          <a:prstGeom prst="rect">
            <a:avLst/>
          </a:prstGeom>
          <a:noFill/>
          <a:ln w="9525">
            <a:noFill/>
          </a:ln>
        </p:spPr>
        <p:txBody>
          <a:bodyPr wrap="square">
            <a:spAutoFit/>
          </a:bodyPr>
          <a:p>
            <a:pPr marL="765175" indent="-765175"/>
            <a:r>
              <a:rPr lang="zh-CN" sz="1800" b="1">
                <a:solidFill>
                  <a:srgbClr val="0070C0"/>
                </a:solidFill>
                <a:latin typeface="Calibri" panose="020F0502020204030204" charset="0"/>
                <a:ea typeface="宋体" panose="02010600030101010101" pitchFamily="2" charset="-122"/>
              </a:rPr>
              <a:t>考点分析：</a:t>
            </a:r>
            <a:r>
              <a:rPr sz="1800" b="1">
                <a:solidFill>
                  <a:srgbClr val="0070C0"/>
                </a:solidFill>
                <a:latin typeface="Calibri" panose="020F0502020204030204" charset="0"/>
                <a:ea typeface="宋体" panose="02010600030101010101" pitchFamily="2" charset="-122"/>
              </a:rPr>
              <a:t>动词时态在历年考试中都是大热点，但是在近十</a:t>
            </a:r>
            <a:r>
              <a:rPr lang="zh-CN" sz="1800" b="1">
                <a:solidFill>
                  <a:srgbClr val="0070C0"/>
                </a:solidFill>
                <a:latin typeface="Calibri" panose="020F0502020204030204" charset="0"/>
                <a:ea typeface="宋体" panose="02010600030101010101" pitchFamily="2" charset="-122"/>
              </a:rPr>
              <a:t>几</a:t>
            </a:r>
            <a:r>
              <a:rPr sz="1800" b="1">
                <a:solidFill>
                  <a:srgbClr val="0070C0"/>
                </a:solidFill>
                <a:latin typeface="Calibri" panose="020F0502020204030204" charset="0"/>
                <a:ea typeface="宋体" panose="02010600030101010101" pitchFamily="2" charset="-122"/>
              </a:rPr>
              <a:t>年体育单招考试中，总共考过八种时态，如上表所示，广大师生可以根据考试的重点进行相应的学习，相信大家一定可以取得理想的成绩。</a:t>
            </a:r>
            <a:endParaRPr sz="1800" b="1">
              <a:solidFill>
                <a:srgbClr val="0070C0"/>
              </a:solidFill>
              <a:latin typeface="Calibri" panose="020F0502020204030204" charset="0"/>
              <a:ea typeface="宋体" panose="02010600030101010101" pitchFamily="2" charset="-122"/>
            </a:endParaRPr>
          </a:p>
        </p:txBody>
      </p:sp>
      <p:graphicFrame>
        <p:nvGraphicFramePr>
          <p:cNvPr id="2" name="表格 1"/>
          <p:cNvGraphicFramePr/>
          <p:nvPr>
            <p:custDataLst>
              <p:tags r:id="rId1"/>
            </p:custDataLst>
          </p:nvPr>
        </p:nvGraphicFramePr>
        <p:xfrm>
          <a:off x="323215" y="531495"/>
          <a:ext cx="8020685" cy="4152265"/>
        </p:xfrm>
        <a:graphic>
          <a:graphicData uri="http://schemas.openxmlformats.org/drawingml/2006/table">
            <a:tbl>
              <a:tblPr/>
              <a:tblGrid>
                <a:gridCol w="651510"/>
                <a:gridCol w="908050"/>
                <a:gridCol w="906780"/>
                <a:gridCol w="906780"/>
                <a:gridCol w="907415"/>
                <a:gridCol w="905510"/>
                <a:gridCol w="907415"/>
                <a:gridCol w="907415"/>
                <a:gridCol w="1019810"/>
              </a:tblGrid>
              <a:tr h="319405">
                <a:tc>
                  <a:txBody>
                    <a:bodyPr/>
                    <a:p>
                      <a:pPr indent="0">
                        <a:buNone/>
                      </a:pP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一般现在</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一般过去</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一般将来</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现在完成</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过去完成</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将来完成</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现在进行</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过去进行</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9405">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2</a:t>
                      </a:r>
                      <a:r>
                        <a:rPr lang="en-US" sz="1600" b="1">
                          <a:latin typeface="Times New Roman" panose="02020603050405020304" pitchFamily="18" charset="0"/>
                          <a:cs typeface="Times New Roman" panose="02020603050405020304" pitchFamily="18" charset="0"/>
                        </a:rPr>
                        <a:t>023</a:t>
                      </a:r>
                      <a:endParaRPr lang="en-US" altLang="en-US" sz="1600" b="1">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1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1</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9405">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2</a:t>
                      </a:r>
                      <a:r>
                        <a:rPr lang="en-US" sz="1600" b="1">
                          <a:latin typeface="Times New Roman" panose="02020603050405020304" pitchFamily="18" charset="0"/>
                          <a:cs typeface="Times New Roman" panose="02020603050405020304" pitchFamily="18" charset="0"/>
                        </a:rPr>
                        <a:t>022</a:t>
                      </a:r>
                      <a:endParaRPr lang="en-US" altLang="en-US" sz="1600" b="1">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9405">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2</a:t>
                      </a:r>
                      <a:r>
                        <a:rPr lang="en-US" sz="1600" b="1">
                          <a:latin typeface="Times New Roman" panose="02020603050405020304" pitchFamily="18" charset="0"/>
                          <a:cs typeface="Times New Roman" panose="02020603050405020304" pitchFamily="18" charset="0"/>
                        </a:rPr>
                        <a:t>021</a:t>
                      </a:r>
                      <a:endParaRPr lang="en-US" altLang="en-US" sz="1600" b="1">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9405">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2</a:t>
                      </a:r>
                      <a:r>
                        <a:rPr lang="en-US" sz="1600" b="1">
                          <a:latin typeface="Times New Roman" panose="02020603050405020304" pitchFamily="18" charset="0"/>
                          <a:cs typeface="Times New Roman" panose="02020603050405020304" pitchFamily="18" charset="0"/>
                        </a:rPr>
                        <a:t>020</a:t>
                      </a:r>
                      <a:endParaRPr lang="en-US" altLang="en-US" sz="1600" b="1">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9405">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2</a:t>
                      </a:r>
                      <a:r>
                        <a:rPr lang="en-US" sz="1600" b="1">
                          <a:latin typeface="Times New Roman" panose="02020603050405020304" pitchFamily="18" charset="0"/>
                          <a:cs typeface="Times New Roman" panose="02020603050405020304" pitchFamily="18" charset="0"/>
                        </a:rPr>
                        <a:t>019</a:t>
                      </a:r>
                      <a:endParaRPr lang="en-US" altLang="en-US" sz="1600" b="1">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9405">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2</a:t>
                      </a:r>
                      <a:r>
                        <a:rPr lang="en-US" sz="1600" b="1">
                          <a:latin typeface="Times New Roman" panose="02020603050405020304" pitchFamily="18" charset="0"/>
                          <a:cs typeface="Times New Roman" panose="02020603050405020304" pitchFamily="18" charset="0"/>
                        </a:rPr>
                        <a:t>018</a:t>
                      </a:r>
                      <a:endParaRPr lang="en-US" altLang="en-US" sz="1600" b="1">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2</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9405">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2</a:t>
                      </a:r>
                      <a:r>
                        <a:rPr lang="en-US" sz="1600" b="1">
                          <a:latin typeface="Times New Roman" panose="02020603050405020304" pitchFamily="18" charset="0"/>
                          <a:cs typeface="Times New Roman" panose="02020603050405020304" pitchFamily="18" charset="0"/>
                        </a:rPr>
                        <a:t>017</a:t>
                      </a:r>
                      <a:endParaRPr lang="en-US" altLang="en-US" sz="1600" b="1">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9405">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2</a:t>
                      </a:r>
                      <a:r>
                        <a:rPr lang="en-US" sz="1600" b="1">
                          <a:latin typeface="Times New Roman" panose="02020603050405020304" pitchFamily="18" charset="0"/>
                          <a:cs typeface="Times New Roman" panose="02020603050405020304" pitchFamily="18" charset="0"/>
                        </a:rPr>
                        <a:t>016</a:t>
                      </a:r>
                      <a:endParaRPr lang="en-US" altLang="en-US" sz="1600" b="1">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9405">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2</a:t>
                      </a:r>
                      <a:r>
                        <a:rPr lang="en-US" sz="1600" b="1">
                          <a:latin typeface="Times New Roman" panose="02020603050405020304" pitchFamily="18" charset="0"/>
                          <a:cs typeface="Times New Roman" panose="02020603050405020304" pitchFamily="18" charset="0"/>
                        </a:rPr>
                        <a:t>015</a:t>
                      </a:r>
                      <a:endParaRPr lang="en-US" altLang="en-US" sz="1600" b="1">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9405">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2</a:t>
                      </a:r>
                      <a:r>
                        <a:rPr lang="en-US" sz="1600" b="1">
                          <a:latin typeface="Times New Roman" panose="02020603050405020304" pitchFamily="18" charset="0"/>
                          <a:cs typeface="Times New Roman" panose="02020603050405020304" pitchFamily="18" charset="0"/>
                        </a:rPr>
                        <a:t>014</a:t>
                      </a:r>
                      <a:endParaRPr lang="en-US" altLang="en-US" sz="1600" b="1">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2</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9405">
                <a:tc>
                  <a:txBody>
                    <a:bodyPr/>
                    <a:p>
                      <a:pPr indent="0">
                        <a:buNone/>
                      </a:pPr>
                      <a:r>
                        <a:rPr lang="en-US" sz="1600" b="1">
                          <a:latin typeface="Times New Roman" panose="02020603050405020304" pitchFamily="18" charset="0"/>
                          <a:cs typeface="Times New Roman" panose="02020603050405020304" pitchFamily="18" charset="0"/>
                        </a:rPr>
                        <a:t>2013</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2</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9405">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2</a:t>
                      </a:r>
                      <a:r>
                        <a:rPr lang="en-US" sz="1600" b="1">
                          <a:latin typeface="Times New Roman" panose="02020603050405020304" pitchFamily="18" charset="0"/>
                          <a:cs typeface="Times New Roman" panose="02020603050405020304" pitchFamily="18" charset="0"/>
                        </a:rPr>
                        <a:t>024</a:t>
                      </a:r>
                      <a:endParaRPr lang="en-US" altLang="en-US" sz="1600" b="1">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1</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Times New Roman" panose="02020603050405020304" pitchFamily="18" charset="0"/>
                          <a:cs typeface="Times New Roman" panose="02020603050405020304" pitchFamily="18" charset="0"/>
                        </a:rPr>
                        <a:t> </a:t>
                      </a:r>
                      <a:endParaRPr lang="en-US" alt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35560" y="260985"/>
            <a:ext cx="9001125" cy="1568450"/>
          </a:xfrm>
          <a:prstGeom prst="rect">
            <a:avLst/>
          </a:prstGeom>
          <a:noFill/>
          <a:ln w="9525">
            <a:noFill/>
          </a:ln>
        </p:spPr>
        <p:txBody>
          <a:bodyPr wrap="square">
            <a:spAutoFit/>
          </a:bodyPr>
          <a:p>
            <a:r>
              <a:rPr sz="2400" b="1">
                <a:latin typeface="Times New Roman" panose="02020603050405020304" pitchFamily="18" charset="0"/>
                <a:sym typeface="+mn-ea"/>
              </a:rPr>
              <a:t>（202</a:t>
            </a:r>
            <a:r>
              <a:rPr lang="en-US" sz="2400" b="1">
                <a:latin typeface="Times New Roman" panose="02020603050405020304" pitchFamily="18" charset="0"/>
                <a:sym typeface="+mn-ea"/>
              </a:rPr>
              <a:t>4</a:t>
            </a:r>
            <a:r>
              <a:rPr sz="2400" b="1">
                <a:latin typeface="Times New Roman" panose="02020603050405020304" pitchFamily="18" charset="0"/>
                <a:sym typeface="+mn-ea"/>
              </a:rPr>
              <a:t>年）</a:t>
            </a:r>
            <a:r>
              <a:rPr lang="en-US" altLang="zh-CN" sz="2400" b="1">
                <a:latin typeface="Times New Roman" panose="02020603050405020304" pitchFamily="18" charset="0"/>
              </a:rPr>
              <a:t> There</a:t>
            </a:r>
            <a:r>
              <a:rPr sz="2400" b="1">
                <a:latin typeface="Times New Roman" panose="02020603050405020304" pitchFamily="18" charset="0"/>
                <a:sym typeface="+mn-ea"/>
              </a:rPr>
              <a:t>________</a:t>
            </a:r>
            <a:r>
              <a:rPr lang="en-US" altLang="zh-CN" sz="2400" b="1">
                <a:latin typeface="Times New Roman" panose="02020603050405020304" pitchFamily="18" charset="0"/>
                <a:sym typeface="+mn-ea"/>
              </a:rPr>
              <a:t> </a:t>
            </a:r>
            <a:r>
              <a:rPr lang="en-US" altLang="zh-CN" sz="2400" b="1">
                <a:latin typeface="Times New Roman" panose="02020603050405020304" pitchFamily="18" charset="0"/>
              </a:rPr>
              <a:t> too little rain over the past six months and the crops are suffering.</a:t>
            </a:r>
            <a:endParaRPr lang="en-US" altLang="zh-CN" sz="2400" b="1">
              <a:latin typeface="Times New Roman" panose="02020603050405020304" pitchFamily="18" charset="0"/>
            </a:endParaRPr>
          </a:p>
          <a:p>
            <a:r>
              <a:rPr lang="en-US" altLang="zh-CN" sz="2400" b="1">
                <a:latin typeface="Times New Roman" panose="02020603050405020304" pitchFamily="18" charset="0"/>
              </a:rPr>
              <a:t>              A. has been                             B. is    </a:t>
            </a:r>
            <a:endParaRPr lang="en-US" altLang="zh-CN" sz="2400" b="1">
              <a:latin typeface="Times New Roman" panose="02020603050405020304" pitchFamily="18" charset="0"/>
            </a:endParaRPr>
          </a:p>
          <a:p>
            <a:r>
              <a:rPr lang="en-US" altLang="zh-CN" sz="2400" b="1">
                <a:latin typeface="Times New Roman" panose="02020603050405020304" pitchFamily="18" charset="0"/>
              </a:rPr>
              <a:t>              C. was                                     D. will be</a:t>
            </a:r>
            <a:endParaRPr lang="en-US" altLang="zh-CN" sz="2400" b="1">
              <a:latin typeface="Times New Roman" panose="02020603050405020304" pitchFamily="18" charset="0"/>
            </a:endParaRPr>
          </a:p>
        </p:txBody>
      </p:sp>
      <p:sp>
        <p:nvSpPr>
          <p:cNvPr id="2" name="文本框 1"/>
          <p:cNvSpPr txBox="1"/>
          <p:nvPr>
            <p:custDataLst>
              <p:tags r:id="rId2"/>
            </p:custDataLst>
          </p:nvPr>
        </p:nvSpPr>
        <p:spPr>
          <a:xfrm>
            <a:off x="323850" y="1844675"/>
            <a:ext cx="8376285" cy="1476375"/>
          </a:xfrm>
          <a:prstGeom prst="rect">
            <a:avLst/>
          </a:prstGeom>
          <a:noFill/>
          <a:ln w="9525">
            <a:noFill/>
          </a:ln>
        </p:spPr>
        <p:txBody>
          <a:bodyPr wrap="square">
            <a:spAutoFit/>
          </a:bodyPr>
          <a:p>
            <a:r>
              <a:rPr sz="1800">
                <a:solidFill>
                  <a:srgbClr val="FF0000"/>
                </a:solidFill>
                <a:latin typeface="Times New Roman" panose="02020603050405020304" pitchFamily="18" charset="0"/>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A</a:t>
            </a:r>
            <a:endParaRPr sz="1800">
              <a:solidFill>
                <a:srgbClr val="FF0000"/>
              </a:solidFill>
              <a:latin typeface="Times New Roman" panose="02020603050405020304" pitchFamily="18" charset="0"/>
              <a:ea typeface="宋体" panose="02010600030101010101" pitchFamily="2" charset="-122"/>
            </a:endParaRPr>
          </a:p>
          <a:p>
            <a:r>
              <a:rPr lang="zh-CN" altLang="en-US" sz="1800">
                <a:solidFill>
                  <a:srgbClr val="FF0000"/>
                </a:solidFill>
                <a:latin typeface="Times New Roman" panose="02020603050405020304" pitchFamily="18" charset="0"/>
                <a:ea typeface="宋体" panose="02010600030101010101" pitchFamily="2" charset="-122"/>
              </a:rPr>
              <a:t>考点与解析：考查时态。</a:t>
            </a:r>
            <a:r>
              <a:rPr lang="en-US" altLang="zh-CN" sz="1800">
                <a:solidFill>
                  <a:srgbClr val="FF0000"/>
                </a:solidFill>
                <a:latin typeface="Times New Roman" panose="02020603050405020304" pitchFamily="18" charset="0"/>
                <a:ea typeface="宋体" panose="02010600030101010101" pitchFamily="2" charset="-122"/>
              </a:rPr>
              <a:t>A </a:t>
            </a:r>
            <a:r>
              <a:rPr lang="zh-CN" altLang="en-US" sz="1800">
                <a:solidFill>
                  <a:srgbClr val="FF0000"/>
                </a:solidFill>
                <a:latin typeface="Times New Roman" panose="02020603050405020304" pitchFamily="18" charset="0"/>
                <a:ea typeface="宋体" panose="02010600030101010101" pitchFamily="2" charset="-122"/>
              </a:rPr>
              <a:t>选项</a:t>
            </a:r>
            <a:r>
              <a:rPr lang="zh-CN" altLang="en-US" sz="1800">
                <a:solidFill>
                  <a:srgbClr val="FF0000"/>
                </a:solidFill>
                <a:latin typeface="Times New Roman" panose="02020603050405020304" pitchFamily="18" charset="0"/>
                <a:sym typeface="+mn-ea"/>
              </a:rPr>
              <a:t>现在完成时</a:t>
            </a:r>
            <a:r>
              <a:rPr lang="zh-CN" altLang="en-US" sz="1800">
                <a:solidFill>
                  <a:srgbClr val="FF0000"/>
                </a:solidFill>
                <a:latin typeface="Times New Roman" panose="02020603050405020304" pitchFamily="18" charset="0"/>
                <a:ea typeface="宋体" panose="02010600030101010101" pitchFamily="2" charset="-122"/>
              </a:rPr>
              <a:t>，</a:t>
            </a:r>
            <a:r>
              <a:rPr lang="en-US" altLang="zh-CN" sz="1800">
                <a:solidFill>
                  <a:srgbClr val="FF0000"/>
                </a:solidFill>
                <a:latin typeface="Times New Roman" panose="02020603050405020304" pitchFamily="18" charset="0"/>
                <a:ea typeface="宋体" panose="02010600030101010101" pitchFamily="2" charset="-122"/>
              </a:rPr>
              <a:t>B </a:t>
            </a:r>
            <a:r>
              <a:rPr lang="zh-CN" altLang="en-US" sz="1800">
                <a:solidFill>
                  <a:srgbClr val="FF0000"/>
                </a:solidFill>
                <a:latin typeface="Times New Roman" panose="02020603050405020304" pitchFamily="18" charset="0"/>
                <a:ea typeface="宋体" panose="02010600030101010101" pitchFamily="2" charset="-122"/>
              </a:rPr>
              <a:t>选项</a:t>
            </a:r>
            <a:r>
              <a:rPr lang="zh-CN" altLang="en-US" sz="1800">
                <a:solidFill>
                  <a:srgbClr val="FF0000"/>
                </a:solidFill>
                <a:latin typeface="Times New Roman" panose="02020603050405020304" pitchFamily="18" charset="0"/>
                <a:sym typeface="+mn-ea"/>
              </a:rPr>
              <a:t>一般现在时的单数形式</a:t>
            </a:r>
            <a:r>
              <a:rPr lang="zh-CN" altLang="en-US" sz="1800">
                <a:solidFill>
                  <a:srgbClr val="FF0000"/>
                </a:solidFill>
                <a:latin typeface="Times New Roman" panose="02020603050405020304" pitchFamily="18" charset="0"/>
                <a:ea typeface="宋体" panose="02010600030101010101" pitchFamily="2" charset="-122"/>
              </a:rPr>
              <a:t>，</a:t>
            </a:r>
            <a:r>
              <a:rPr lang="en-US" altLang="zh-CN" sz="1800">
                <a:solidFill>
                  <a:srgbClr val="FF0000"/>
                </a:solidFill>
                <a:latin typeface="Times New Roman" panose="02020603050405020304" pitchFamily="18" charset="0"/>
                <a:ea typeface="宋体" panose="02010600030101010101" pitchFamily="2" charset="-122"/>
              </a:rPr>
              <a:t>C </a:t>
            </a:r>
            <a:r>
              <a:rPr lang="zh-CN" altLang="en-US" sz="1800">
                <a:solidFill>
                  <a:srgbClr val="FF0000"/>
                </a:solidFill>
                <a:latin typeface="Times New Roman" panose="02020603050405020304" pitchFamily="18" charset="0"/>
                <a:ea typeface="宋体" panose="02010600030101010101" pitchFamily="2" charset="-122"/>
              </a:rPr>
              <a:t>选项一般过去时，</a:t>
            </a:r>
            <a:r>
              <a:rPr lang="en-US" altLang="zh-CN" sz="1800">
                <a:solidFill>
                  <a:srgbClr val="FF0000"/>
                </a:solidFill>
                <a:latin typeface="Times New Roman" panose="02020603050405020304" pitchFamily="18" charset="0"/>
                <a:ea typeface="宋体" panose="02010600030101010101" pitchFamily="2" charset="-122"/>
              </a:rPr>
              <a:t>D </a:t>
            </a:r>
            <a:r>
              <a:rPr lang="zh-CN" altLang="en-US" sz="1800">
                <a:solidFill>
                  <a:srgbClr val="FF0000"/>
                </a:solidFill>
                <a:latin typeface="Times New Roman" panose="02020603050405020304" pitchFamily="18" charset="0"/>
                <a:ea typeface="宋体" panose="02010600030101010101" pitchFamily="2" charset="-122"/>
              </a:rPr>
              <a:t>选项一般将来时。此句，根据时间状语</a:t>
            </a:r>
            <a:r>
              <a:rPr lang="en-US" altLang="zh-CN" sz="1800">
                <a:solidFill>
                  <a:srgbClr val="FF0000"/>
                </a:solidFill>
                <a:latin typeface="Times New Roman" panose="02020603050405020304" pitchFamily="18" charset="0"/>
                <a:ea typeface="宋体" panose="02010600030101010101" pitchFamily="2" charset="-122"/>
              </a:rPr>
              <a:t>“over the past six months ”</a:t>
            </a:r>
            <a:r>
              <a:rPr lang="zh-CN" altLang="en-US" sz="1800">
                <a:solidFill>
                  <a:srgbClr val="FF0000"/>
                </a:solidFill>
                <a:latin typeface="Times New Roman" panose="02020603050405020304" pitchFamily="18" charset="0"/>
                <a:ea typeface="宋体" panose="02010600030101010101" pitchFamily="2" charset="-122"/>
              </a:rPr>
              <a:t>表示</a:t>
            </a:r>
            <a:r>
              <a:rPr lang="en-US" altLang="zh-CN" sz="1800">
                <a:solidFill>
                  <a:srgbClr val="FF0000"/>
                </a:solidFill>
                <a:latin typeface="Times New Roman" panose="02020603050405020304" pitchFamily="18" charset="0"/>
                <a:ea typeface="宋体" panose="02010600030101010101" pitchFamily="2" charset="-122"/>
              </a:rPr>
              <a:t>“</a:t>
            </a:r>
            <a:r>
              <a:rPr lang="zh-CN" altLang="en-US" sz="1800">
                <a:solidFill>
                  <a:srgbClr val="FF0000"/>
                </a:solidFill>
                <a:latin typeface="Times New Roman" panose="02020603050405020304" pitchFamily="18" charset="0"/>
                <a:ea typeface="宋体" panose="02010600030101010101" pitchFamily="2" charset="-122"/>
              </a:rPr>
              <a:t>在过去的六个月里</a:t>
            </a:r>
            <a:r>
              <a:rPr lang="en-US" altLang="zh-CN" sz="1800">
                <a:solidFill>
                  <a:srgbClr val="FF0000"/>
                </a:solidFill>
                <a:latin typeface="Times New Roman" panose="02020603050405020304" pitchFamily="18" charset="0"/>
                <a:ea typeface="宋体" panose="02010600030101010101" pitchFamily="2" charset="-122"/>
              </a:rPr>
              <a:t>”</a:t>
            </a:r>
            <a:r>
              <a:rPr lang="zh-CN" altLang="en-US" sz="1800">
                <a:solidFill>
                  <a:srgbClr val="FF0000"/>
                </a:solidFill>
                <a:latin typeface="Times New Roman" panose="02020603050405020304" pitchFamily="18" charset="0"/>
                <a:ea typeface="宋体" panose="02010600030101010101" pitchFamily="2" charset="-122"/>
              </a:rPr>
              <a:t>，用现在完成时。句意：在过去的六个月里只下了一点雨，庄稼们正在遭殃。</a:t>
            </a:r>
            <a:endParaRPr lang="zh-CN" altLang="en-US" sz="1800">
              <a:solidFill>
                <a:srgbClr val="FF0000"/>
              </a:solidFill>
              <a:latin typeface="Times New Roman" panose="02020603050405020304" pitchFamily="18" charset="0"/>
              <a:ea typeface="宋体" panose="02010600030101010101" pitchFamily="2" charset="-122"/>
            </a:endParaRPr>
          </a:p>
        </p:txBody>
      </p:sp>
      <p:sp>
        <p:nvSpPr>
          <p:cNvPr id="3" name="文本框 2"/>
          <p:cNvSpPr txBox="1"/>
          <p:nvPr>
            <p:custDataLst>
              <p:tags r:id="rId3"/>
            </p:custDataLst>
          </p:nvPr>
        </p:nvSpPr>
        <p:spPr>
          <a:xfrm>
            <a:off x="107315" y="3490595"/>
            <a:ext cx="8764270" cy="1568450"/>
          </a:xfrm>
          <a:prstGeom prst="rect">
            <a:avLst/>
          </a:prstGeom>
          <a:noFill/>
          <a:ln w="9525">
            <a:noFill/>
          </a:ln>
        </p:spPr>
        <p:txBody>
          <a:bodyPr wrap="square">
            <a:spAutoFit/>
          </a:bodyPr>
          <a:p>
            <a:pPr>
              <a:buClrTx/>
              <a:buSzTx/>
              <a:buFontTx/>
            </a:pPr>
            <a:r>
              <a:rPr sz="2400" b="1">
                <a:latin typeface="Times New Roman" panose="02020603050405020304" pitchFamily="18" charset="0"/>
                <a:sym typeface="+mn-ea"/>
              </a:rPr>
              <a:t>（202</a:t>
            </a:r>
            <a:r>
              <a:rPr lang="en-US" sz="2400" b="1">
                <a:latin typeface="Times New Roman" panose="02020603050405020304" pitchFamily="18" charset="0"/>
                <a:sym typeface="+mn-ea"/>
              </a:rPr>
              <a:t>4</a:t>
            </a:r>
            <a:r>
              <a:rPr sz="2400" b="1">
                <a:latin typeface="Times New Roman" panose="02020603050405020304" pitchFamily="18" charset="0"/>
                <a:sym typeface="+mn-ea"/>
              </a:rPr>
              <a:t>年）</a:t>
            </a:r>
            <a:r>
              <a:rPr lang="en-US" sz="2400" b="1">
                <a:latin typeface="Times New Roman" panose="02020603050405020304" pitchFamily="18" charset="0"/>
                <a:sym typeface="+mn-ea"/>
              </a:rPr>
              <a:t>T</a:t>
            </a:r>
            <a:r>
              <a:rPr lang="en-US" altLang="zh-CN" sz="2400" b="1">
                <a:latin typeface="Times New Roman" panose="02020603050405020304" pitchFamily="18" charset="0"/>
                <a:ea typeface="宋体" panose="02010600030101010101" pitchFamily="2" charset="-122"/>
              </a:rPr>
              <a:t>he gift for Miss Briggs was not</a:t>
            </a:r>
            <a:r>
              <a:rPr sz="2400" b="1">
                <a:latin typeface="Times New Roman" panose="02020603050405020304" pitchFamily="18" charset="0"/>
                <a:sym typeface="+mn-ea"/>
              </a:rPr>
              <a:t>________</a:t>
            </a:r>
            <a:r>
              <a:rPr lang="en-US" altLang="zh-CN" sz="2400" b="1">
                <a:latin typeface="Times New Roman" panose="02020603050405020304" pitchFamily="18" charset="0"/>
                <a:sym typeface="+mn-ea"/>
              </a:rPr>
              <a:t> . Henry got it and gave it to her.</a:t>
            </a:r>
            <a:r>
              <a:rPr lang="en-US" altLang="zh-CN" sz="2400" b="1">
                <a:latin typeface="Times New Roman" panose="02020603050405020304" pitchFamily="18" charset="0"/>
                <a:sym typeface="+mn-ea"/>
              </a:rPr>
              <a:t> </a:t>
            </a:r>
            <a:endParaRPr lang="en-US" altLang="zh-CN" sz="2400" b="1">
              <a:latin typeface="Times New Roman" panose="02020603050405020304" pitchFamily="18" charset="0"/>
              <a:sym typeface="+mn-ea"/>
            </a:endParaRPr>
          </a:p>
          <a:p>
            <a:pPr>
              <a:buClrTx/>
              <a:buSzTx/>
              <a:buFontTx/>
            </a:pPr>
            <a:r>
              <a:rPr lang="en-US" altLang="zh-CN" sz="2400" b="1">
                <a:latin typeface="Times New Roman" panose="02020603050405020304" pitchFamily="18" charset="0"/>
                <a:ea typeface="宋体" panose="02010600030101010101" pitchFamily="2" charset="-122"/>
              </a:rPr>
              <a:t>            A. forget                               B. forgot            </a:t>
            </a:r>
            <a:endParaRPr lang="en-US" altLang="zh-CN" sz="2400" b="1">
              <a:latin typeface="Times New Roman" panose="02020603050405020304" pitchFamily="18" charset="0"/>
              <a:ea typeface="宋体" panose="02010600030101010101" pitchFamily="2" charset="-122"/>
            </a:endParaRPr>
          </a:p>
          <a:p>
            <a:pPr>
              <a:buClrTx/>
              <a:buSzTx/>
              <a:buFontTx/>
            </a:pPr>
            <a:r>
              <a:rPr lang="en-US" altLang="zh-CN" sz="2400" b="1">
                <a:latin typeface="Times New Roman" panose="02020603050405020304" pitchFamily="18" charset="0"/>
                <a:ea typeface="宋体" panose="02010600030101010101" pitchFamily="2" charset="-122"/>
              </a:rPr>
              <a:t>            C. forgotten                         D. forgetting</a:t>
            </a:r>
            <a:endParaRPr lang="en-US" altLang="zh-CN" sz="2400" b="1">
              <a:latin typeface="Times New Roman" panose="02020603050405020304" pitchFamily="18" charset="0"/>
              <a:ea typeface="宋体" panose="02010600030101010101" pitchFamily="2" charset="-122"/>
            </a:endParaRPr>
          </a:p>
        </p:txBody>
      </p:sp>
      <p:sp>
        <p:nvSpPr>
          <p:cNvPr id="4" name="文本框 3"/>
          <p:cNvSpPr txBox="1"/>
          <p:nvPr>
            <p:custDataLst>
              <p:tags r:id="rId4"/>
            </p:custDataLst>
          </p:nvPr>
        </p:nvSpPr>
        <p:spPr>
          <a:xfrm>
            <a:off x="323850" y="5013325"/>
            <a:ext cx="8547100" cy="1476375"/>
          </a:xfrm>
          <a:prstGeom prst="rect">
            <a:avLst/>
          </a:prstGeom>
          <a:noFill/>
          <a:ln w="9525">
            <a:noFill/>
          </a:ln>
        </p:spPr>
        <p:txBody>
          <a:bodyPr wrap="square">
            <a:spAutoFit/>
          </a:bodyPr>
          <a:p>
            <a:r>
              <a:rPr sz="1800">
                <a:solidFill>
                  <a:srgbClr val="FF0000"/>
                </a:solidFill>
                <a:latin typeface="Times New Roman" panose="02020603050405020304" pitchFamily="18" charset="0"/>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D</a:t>
            </a:r>
            <a:endParaRPr sz="1800">
              <a:solidFill>
                <a:srgbClr val="FF0000"/>
              </a:solidFill>
              <a:latin typeface="Times New Roman" panose="02020603050405020304" pitchFamily="18" charset="0"/>
              <a:ea typeface="宋体" panose="02010600030101010101" pitchFamily="2" charset="-122"/>
            </a:endParaRPr>
          </a:p>
          <a:p>
            <a:r>
              <a:rPr lang="zh-CN" altLang="en-US" sz="1800">
                <a:solidFill>
                  <a:srgbClr val="FF0000"/>
                </a:solidFill>
                <a:latin typeface="Times New Roman" panose="02020603050405020304" pitchFamily="18" charset="0"/>
                <a:ea typeface="宋体" panose="02010600030101010101" pitchFamily="2" charset="-122"/>
              </a:rPr>
              <a:t>考点与解析：考查时态和语态。</a:t>
            </a:r>
            <a:r>
              <a:rPr lang="en-US" altLang="zh-CN" sz="1800">
                <a:solidFill>
                  <a:srgbClr val="FF0000"/>
                </a:solidFill>
                <a:latin typeface="Times New Roman" panose="02020603050405020304" pitchFamily="18" charset="0"/>
                <a:ea typeface="宋体" panose="02010600030101010101" pitchFamily="2" charset="-122"/>
              </a:rPr>
              <a:t>A </a:t>
            </a:r>
            <a:r>
              <a:rPr lang="zh-CN" altLang="en-US" sz="1800">
                <a:solidFill>
                  <a:srgbClr val="FF0000"/>
                </a:solidFill>
                <a:latin typeface="Times New Roman" panose="02020603050405020304" pitchFamily="18" charset="0"/>
                <a:ea typeface="宋体" panose="02010600030101010101" pitchFamily="2" charset="-122"/>
              </a:rPr>
              <a:t>选项一般现在时，</a:t>
            </a:r>
            <a:r>
              <a:rPr lang="en-US" altLang="zh-CN" sz="1800">
                <a:solidFill>
                  <a:srgbClr val="FF0000"/>
                </a:solidFill>
                <a:latin typeface="Times New Roman" panose="02020603050405020304" pitchFamily="18" charset="0"/>
                <a:ea typeface="宋体" panose="02010600030101010101" pitchFamily="2" charset="-122"/>
              </a:rPr>
              <a:t>B </a:t>
            </a:r>
            <a:r>
              <a:rPr lang="zh-CN" altLang="en-US" sz="1800">
                <a:solidFill>
                  <a:srgbClr val="FF0000"/>
                </a:solidFill>
                <a:latin typeface="Times New Roman" panose="02020603050405020304" pitchFamily="18" charset="0"/>
                <a:ea typeface="宋体" panose="02010600030101010101" pitchFamily="2" charset="-122"/>
              </a:rPr>
              <a:t>选项一般过去时，</a:t>
            </a:r>
            <a:r>
              <a:rPr lang="en-US" altLang="zh-CN" sz="1800">
                <a:solidFill>
                  <a:srgbClr val="FF0000"/>
                </a:solidFill>
                <a:latin typeface="Times New Roman" panose="02020603050405020304" pitchFamily="18" charset="0"/>
                <a:ea typeface="宋体" panose="02010600030101010101" pitchFamily="2" charset="-122"/>
              </a:rPr>
              <a:t>C </a:t>
            </a:r>
            <a:r>
              <a:rPr lang="zh-CN" altLang="en-US" sz="1800">
                <a:solidFill>
                  <a:srgbClr val="FF0000"/>
                </a:solidFill>
                <a:latin typeface="Times New Roman" panose="02020603050405020304" pitchFamily="18" charset="0"/>
                <a:ea typeface="宋体" panose="02010600030101010101" pitchFamily="2" charset="-122"/>
              </a:rPr>
              <a:t>选项一般现在时的被动语态，</a:t>
            </a:r>
            <a:r>
              <a:rPr lang="en-US" altLang="zh-CN" sz="1800">
                <a:solidFill>
                  <a:srgbClr val="FF0000"/>
                </a:solidFill>
                <a:latin typeface="Times New Roman" panose="02020603050405020304" pitchFamily="18" charset="0"/>
                <a:ea typeface="宋体" panose="02010600030101010101" pitchFamily="2" charset="-122"/>
              </a:rPr>
              <a:t>D </a:t>
            </a:r>
            <a:r>
              <a:rPr lang="zh-CN" altLang="en-US" sz="1800">
                <a:solidFill>
                  <a:srgbClr val="FF0000"/>
                </a:solidFill>
                <a:latin typeface="Times New Roman" panose="02020603050405020304" pitchFamily="18" charset="0"/>
                <a:ea typeface="宋体" panose="02010600030101010101" pitchFamily="2" charset="-122"/>
              </a:rPr>
              <a:t>选项现在进行时。此句中</a:t>
            </a:r>
            <a:r>
              <a:rPr lang="en-US" altLang="zh-CN" sz="1800">
                <a:solidFill>
                  <a:srgbClr val="FF0000"/>
                </a:solidFill>
                <a:latin typeface="Times New Roman" panose="02020603050405020304" pitchFamily="18" charset="0"/>
                <a:ea typeface="宋体" panose="02010600030101010101" pitchFamily="2" charset="-122"/>
              </a:rPr>
              <a:t> gift </a:t>
            </a:r>
            <a:r>
              <a:rPr lang="zh-CN" altLang="en-US" sz="1800">
                <a:solidFill>
                  <a:srgbClr val="FF0000"/>
                </a:solidFill>
                <a:latin typeface="Times New Roman" panose="02020603050405020304" pitchFamily="18" charset="0"/>
                <a:ea typeface="宋体" panose="02010600030101010101" pitchFamily="2" charset="-122"/>
              </a:rPr>
              <a:t>礼物没有被忘记，</a:t>
            </a:r>
            <a:r>
              <a:rPr lang="en-US" altLang="zh-CN" sz="1800">
                <a:solidFill>
                  <a:srgbClr val="FF0000"/>
                </a:solidFill>
                <a:latin typeface="Times New Roman" panose="02020603050405020304" pitchFamily="18" charset="0"/>
                <a:ea typeface="宋体" panose="02010600030101010101" pitchFamily="2" charset="-122"/>
              </a:rPr>
              <a:t>was</a:t>
            </a:r>
            <a:r>
              <a:rPr lang="zh-CN" altLang="en-US" sz="1800">
                <a:solidFill>
                  <a:srgbClr val="FF0000"/>
                </a:solidFill>
                <a:latin typeface="Times New Roman" panose="02020603050405020304" pitchFamily="18" charset="0"/>
                <a:ea typeface="宋体" panose="02010600030101010101" pitchFamily="2" charset="-122"/>
              </a:rPr>
              <a:t>用一般过去时，且</a:t>
            </a:r>
            <a:r>
              <a:rPr lang="en-US" altLang="zh-CN" sz="1800">
                <a:solidFill>
                  <a:srgbClr val="FF0000"/>
                </a:solidFill>
                <a:latin typeface="Times New Roman" panose="02020603050405020304" pitchFamily="18" charset="0"/>
                <a:ea typeface="宋体" panose="02010600030101010101" pitchFamily="2" charset="-122"/>
              </a:rPr>
              <a:t>gift</a:t>
            </a:r>
            <a:r>
              <a:rPr lang="zh-CN" altLang="en-US" sz="1800">
                <a:solidFill>
                  <a:srgbClr val="FF0000"/>
                </a:solidFill>
                <a:latin typeface="Times New Roman" panose="02020603050405020304" pitchFamily="18" charset="0"/>
                <a:ea typeface="宋体" panose="02010600030101010101" pitchFamily="2" charset="-122"/>
              </a:rPr>
              <a:t>和</a:t>
            </a:r>
            <a:r>
              <a:rPr lang="en-US" altLang="zh-CN" sz="1800">
                <a:solidFill>
                  <a:srgbClr val="FF0000"/>
                </a:solidFill>
                <a:latin typeface="Times New Roman" panose="02020603050405020304" pitchFamily="18" charset="0"/>
                <a:ea typeface="宋体" panose="02010600030101010101" pitchFamily="2" charset="-122"/>
              </a:rPr>
              <a:t> forgrt</a:t>
            </a:r>
            <a:r>
              <a:rPr lang="zh-CN" altLang="en-US" sz="1800">
                <a:solidFill>
                  <a:srgbClr val="FF0000"/>
                </a:solidFill>
                <a:latin typeface="Times New Roman" panose="02020603050405020304" pitchFamily="18" charset="0"/>
                <a:ea typeface="宋体" panose="02010600030101010101" pitchFamily="2" charset="-122"/>
              </a:rPr>
              <a:t>之间是被动关系，要用被动态。</a:t>
            </a:r>
            <a:endParaRPr lang="zh-CN" altLang="en-US" sz="1800">
              <a:solidFill>
                <a:srgbClr val="FF0000"/>
              </a:solidFill>
              <a:latin typeface="Times New Roman" panose="02020603050405020304" pitchFamily="18" charset="0"/>
              <a:ea typeface="宋体" panose="02010600030101010101" pitchFamily="2" charset="-122"/>
            </a:endParaRPr>
          </a:p>
          <a:p>
            <a:r>
              <a:rPr lang="zh-CN" altLang="en-US" sz="1800">
                <a:solidFill>
                  <a:srgbClr val="FF0000"/>
                </a:solidFill>
                <a:latin typeface="Times New Roman" panose="02020603050405020304" pitchFamily="18" charset="0"/>
                <a:ea typeface="宋体" panose="02010600030101010101" pitchFamily="2" charset="-122"/>
              </a:rPr>
              <a:t>句意</a:t>
            </a:r>
            <a:r>
              <a:rPr lang="en-US" altLang="zh-CN" sz="1800">
                <a:solidFill>
                  <a:srgbClr val="FF0000"/>
                </a:solidFill>
                <a:latin typeface="Times New Roman" panose="02020603050405020304" pitchFamily="18" charset="0"/>
                <a:ea typeface="宋体" panose="02010600030101010101" pitchFamily="2" charset="-122"/>
              </a:rPr>
              <a:t>:</a:t>
            </a:r>
            <a:r>
              <a:rPr lang="zh-CN" altLang="en-US" sz="1800">
                <a:solidFill>
                  <a:srgbClr val="FF0000"/>
                </a:solidFill>
                <a:latin typeface="Times New Roman" panose="02020603050405020304" pitchFamily="18" charset="0"/>
                <a:ea typeface="宋体" panose="02010600030101010101" pitchFamily="2" charset="-122"/>
              </a:rPr>
              <a:t>给</a:t>
            </a:r>
            <a:r>
              <a:rPr lang="en-US" altLang="zh-CN" sz="1800">
                <a:solidFill>
                  <a:srgbClr val="FF0000"/>
                </a:solidFill>
                <a:latin typeface="Times New Roman" panose="02020603050405020304" pitchFamily="18" charset="0"/>
                <a:ea typeface="宋体" panose="02010600030101010101" pitchFamily="2" charset="-122"/>
              </a:rPr>
              <a:t>Briggs</a:t>
            </a:r>
            <a:r>
              <a:rPr lang="zh-CN" altLang="en-US" sz="1800">
                <a:solidFill>
                  <a:srgbClr val="FF0000"/>
                </a:solidFill>
                <a:latin typeface="Times New Roman" panose="02020603050405020304" pitchFamily="18" charset="0"/>
                <a:ea typeface="宋体" panose="02010600030101010101" pitchFamily="2" charset="-122"/>
              </a:rPr>
              <a:t>女士的礼物没有被忘掉，</a:t>
            </a:r>
            <a:r>
              <a:rPr lang="en-US" altLang="zh-CN" sz="1800">
                <a:solidFill>
                  <a:srgbClr val="FF0000"/>
                </a:solidFill>
                <a:latin typeface="Times New Roman" panose="02020603050405020304" pitchFamily="18" charset="0"/>
                <a:ea typeface="宋体" panose="02010600030101010101" pitchFamily="2" charset="-122"/>
              </a:rPr>
              <a:t>Henry</a:t>
            </a:r>
            <a:r>
              <a:rPr lang="zh-CN" altLang="en-US" sz="1800">
                <a:solidFill>
                  <a:srgbClr val="FF0000"/>
                </a:solidFill>
                <a:latin typeface="Times New Roman" panose="02020603050405020304" pitchFamily="18" charset="0"/>
                <a:ea typeface="宋体" panose="02010600030101010101" pitchFamily="2" charset="-122"/>
              </a:rPr>
              <a:t>已经给她了。</a:t>
            </a:r>
            <a:endParaRPr lang="zh-CN" altLang="en-US"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35560" y="260985"/>
            <a:ext cx="9001125" cy="1568450"/>
          </a:xfrm>
          <a:prstGeom prst="rect">
            <a:avLst/>
          </a:prstGeom>
          <a:noFill/>
          <a:ln w="9525">
            <a:noFill/>
          </a:ln>
        </p:spPr>
        <p:txBody>
          <a:bodyPr wrap="square">
            <a:spAutoFit/>
          </a:bodyPr>
          <a:p>
            <a:r>
              <a:rPr sz="2400" b="1">
                <a:latin typeface="Times New Roman" panose="02020603050405020304" pitchFamily="18" charset="0"/>
                <a:sym typeface="+mn-ea"/>
              </a:rPr>
              <a:t>（202</a:t>
            </a:r>
            <a:r>
              <a:rPr lang="en-US" sz="2400" b="1">
                <a:latin typeface="Times New Roman" panose="02020603050405020304" pitchFamily="18" charset="0"/>
                <a:sym typeface="+mn-ea"/>
              </a:rPr>
              <a:t>3</a:t>
            </a:r>
            <a:r>
              <a:rPr sz="2400" b="1">
                <a:latin typeface="Times New Roman" panose="02020603050405020304" pitchFamily="18" charset="0"/>
                <a:sym typeface="+mn-ea"/>
              </a:rPr>
              <a:t>年）</a:t>
            </a:r>
            <a:r>
              <a:rPr lang="en-US" altLang="zh-CN" sz="2400" b="1">
                <a:latin typeface="Times New Roman" panose="02020603050405020304" pitchFamily="18" charset="0"/>
              </a:rPr>
              <a:t> This is the first time that Mary</a:t>
            </a:r>
            <a:r>
              <a:rPr sz="2400" b="1">
                <a:latin typeface="Times New Roman" panose="02020603050405020304" pitchFamily="18" charset="0"/>
                <a:sym typeface="+mn-ea"/>
              </a:rPr>
              <a:t>________</a:t>
            </a:r>
            <a:r>
              <a:rPr lang="en-US" altLang="zh-CN" sz="2400" b="1">
                <a:latin typeface="Times New Roman" panose="02020603050405020304" pitchFamily="18" charset="0"/>
                <a:sym typeface="+mn-ea"/>
              </a:rPr>
              <a:t> </a:t>
            </a:r>
            <a:r>
              <a:rPr lang="en-US" altLang="zh-CN" sz="2400" b="1">
                <a:latin typeface="Times New Roman" panose="02020603050405020304" pitchFamily="18" charset="0"/>
              </a:rPr>
              <a:t> the leading part in a movie.</a:t>
            </a:r>
            <a:endParaRPr lang="en-US" altLang="zh-CN" sz="2400" b="1">
              <a:latin typeface="Times New Roman" panose="02020603050405020304" pitchFamily="18" charset="0"/>
            </a:endParaRPr>
          </a:p>
          <a:p>
            <a:r>
              <a:rPr lang="en-US" altLang="zh-CN" sz="2400" b="1">
                <a:latin typeface="Times New Roman" panose="02020603050405020304" pitchFamily="18" charset="0"/>
              </a:rPr>
              <a:t>              A. plays                              B. had played      </a:t>
            </a:r>
            <a:endParaRPr lang="en-US" altLang="zh-CN" sz="2400" b="1">
              <a:latin typeface="Times New Roman" panose="02020603050405020304" pitchFamily="18" charset="0"/>
            </a:endParaRPr>
          </a:p>
          <a:p>
            <a:r>
              <a:rPr lang="en-US" altLang="zh-CN" sz="2400" b="1">
                <a:latin typeface="Times New Roman" panose="02020603050405020304" pitchFamily="18" charset="0"/>
              </a:rPr>
              <a:t>              C. has played                     D. has been playing</a:t>
            </a:r>
            <a:endParaRPr lang="en-US" altLang="zh-CN" sz="2400" b="1">
              <a:latin typeface="Times New Roman" panose="02020603050405020304" pitchFamily="18" charset="0"/>
            </a:endParaRPr>
          </a:p>
        </p:txBody>
      </p:sp>
      <p:sp>
        <p:nvSpPr>
          <p:cNvPr id="2" name="文本框 1"/>
          <p:cNvSpPr txBox="1"/>
          <p:nvPr>
            <p:custDataLst>
              <p:tags r:id="rId2"/>
            </p:custDataLst>
          </p:nvPr>
        </p:nvSpPr>
        <p:spPr>
          <a:xfrm>
            <a:off x="323850" y="1844675"/>
            <a:ext cx="8376285" cy="1476375"/>
          </a:xfrm>
          <a:prstGeom prst="rect">
            <a:avLst/>
          </a:prstGeom>
          <a:noFill/>
          <a:ln w="9525">
            <a:noFill/>
          </a:ln>
        </p:spPr>
        <p:txBody>
          <a:bodyPr wrap="square">
            <a:spAutoFit/>
          </a:bodyPr>
          <a:p>
            <a:r>
              <a:rPr sz="1800">
                <a:solidFill>
                  <a:srgbClr val="FF0000"/>
                </a:solidFill>
                <a:latin typeface="Times New Roman" panose="02020603050405020304" pitchFamily="18" charset="0"/>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A</a:t>
            </a:r>
            <a:endParaRPr sz="1800">
              <a:solidFill>
                <a:srgbClr val="FF0000"/>
              </a:solidFill>
              <a:latin typeface="Times New Roman" panose="02020603050405020304" pitchFamily="18" charset="0"/>
              <a:ea typeface="宋体" panose="02010600030101010101" pitchFamily="2" charset="-122"/>
            </a:endParaRPr>
          </a:p>
          <a:p>
            <a:r>
              <a:rPr lang="zh-CN" altLang="en-US" sz="1800">
                <a:solidFill>
                  <a:srgbClr val="FF0000"/>
                </a:solidFill>
                <a:latin typeface="Times New Roman" panose="02020603050405020304" pitchFamily="18" charset="0"/>
                <a:ea typeface="宋体" panose="02010600030101010101" pitchFamily="2" charset="-122"/>
              </a:rPr>
              <a:t>考点与解析：考查时态。</a:t>
            </a:r>
            <a:r>
              <a:rPr lang="en-US" altLang="zh-CN" sz="1800">
                <a:solidFill>
                  <a:srgbClr val="FF0000"/>
                </a:solidFill>
                <a:latin typeface="Times New Roman" panose="02020603050405020304" pitchFamily="18" charset="0"/>
                <a:ea typeface="宋体" panose="02010600030101010101" pitchFamily="2" charset="-122"/>
              </a:rPr>
              <a:t>A </a:t>
            </a:r>
            <a:r>
              <a:rPr lang="zh-CN" altLang="en-US" sz="1800">
                <a:solidFill>
                  <a:srgbClr val="FF0000"/>
                </a:solidFill>
                <a:latin typeface="Times New Roman" panose="02020603050405020304" pitchFamily="18" charset="0"/>
                <a:ea typeface="宋体" panose="02010600030101010101" pitchFamily="2" charset="-122"/>
              </a:rPr>
              <a:t>选项一般现在时的第三人称单数形式，</a:t>
            </a:r>
            <a:r>
              <a:rPr lang="en-US" altLang="zh-CN" sz="1800">
                <a:solidFill>
                  <a:srgbClr val="FF0000"/>
                </a:solidFill>
                <a:latin typeface="Times New Roman" panose="02020603050405020304" pitchFamily="18" charset="0"/>
                <a:ea typeface="宋体" panose="02010600030101010101" pitchFamily="2" charset="-122"/>
              </a:rPr>
              <a:t>B </a:t>
            </a:r>
            <a:r>
              <a:rPr lang="zh-CN" altLang="en-US" sz="1800">
                <a:solidFill>
                  <a:srgbClr val="FF0000"/>
                </a:solidFill>
                <a:latin typeface="Times New Roman" panose="02020603050405020304" pitchFamily="18" charset="0"/>
                <a:ea typeface="宋体" panose="02010600030101010101" pitchFamily="2" charset="-122"/>
              </a:rPr>
              <a:t>选项过去完成时，</a:t>
            </a:r>
            <a:r>
              <a:rPr lang="en-US" altLang="zh-CN" sz="1800">
                <a:solidFill>
                  <a:srgbClr val="FF0000"/>
                </a:solidFill>
                <a:latin typeface="Times New Roman" panose="02020603050405020304" pitchFamily="18" charset="0"/>
                <a:ea typeface="宋体" panose="02010600030101010101" pitchFamily="2" charset="-122"/>
              </a:rPr>
              <a:t>C </a:t>
            </a:r>
            <a:r>
              <a:rPr lang="zh-CN" altLang="en-US" sz="1800">
                <a:solidFill>
                  <a:srgbClr val="FF0000"/>
                </a:solidFill>
                <a:latin typeface="Times New Roman" panose="02020603050405020304" pitchFamily="18" charset="0"/>
                <a:ea typeface="宋体" panose="02010600030101010101" pitchFamily="2" charset="-122"/>
              </a:rPr>
              <a:t>选项现在完成时，</a:t>
            </a:r>
            <a:r>
              <a:rPr lang="en-US" altLang="zh-CN" sz="1800">
                <a:solidFill>
                  <a:srgbClr val="FF0000"/>
                </a:solidFill>
                <a:latin typeface="Times New Roman" panose="02020603050405020304" pitchFamily="18" charset="0"/>
                <a:ea typeface="宋体" panose="02010600030101010101" pitchFamily="2" charset="-122"/>
              </a:rPr>
              <a:t>D </a:t>
            </a:r>
            <a:r>
              <a:rPr lang="zh-CN" altLang="en-US" sz="1800">
                <a:solidFill>
                  <a:srgbClr val="FF0000"/>
                </a:solidFill>
                <a:latin typeface="Times New Roman" panose="02020603050405020304" pitchFamily="18" charset="0"/>
                <a:ea typeface="宋体" panose="02010600030101010101" pitchFamily="2" charset="-122"/>
              </a:rPr>
              <a:t>选项现在完成进行时。此句，根据常见句型</a:t>
            </a:r>
            <a:r>
              <a:rPr lang="en-US" altLang="zh-CN" sz="1800">
                <a:solidFill>
                  <a:srgbClr val="FF0000"/>
                </a:solidFill>
                <a:latin typeface="Times New Roman" panose="02020603050405020304" pitchFamily="18" charset="0"/>
                <a:ea typeface="宋体" panose="02010600030101010101" pitchFamily="2" charset="-122"/>
              </a:rPr>
              <a:t>“It/This is the first/second..time+(that)”</a:t>
            </a:r>
            <a:r>
              <a:rPr lang="zh-CN" altLang="en-US" sz="1800">
                <a:solidFill>
                  <a:srgbClr val="FF0000"/>
                </a:solidFill>
                <a:latin typeface="Times New Roman" panose="02020603050405020304" pitchFamily="18" charset="0"/>
                <a:ea typeface="宋体" panose="02010600030101010101" pitchFamily="2" charset="-122"/>
              </a:rPr>
              <a:t>表示</a:t>
            </a:r>
            <a:r>
              <a:rPr lang="en-US" altLang="zh-CN" sz="1800">
                <a:solidFill>
                  <a:srgbClr val="FF0000"/>
                </a:solidFill>
                <a:latin typeface="Times New Roman" panose="02020603050405020304" pitchFamily="18" charset="0"/>
                <a:ea typeface="宋体" panose="02010600030101010101" pitchFamily="2" charset="-122"/>
              </a:rPr>
              <a:t>……</a:t>
            </a:r>
            <a:r>
              <a:rPr lang="zh-CN" altLang="en-US" sz="1800">
                <a:solidFill>
                  <a:srgbClr val="FF0000"/>
                </a:solidFill>
                <a:latin typeface="Times New Roman" panose="02020603050405020304" pitchFamily="18" charset="0"/>
                <a:ea typeface="宋体" panose="02010600030101010101" pitchFamily="2" charset="-122"/>
              </a:rPr>
              <a:t>事情是第几次，其中</a:t>
            </a:r>
            <a:r>
              <a:rPr lang="en-US" altLang="zh-CN" sz="1800">
                <a:solidFill>
                  <a:srgbClr val="FF0000"/>
                </a:solidFill>
                <a:latin typeface="Times New Roman" panose="02020603050405020304" pitchFamily="18" charset="0"/>
                <a:ea typeface="宋体" panose="02010600030101010101" pitchFamily="2" charset="-122"/>
              </a:rPr>
              <a:t> that </a:t>
            </a:r>
            <a:r>
              <a:rPr lang="zh-CN" altLang="en-US" sz="1800">
                <a:solidFill>
                  <a:srgbClr val="FF0000"/>
                </a:solidFill>
                <a:latin typeface="Times New Roman" panose="02020603050405020304" pitchFamily="18" charset="0"/>
                <a:ea typeface="宋体" panose="02010600030101010101" pitchFamily="2" charset="-122"/>
              </a:rPr>
              <a:t>引导的从句中用现在完成时。句意：这是第一次玛丽在一部电影中扮演主要角色。</a:t>
            </a:r>
            <a:endParaRPr lang="zh-CN" altLang="en-US" sz="1800">
              <a:solidFill>
                <a:srgbClr val="FF0000"/>
              </a:solidFill>
              <a:latin typeface="Times New Roman" panose="02020603050405020304" pitchFamily="18" charset="0"/>
              <a:ea typeface="宋体" panose="02010600030101010101" pitchFamily="2" charset="-122"/>
            </a:endParaRPr>
          </a:p>
        </p:txBody>
      </p:sp>
      <p:sp>
        <p:nvSpPr>
          <p:cNvPr id="3" name="文本框 2"/>
          <p:cNvSpPr txBox="1"/>
          <p:nvPr>
            <p:custDataLst>
              <p:tags r:id="rId3"/>
            </p:custDataLst>
          </p:nvPr>
        </p:nvSpPr>
        <p:spPr>
          <a:xfrm>
            <a:off x="107315" y="3490595"/>
            <a:ext cx="8764270" cy="1568450"/>
          </a:xfrm>
          <a:prstGeom prst="rect">
            <a:avLst/>
          </a:prstGeom>
          <a:noFill/>
          <a:ln w="9525">
            <a:noFill/>
          </a:ln>
        </p:spPr>
        <p:txBody>
          <a:bodyPr wrap="square">
            <a:spAutoFit/>
          </a:bodyPr>
          <a:p>
            <a:pPr>
              <a:buClrTx/>
              <a:buSzTx/>
              <a:buFontTx/>
            </a:pPr>
            <a:r>
              <a:rPr sz="2400" b="1">
                <a:latin typeface="Times New Roman" panose="02020603050405020304" pitchFamily="18" charset="0"/>
                <a:sym typeface="+mn-ea"/>
              </a:rPr>
              <a:t>（202</a:t>
            </a:r>
            <a:r>
              <a:rPr lang="en-US" sz="2400" b="1">
                <a:latin typeface="Times New Roman" panose="02020603050405020304" pitchFamily="18" charset="0"/>
                <a:sym typeface="+mn-ea"/>
              </a:rPr>
              <a:t>3</a:t>
            </a:r>
            <a:r>
              <a:rPr sz="2400" b="1">
                <a:latin typeface="Times New Roman" panose="02020603050405020304" pitchFamily="18" charset="0"/>
                <a:sym typeface="+mn-ea"/>
              </a:rPr>
              <a:t>年）</a:t>
            </a:r>
            <a:r>
              <a:rPr lang="en-US" altLang="zh-CN" sz="2400" b="1">
                <a:latin typeface="Times New Roman" panose="02020603050405020304" pitchFamily="18" charset="0"/>
                <a:ea typeface="宋体" panose="02010600030101010101" pitchFamily="2" charset="-122"/>
              </a:rPr>
              <a:t>-Two tickets for the film tonight, please.</a:t>
            </a:r>
            <a:endParaRPr lang="en-US" altLang="zh-CN" sz="2400" b="1">
              <a:latin typeface="Times New Roman" panose="02020603050405020304" pitchFamily="18" charset="0"/>
              <a:ea typeface="宋体" panose="02010600030101010101" pitchFamily="2" charset="-122"/>
            </a:endParaRPr>
          </a:p>
          <a:p>
            <a:pPr>
              <a:buClrTx/>
              <a:buSzTx/>
              <a:buFontTx/>
            </a:pPr>
            <a:r>
              <a:rPr lang="en-US" altLang="zh-CN" sz="2400" b="1">
                <a:latin typeface="Times New Roman" panose="02020603050405020304" pitchFamily="18" charset="0"/>
                <a:ea typeface="宋体" panose="02010600030101010101" pitchFamily="2" charset="-122"/>
              </a:rPr>
              <a:t>                  -Sorry! All the</a:t>
            </a:r>
            <a:r>
              <a:rPr sz="2400" b="1">
                <a:latin typeface="Times New Roman" panose="02020603050405020304" pitchFamily="18" charset="0"/>
                <a:sym typeface="+mn-ea"/>
              </a:rPr>
              <a:t>________</a:t>
            </a:r>
            <a:r>
              <a:rPr lang="en-US" altLang="zh-CN" sz="2400" b="1">
                <a:latin typeface="Times New Roman" panose="02020603050405020304" pitchFamily="18" charset="0"/>
                <a:sym typeface="+mn-ea"/>
              </a:rPr>
              <a:t> </a:t>
            </a:r>
            <a:r>
              <a:rPr lang="en-US" altLang="zh-CN" sz="2400" b="1">
                <a:latin typeface="Times New Roman" panose="02020603050405020304" pitchFamily="18" charset="0"/>
                <a:sym typeface="+mn-ea"/>
              </a:rPr>
              <a:t> </a:t>
            </a:r>
            <a:r>
              <a:rPr lang="en-US" altLang="zh-CN" sz="2400" b="1">
                <a:latin typeface="Times New Roman" panose="02020603050405020304" pitchFamily="18" charset="0"/>
                <a:ea typeface="宋体" panose="02010600030101010101" pitchFamily="2" charset="-122"/>
              </a:rPr>
              <a:t>tickets .What about tomorrow?</a:t>
            </a:r>
            <a:endParaRPr lang="en-US" altLang="zh-CN" sz="2400" b="1">
              <a:latin typeface="Times New Roman" panose="02020603050405020304" pitchFamily="18" charset="0"/>
              <a:ea typeface="宋体" panose="02010600030101010101" pitchFamily="2" charset="-122"/>
            </a:endParaRPr>
          </a:p>
          <a:p>
            <a:pPr>
              <a:buClrTx/>
              <a:buSzTx/>
              <a:buFontTx/>
            </a:pPr>
            <a:r>
              <a:rPr lang="en-US" altLang="zh-CN" sz="2400" b="1">
                <a:latin typeface="Times New Roman" panose="02020603050405020304" pitchFamily="18" charset="0"/>
                <a:ea typeface="宋体" panose="02010600030101010101" pitchFamily="2" charset="-122"/>
              </a:rPr>
              <a:t>            A. have sold out                   B. had sold out </a:t>
            </a:r>
            <a:endParaRPr lang="en-US" altLang="zh-CN" sz="2400" b="1">
              <a:latin typeface="Times New Roman" panose="02020603050405020304" pitchFamily="18" charset="0"/>
              <a:ea typeface="宋体" panose="02010600030101010101" pitchFamily="2" charset="-122"/>
            </a:endParaRPr>
          </a:p>
          <a:p>
            <a:pPr>
              <a:buClrTx/>
              <a:buSzTx/>
              <a:buFontTx/>
            </a:pPr>
            <a:r>
              <a:rPr lang="en-US" altLang="zh-CN" sz="2400" b="1">
                <a:latin typeface="Times New Roman" panose="02020603050405020304" pitchFamily="18" charset="0"/>
                <a:ea typeface="宋体" panose="02010600030101010101" pitchFamily="2" charset="-122"/>
              </a:rPr>
              <a:t>            C. are being sold out           D. have been sold out</a:t>
            </a:r>
            <a:endParaRPr lang="en-US" altLang="zh-CN" sz="2400" b="1">
              <a:latin typeface="Times New Roman" panose="02020603050405020304" pitchFamily="18" charset="0"/>
              <a:ea typeface="宋体" panose="02010600030101010101" pitchFamily="2" charset="-122"/>
            </a:endParaRPr>
          </a:p>
        </p:txBody>
      </p:sp>
      <p:sp>
        <p:nvSpPr>
          <p:cNvPr id="4" name="文本框 3"/>
          <p:cNvSpPr txBox="1"/>
          <p:nvPr>
            <p:custDataLst>
              <p:tags r:id="rId4"/>
            </p:custDataLst>
          </p:nvPr>
        </p:nvSpPr>
        <p:spPr>
          <a:xfrm>
            <a:off x="323850" y="5013325"/>
            <a:ext cx="8547100" cy="1753235"/>
          </a:xfrm>
          <a:prstGeom prst="rect">
            <a:avLst/>
          </a:prstGeom>
          <a:noFill/>
          <a:ln w="9525">
            <a:noFill/>
          </a:ln>
        </p:spPr>
        <p:txBody>
          <a:bodyPr wrap="square">
            <a:spAutoFit/>
          </a:bodyPr>
          <a:p>
            <a:r>
              <a:rPr sz="1800">
                <a:solidFill>
                  <a:srgbClr val="FF0000"/>
                </a:solidFill>
                <a:latin typeface="Times New Roman" panose="02020603050405020304" pitchFamily="18" charset="0"/>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D</a:t>
            </a:r>
            <a:endParaRPr sz="1800">
              <a:solidFill>
                <a:srgbClr val="FF0000"/>
              </a:solidFill>
              <a:latin typeface="Times New Roman" panose="02020603050405020304" pitchFamily="18" charset="0"/>
              <a:ea typeface="宋体" panose="02010600030101010101" pitchFamily="2" charset="-122"/>
            </a:endParaRPr>
          </a:p>
          <a:p>
            <a:r>
              <a:rPr lang="zh-CN" altLang="en-US" sz="1800">
                <a:solidFill>
                  <a:srgbClr val="FF0000"/>
                </a:solidFill>
                <a:latin typeface="Times New Roman" panose="02020603050405020304" pitchFamily="18" charset="0"/>
                <a:ea typeface="宋体" panose="02010600030101010101" pitchFamily="2" charset="-122"/>
              </a:rPr>
              <a:t>考点与解析：考查时态和语态。</a:t>
            </a:r>
            <a:r>
              <a:rPr lang="en-US" altLang="zh-CN" sz="1800">
                <a:solidFill>
                  <a:srgbClr val="FF0000"/>
                </a:solidFill>
                <a:latin typeface="Times New Roman" panose="02020603050405020304" pitchFamily="18" charset="0"/>
                <a:ea typeface="宋体" panose="02010600030101010101" pitchFamily="2" charset="-122"/>
              </a:rPr>
              <a:t>A </a:t>
            </a:r>
            <a:r>
              <a:rPr lang="zh-CN" altLang="en-US" sz="1800">
                <a:solidFill>
                  <a:srgbClr val="FF0000"/>
                </a:solidFill>
                <a:latin typeface="Times New Roman" panose="02020603050405020304" pitchFamily="18" charset="0"/>
                <a:ea typeface="宋体" panose="02010600030101010101" pitchFamily="2" charset="-122"/>
              </a:rPr>
              <a:t>选项现在完成时，</a:t>
            </a:r>
            <a:r>
              <a:rPr lang="en-US" altLang="zh-CN" sz="1800">
                <a:solidFill>
                  <a:srgbClr val="FF0000"/>
                </a:solidFill>
                <a:latin typeface="Times New Roman" panose="02020603050405020304" pitchFamily="18" charset="0"/>
                <a:ea typeface="宋体" panose="02010600030101010101" pitchFamily="2" charset="-122"/>
              </a:rPr>
              <a:t>B </a:t>
            </a:r>
            <a:r>
              <a:rPr lang="zh-CN" altLang="en-US" sz="1800">
                <a:solidFill>
                  <a:srgbClr val="FF0000"/>
                </a:solidFill>
                <a:latin typeface="Times New Roman" panose="02020603050405020304" pitchFamily="18" charset="0"/>
                <a:ea typeface="宋体" panose="02010600030101010101" pitchFamily="2" charset="-122"/>
              </a:rPr>
              <a:t>选项过去完成时，</a:t>
            </a:r>
            <a:r>
              <a:rPr lang="en-US" altLang="zh-CN" sz="1800">
                <a:solidFill>
                  <a:srgbClr val="FF0000"/>
                </a:solidFill>
                <a:latin typeface="Times New Roman" panose="02020603050405020304" pitchFamily="18" charset="0"/>
                <a:ea typeface="宋体" panose="02010600030101010101" pitchFamily="2" charset="-122"/>
              </a:rPr>
              <a:t>C </a:t>
            </a:r>
            <a:r>
              <a:rPr lang="zh-CN" altLang="en-US" sz="1800">
                <a:solidFill>
                  <a:srgbClr val="FF0000"/>
                </a:solidFill>
                <a:latin typeface="Times New Roman" panose="02020603050405020304" pitchFamily="18" charset="0"/>
                <a:ea typeface="宋体" panose="02010600030101010101" pitchFamily="2" charset="-122"/>
              </a:rPr>
              <a:t>选项现在进行时的被动语态，</a:t>
            </a:r>
            <a:r>
              <a:rPr lang="en-US" altLang="zh-CN" sz="1800">
                <a:solidFill>
                  <a:srgbClr val="FF0000"/>
                </a:solidFill>
                <a:latin typeface="Times New Roman" panose="02020603050405020304" pitchFamily="18" charset="0"/>
                <a:ea typeface="宋体" panose="02010600030101010101" pitchFamily="2" charset="-122"/>
              </a:rPr>
              <a:t>D </a:t>
            </a:r>
            <a:r>
              <a:rPr lang="zh-CN" altLang="en-US" sz="1800">
                <a:solidFill>
                  <a:srgbClr val="FF0000"/>
                </a:solidFill>
                <a:latin typeface="Times New Roman" panose="02020603050405020304" pitchFamily="18" charset="0"/>
                <a:ea typeface="宋体" panose="02010600030101010101" pitchFamily="2" charset="-122"/>
              </a:rPr>
              <a:t>选项现在完成时的被动语态。此句中</a:t>
            </a:r>
            <a:r>
              <a:rPr lang="en-US" altLang="zh-CN" sz="1800">
                <a:solidFill>
                  <a:srgbClr val="FF0000"/>
                </a:solidFill>
                <a:latin typeface="Times New Roman" panose="02020603050405020304" pitchFamily="18" charset="0"/>
                <a:ea typeface="宋体" panose="02010600030101010101" pitchFamily="2" charset="-122"/>
              </a:rPr>
              <a:t> tickets </a:t>
            </a:r>
            <a:r>
              <a:rPr lang="zh-CN" altLang="en-US" sz="1800">
                <a:solidFill>
                  <a:srgbClr val="FF0000"/>
                </a:solidFill>
                <a:latin typeface="Times New Roman" panose="02020603050405020304" pitchFamily="18" charset="0"/>
                <a:ea typeface="宋体" panose="02010600030101010101" pitchFamily="2" charset="-122"/>
              </a:rPr>
              <a:t>票已经卖完了，用现在完成时，且票和</a:t>
            </a:r>
            <a:r>
              <a:rPr lang="en-US" altLang="zh-CN" sz="1800">
                <a:solidFill>
                  <a:srgbClr val="FF0000"/>
                </a:solidFill>
                <a:latin typeface="Times New Roman" panose="02020603050405020304" pitchFamily="18" charset="0"/>
                <a:ea typeface="宋体" panose="02010600030101010101" pitchFamily="2" charset="-122"/>
              </a:rPr>
              <a:t> sell </a:t>
            </a:r>
            <a:r>
              <a:rPr lang="zh-CN" altLang="en-US" sz="1800">
                <a:solidFill>
                  <a:srgbClr val="FF0000"/>
                </a:solidFill>
                <a:latin typeface="Times New Roman" panose="02020603050405020304" pitchFamily="18" charset="0"/>
                <a:ea typeface="宋体" panose="02010600030101010101" pitchFamily="2" charset="-122"/>
              </a:rPr>
              <a:t>卖之间是被动关系，要用被动态。</a:t>
            </a:r>
            <a:endParaRPr lang="zh-CN" altLang="en-US" sz="1800">
              <a:solidFill>
                <a:srgbClr val="FF0000"/>
              </a:solidFill>
              <a:latin typeface="Times New Roman" panose="02020603050405020304" pitchFamily="18" charset="0"/>
              <a:ea typeface="宋体" panose="02010600030101010101" pitchFamily="2" charset="-122"/>
            </a:endParaRPr>
          </a:p>
          <a:p>
            <a:r>
              <a:rPr lang="zh-CN" altLang="en-US" sz="1800">
                <a:solidFill>
                  <a:srgbClr val="FF0000"/>
                </a:solidFill>
                <a:latin typeface="Times New Roman" panose="02020603050405020304" pitchFamily="18" charset="0"/>
                <a:ea typeface="宋体" panose="02010600030101010101" pitchFamily="2" charset="-122"/>
              </a:rPr>
              <a:t>句意：请（给我）两张今晚的电影票。对不起，所有的票都已经卖完了。明天的怎么样</a:t>
            </a:r>
            <a:r>
              <a:rPr lang="en-US" altLang="zh-CN" sz="1800">
                <a:solidFill>
                  <a:srgbClr val="FF0000"/>
                </a:solidFill>
                <a:latin typeface="Times New Roman" panose="02020603050405020304" pitchFamily="18" charset="0"/>
                <a:ea typeface="宋体" panose="02010600030101010101" pitchFamily="2" charset="-122"/>
              </a:rPr>
              <a:t>?</a:t>
            </a:r>
            <a:endParaRPr lang="en-US" altLang="zh-CN"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35560" y="1268730"/>
            <a:ext cx="9224645" cy="1198880"/>
          </a:xfrm>
          <a:prstGeom prst="rect">
            <a:avLst/>
          </a:prstGeom>
          <a:noFill/>
          <a:ln w="9525">
            <a:noFill/>
          </a:ln>
        </p:spPr>
        <p:txBody>
          <a:bodyPr wrap="square">
            <a:spAutoFit/>
          </a:bodyPr>
          <a:p>
            <a:r>
              <a:rPr sz="2400" b="1">
                <a:latin typeface="Times New Roman" panose="02020603050405020304" pitchFamily="18" charset="0"/>
                <a:sym typeface="+mn-ea"/>
              </a:rPr>
              <a:t>（202</a:t>
            </a:r>
            <a:r>
              <a:rPr lang="en-US" sz="2400" b="1">
                <a:latin typeface="Times New Roman" panose="02020603050405020304" pitchFamily="18" charset="0"/>
                <a:sym typeface="+mn-ea"/>
              </a:rPr>
              <a:t>3</a:t>
            </a:r>
            <a:r>
              <a:rPr sz="2400" b="1">
                <a:latin typeface="Times New Roman" panose="02020603050405020304" pitchFamily="18" charset="0"/>
                <a:sym typeface="+mn-ea"/>
              </a:rPr>
              <a:t>年）</a:t>
            </a:r>
            <a:r>
              <a:rPr lang="en-US" altLang="zh-CN" sz="2400" b="1">
                <a:latin typeface="Times New Roman" panose="02020603050405020304" pitchFamily="18" charset="0"/>
              </a:rPr>
              <a:t>All my classmates</a:t>
            </a:r>
            <a:r>
              <a:rPr sz="2400" b="1">
                <a:latin typeface="Times New Roman" panose="02020603050405020304" pitchFamily="18" charset="0"/>
                <a:sym typeface="+mn-ea"/>
              </a:rPr>
              <a:t>_________</a:t>
            </a:r>
            <a:r>
              <a:rPr lang="en-US" altLang="zh-CN" sz="2400" b="1">
                <a:latin typeface="Times New Roman" panose="02020603050405020304" pitchFamily="18" charset="0"/>
              </a:rPr>
              <a:t> themselves on the </a:t>
            </a:r>
            <a:r>
              <a:rPr lang="en-US" altLang="zh-CN" sz="2400" b="1">
                <a:latin typeface="Times New Roman" panose="02020603050405020304" pitchFamily="18" charset="0"/>
              </a:rPr>
              <a:t> playground while I am working hard on my paper.</a:t>
            </a:r>
            <a:endParaRPr lang="en-US" altLang="zh-CN" sz="2400" b="1">
              <a:latin typeface="Times New Roman" panose="02020603050405020304" pitchFamily="18" charset="0"/>
            </a:endParaRPr>
          </a:p>
          <a:p>
            <a:r>
              <a:rPr lang="en-US" altLang="zh-CN" sz="2400" b="1">
                <a:latin typeface="Times New Roman" panose="02020603050405020304" pitchFamily="18" charset="0"/>
              </a:rPr>
              <a:t>     A. enjoy        B. enjoyed        C. are enjoying       D. having enjoyed</a:t>
            </a:r>
            <a:endParaRPr lang="en-US" altLang="zh-CN" sz="2400" b="1">
              <a:latin typeface="Times New Roman" panose="02020603050405020304" pitchFamily="18" charset="0"/>
            </a:endParaRPr>
          </a:p>
        </p:txBody>
      </p:sp>
      <p:sp>
        <p:nvSpPr>
          <p:cNvPr id="2" name="文本框 1"/>
          <p:cNvSpPr txBox="1"/>
          <p:nvPr>
            <p:custDataLst>
              <p:tags r:id="rId2"/>
            </p:custDataLst>
          </p:nvPr>
        </p:nvSpPr>
        <p:spPr>
          <a:xfrm>
            <a:off x="252095" y="3213100"/>
            <a:ext cx="8376285" cy="1753235"/>
          </a:xfrm>
          <a:prstGeom prst="rect">
            <a:avLst/>
          </a:prstGeom>
          <a:noFill/>
          <a:ln w="9525">
            <a:noFill/>
          </a:ln>
        </p:spPr>
        <p:txBody>
          <a:bodyPr wrap="square">
            <a:spAutoFit/>
          </a:bodyPr>
          <a:p>
            <a:r>
              <a:rPr sz="1800">
                <a:solidFill>
                  <a:srgbClr val="FF0000"/>
                </a:solidFill>
                <a:latin typeface="Times New Roman" panose="02020603050405020304" pitchFamily="18" charset="0"/>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C</a:t>
            </a:r>
            <a:endParaRPr sz="1800">
              <a:solidFill>
                <a:srgbClr val="FF0000"/>
              </a:solidFill>
              <a:latin typeface="Times New Roman" panose="02020603050405020304" pitchFamily="18" charset="0"/>
              <a:ea typeface="宋体" panose="02010600030101010101" pitchFamily="2" charset="-122"/>
            </a:endParaRPr>
          </a:p>
          <a:p>
            <a:r>
              <a:rPr lang="zh-CN" altLang="en-US" sz="1800">
                <a:solidFill>
                  <a:srgbClr val="FF0000"/>
                </a:solidFill>
                <a:latin typeface="Times New Roman" panose="02020603050405020304" pitchFamily="18" charset="0"/>
                <a:ea typeface="宋体" panose="02010600030101010101" pitchFamily="2" charset="-122"/>
              </a:rPr>
              <a:t>考点与解析：考查时态。</a:t>
            </a:r>
            <a:r>
              <a:rPr lang="en-US" altLang="zh-CN" sz="1800">
                <a:solidFill>
                  <a:srgbClr val="FF0000"/>
                </a:solidFill>
                <a:latin typeface="Times New Roman" panose="02020603050405020304" pitchFamily="18" charset="0"/>
                <a:ea typeface="宋体" panose="02010600030101010101" pitchFamily="2" charset="-122"/>
              </a:rPr>
              <a:t>A </a:t>
            </a:r>
            <a:r>
              <a:rPr lang="zh-CN" altLang="en-US" sz="1800">
                <a:solidFill>
                  <a:srgbClr val="FF0000"/>
                </a:solidFill>
                <a:latin typeface="Times New Roman" panose="02020603050405020304" pitchFamily="18" charset="0"/>
                <a:ea typeface="宋体" panose="02010600030101010101" pitchFamily="2" charset="-122"/>
              </a:rPr>
              <a:t>选项一般现在时，</a:t>
            </a:r>
            <a:r>
              <a:rPr lang="en-US" altLang="zh-CN" sz="1800">
                <a:solidFill>
                  <a:srgbClr val="FF0000"/>
                </a:solidFill>
                <a:latin typeface="Times New Roman" panose="02020603050405020304" pitchFamily="18" charset="0"/>
                <a:ea typeface="宋体" panose="02010600030101010101" pitchFamily="2" charset="-122"/>
              </a:rPr>
              <a:t>B </a:t>
            </a:r>
            <a:r>
              <a:rPr lang="zh-CN" altLang="en-US" sz="1800">
                <a:solidFill>
                  <a:srgbClr val="FF0000"/>
                </a:solidFill>
                <a:latin typeface="Times New Roman" panose="02020603050405020304" pitchFamily="18" charset="0"/>
                <a:ea typeface="宋体" panose="02010600030101010101" pitchFamily="2" charset="-122"/>
              </a:rPr>
              <a:t>选项一般过去时，</a:t>
            </a:r>
            <a:r>
              <a:rPr lang="en-US" altLang="zh-CN" sz="1800">
                <a:solidFill>
                  <a:srgbClr val="FF0000"/>
                </a:solidFill>
                <a:latin typeface="Times New Roman" panose="02020603050405020304" pitchFamily="18" charset="0"/>
                <a:ea typeface="宋体" panose="02010600030101010101" pitchFamily="2" charset="-122"/>
              </a:rPr>
              <a:t>C </a:t>
            </a:r>
            <a:r>
              <a:rPr lang="zh-CN" altLang="en-US" sz="1800">
                <a:solidFill>
                  <a:srgbClr val="FF0000"/>
                </a:solidFill>
                <a:latin typeface="Times New Roman" panose="02020603050405020304" pitchFamily="18" charset="0"/>
                <a:ea typeface="宋体" panose="02010600030101010101" pitchFamily="2" charset="-122"/>
              </a:rPr>
              <a:t>选项现在进行时，</a:t>
            </a:r>
            <a:r>
              <a:rPr lang="en-US" altLang="zh-CN" sz="1800">
                <a:solidFill>
                  <a:srgbClr val="FF0000"/>
                </a:solidFill>
                <a:latin typeface="Times New Roman" panose="02020603050405020304" pitchFamily="18" charset="0"/>
                <a:ea typeface="宋体" panose="02010600030101010101" pitchFamily="2" charset="-122"/>
              </a:rPr>
              <a:t>D </a:t>
            </a:r>
            <a:r>
              <a:rPr lang="zh-CN" altLang="en-US" sz="1800">
                <a:solidFill>
                  <a:srgbClr val="FF0000"/>
                </a:solidFill>
                <a:latin typeface="Times New Roman" panose="02020603050405020304" pitchFamily="18" charset="0"/>
                <a:ea typeface="宋体" panose="02010600030101010101" pitchFamily="2" charset="-122"/>
              </a:rPr>
              <a:t>选项现在完成时的进行时。</a:t>
            </a:r>
            <a:r>
              <a:rPr lang="en-US" altLang="zh-CN" sz="1800">
                <a:solidFill>
                  <a:srgbClr val="FF0000"/>
                </a:solidFill>
                <a:latin typeface="Times New Roman" panose="02020603050405020304" pitchFamily="18" charset="0"/>
                <a:ea typeface="宋体" panose="02010600030101010101" pitchFamily="2" charset="-122"/>
              </a:rPr>
              <a:t>while </a:t>
            </a:r>
            <a:r>
              <a:rPr lang="zh-CN" altLang="en-US" sz="1800">
                <a:solidFill>
                  <a:srgbClr val="FF0000"/>
                </a:solidFill>
                <a:latin typeface="Times New Roman" panose="02020603050405020304" pitchFamily="18" charset="0"/>
                <a:ea typeface="宋体" panose="02010600030101010101" pitchFamily="2" charset="-122"/>
              </a:rPr>
              <a:t>引导的时间状语从句，表示主句和从句中的谓语动词的动作同时发生，此句中表示</a:t>
            </a:r>
            <a:r>
              <a:rPr lang="en-US" altLang="zh-CN" sz="1800">
                <a:solidFill>
                  <a:srgbClr val="FF0000"/>
                </a:solidFill>
                <a:latin typeface="Times New Roman" panose="02020603050405020304" pitchFamily="18" charset="0"/>
                <a:ea typeface="宋体" panose="02010600030101010101" pitchFamily="2" charset="-122"/>
              </a:rPr>
              <a:t> enjoy </a:t>
            </a:r>
            <a:r>
              <a:rPr lang="zh-CN" altLang="en-US" sz="1800">
                <a:solidFill>
                  <a:srgbClr val="FF0000"/>
                </a:solidFill>
                <a:latin typeface="Times New Roman" panose="02020603050405020304" pitchFamily="18" charset="0"/>
                <a:ea typeface="宋体" panose="02010600030101010101" pitchFamily="2" charset="-122"/>
              </a:rPr>
              <a:t>享受和</a:t>
            </a:r>
            <a:r>
              <a:rPr lang="en-US" altLang="zh-CN" sz="1800">
                <a:solidFill>
                  <a:srgbClr val="FF0000"/>
                </a:solidFill>
                <a:latin typeface="Times New Roman" panose="02020603050405020304" pitchFamily="18" charset="0"/>
                <a:ea typeface="宋体" panose="02010600030101010101" pitchFamily="2" charset="-122"/>
              </a:rPr>
              <a:t> work hard </a:t>
            </a:r>
            <a:r>
              <a:rPr lang="zh-CN" altLang="en-US" sz="1800">
                <a:solidFill>
                  <a:srgbClr val="FF0000"/>
                </a:solidFill>
                <a:latin typeface="Times New Roman" panose="02020603050405020304" pitchFamily="18" charset="0"/>
                <a:ea typeface="宋体" panose="02010600030101010101" pitchFamily="2" charset="-122"/>
              </a:rPr>
              <a:t>努力学习两个延续性动作在过去某一时刻同时进行。</a:t>
            </a:r>
            <a:endParaRPr lang="zh-CN" altLang="en-US" sz="1800">
              <a:solidFill>
                <a:srgbClr val="FF0000"/>
              </a:solidFill>
              <a:latin typeface="Times New Roman" panose="02020603050405020304" pitchFamily="18" charset="0"/>
              <a:ea typeface="宋体" panose="02010600030101010101" pitchFamily="2" charset="-122"/>
            </a:endParaRPr>
          </a:p>
          <a:p>
            <a:r>
              <a:rPr lang="zh-CN" altLang="en-US" sz="1800">
                <a:solidFill>
                  <a:srgbClr val="FF0000"/>
                </a:solidFill>
                <a:latin typeface="Times New Roman" panose="02020603050405020304" pitchFamily="18" charset="0"/>
                <a:ea typeface="宋体" panose="02010600030101010101" pitchFamily="2" charset="-122"/>
              </a:rPr>
              <a:t>句意：当我在为我的论文努力的时候，我所有的同学正在操场上开心地玩着。</a:t>
            </a:r>
            <a:endParaRPr lang="zh-CN" altLang="en-US"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107315" y="188595"/>
            <a:ext cx="9001125" cy="1938020"/>
          </a:xfrm>
          <a:prstGeom prst="rect">
            <a:avLst/>
          </a:prstGeom>
          <a:noFill/>
          <a:ln w="9525">
            <a:noFill/>
          </a:ln>
        </p:spPr>
        <p:txBody>
          <a:bodyPr wrap="square">
            <a:spAutoFit/>
          </a:bodyPr>
          <a:p>
            <a:r>
              <a:rPr sz="2400" b="1">
                <a:latin typeface="Times New Roman" panose="02020603050405020304" pitchFamily="18" charset="0"/>
                <a:sym typeface="+mn-ea"/>
              </a:rPr>
              <a:t>（2022年）</a:t>
            </a:r>
            <a:r>
              <a:rPr sz="2400" b="1">
                <a:latin typeface="Times New Roman" panose="02020603050405020304" pitchFamily="18" charset="0"/>
              </a:rPr>
              <a:t>—Can you send text messages with sound and pictures </a:t>
            </a:r>
            <a:r>
              <a:rPr lang="en-US" sz="2400" b="1">
                <a:latin typeface="Times New Roman" panose="02020603050405020304" pitchFamily="18" charset="0"/>
              </a:rPr>
              <a:t>  </a:t>
            </a:r>
            <a:endParaRPr lang="en-US" sz="2400" b="1">
              <a:latin typeface="Times New Roman" panose="02020603050405020304" pitchFamily="18" charset="0"/>
            </a:endParaRPr>
          </a:p>
          <a:p>
            <a:r>
              <a:rPr lang="en-US" sz="2400" b="1">
                <a:latin typeface="Times New Roman" panose="02020603050405020304" pitchFamily="18" charset="0"/>
              </a:rPr>
              <a:t>                         </a:t>
            </a:r>
            <a:r>
              <a:rPr sz="2400" b="1">
                <a:latin typeface="Times New Roman" panose="02020603050405020304" pitchFamily="18" charset="0"/>
              </a:rPr>
              <a:t>to me? </a:t>
            </a:r>
            <a:endParaRPr sz="2400" b="1">
              <a:latin typeface="Times New Roman" panose="02020603050405020304" pitchFamily="18" charset="0"/>
            </a:endParaRPr>
          </a:p>
          <a:p>
            <a:r>
              <a:rPr lang="en-US" sz="2400" b="1">
                <a:latin typeface="Times New Roman" panose="02020603050405020304" pitchFamily="18" charset="0"/>
              </a:rPr>
              <a:t>                   </a:t>
            </a:r>
            <a:r>
              <a:rPr sz="2400" b="1">
                <a:latin typeface="Times New Roman" panose="02020603050405020304" pitchFamily="18" charset="0"/>
              </a:rPr>
              <a:t>—I should be able to. I just __________how to do it yet.</a:t>
            </a:r>
            <a:endParaRPr sz="2400" b="1">
              <a:latin typeface="Times New Roman" panose="02020603050405020304" pitchFamily="18" charset="0"/>
            </a:endParaRPr>
          </a:p>
          <a:p>
            <a:r>
              <a:rPr lang="en-US" sz="2400" b="1">
                <a:latin typeface="Times New Roman" panose="02020603050405020304" pitchFamily="18" charset="0"/>
              </a:rPr>
              <a:t>       </a:t>
            </a:r>
            <a:r>
              <a:rPr sz="2400" b="1">
                <a:latin typeface="Times New Roman" panose="02020603050405020304" pitchFamily="18" charset="0"/>
              </a:rPr>
              <a:t>A. don’t work out			B. didn’t work out</a:t>
            </a:r>
            <a:endParaRPr sz="2400" b="1">
              <a:latin typeface="Times New Roman" panose="02020603050405020304" pitchFamily="18" charset="0"/>
            </a:endParaRPr>
          </a:p>
          <a:p>
            <a:r>
              <a:rPr lang="en-US" sz="2400" b="1">
                <a:latin typeface="Times New Roman" panose="02020603050405020304" pitchFamily="18" charset="0"/>
              </a:rPr>
              <a:t>       </a:t>
            </a:r>
            <a:r>
              <a:rPr sz="2400" b="1">
                <a:latin typeface="Times New Roman" panose="02020603050405020304" pitchFamily="18" charset="0"/>
              </a:rPr>
              <a:t>C. haven’t worked out 		</a:t>
            </a:r>
            <a:r>
              <a:rPr lang="en-US" sz="2400" b="1">
                <a:latin typeface="Times New Roman" panose="02020603050405020304" pitchFamily="18" charset="0"/>
              </a:rPr>
              <a:t>            </a:t>
            </a:r>
            <a:r>
              <a:rPr sz="2400" b="1">
                <a:latin typeface="Times New Roman" panose="02020603050405020304" pitchFamily="18" charset="0"/>
              </a:rPr>
              <a:t>D. can’t work out</a:t>
            </a:r>
            <a:endParaRPr sz="2400" b="1">
              <a:latin typeface="Times New Roman" panose="02020603050405020304" pitchFamily="18" charset="0"/>
            </a:endParaRPr>
          </a:p>
        </p:txBody>
      </p:sp>
      <p:sp>
        <p:nvSpPr>
          <p:cNvPr id="2" name="文本框 1"/>
          <p:cNvSpPr txBox="1"/>
          <p:nvPr>
            <p:custDataLst>
              <p:tags r:id="rId2"/>
            </p:custDataLst>
          </p:nvPr>
        </p:nvSpPr>
        <p:spPr>
          <a:xfrm>
            <a:off x="323850" y="2132965"/>
            <a:ext cx="8376285" cy="1198880"/>
          </a:xfrm>
          <a:prstGeom prst="rect">
            <a:avLst/>
          </a:prstGeom>
          <a:noFill/>
          <a:ln w="9525">
            <a:noFill/>
          </a:ln>
        </p:spPr>
        <p:txBody>
          <a:bodyPr wrap="square">
            <a:spAutoFit/>
          </a:bodyPr>
          <a:p>
            <a:r>
              <a:rPr sz="1800">
                <a:solidFill>
                  <a:srgbClr val="FF0000"/>
                </a:solidFill>
                <a:latin typeface="Times New Roman" panose="02020603050405020304" pitchFamily="18" charset="0"/>
                <a:ea typeface="宋体" panose="02010600030101010101" pitchFamily="2" charset="-122"/>
              </a:rPr>
              <a:t>答案：C</a:t>
            </a:r>
            <a:endParaRPr sz="1800">
              <a:solidFill>
                <a:srgbClr val="FF0000"/>
              </a:solidFill>
              <a:latin typeface="Times New Roman" panose="02020603050405020304" pitchFamily="18" charset="0"/>
              <a:ea typeface="宋体" panose="02010600030101010101" pitchFamily="2" charset="-122"/>
            </a:endParaRPr>
          </a:p>
          <a:p>
            <a:r>
              <a:rPr sz="1800">
                <a:solidFill>
                  <a:srgbClr val="FF0000"/>
                </a:solidFill>
                <a:latin typeface="Times New Roman" panose="02020603050405020304" pitchFamily="18" charset="0"/>
                <a:ea typeface="宋体" panose="02010600030101010101" pitchFamily="2" charset="-122"/>
              </a:rPr>
              <a:t>解析：考查动词时态。根据句意：“—你能给我发一些有声音和图片的短信吗—我应该可以的, 我只是还不知道怎么做”可知, 该动词是到目前为止还不知道, 并且与现在有</a:t>
            </a:r>
            <a:r>
              <a:rPr lang="zh-CN" sz="1800">
                <a:solidFill>
                  <a:srgbClr val="FF0000"/>
                </a:solidFill>
                <a:latin typeface="Times New Roman" panose="02020603050405020304" pitchFamily="18" charset="0"/>
                <a:ea typeface="宋体" panose="02010600030101010101" pitchFamily="2" charset="-122"/>
              </a:rPr>
              <a:t>联系</a:t>
            </a:r>
            <a:r>
              <a:rPr sz="1800">
                <a:solidFill>
                  <a:srgbClr val="FF0000"/>
                </a:solidFill>
                <a:latin typeface="Times New Roman" panose="02020603050405020304" pitchFamily="18" charset="0"/>
                <a:ea typeface="宋体" panose="02010600030101010101" pitchFamily="2" charset="-122"/>
              </a:rPr>
              <a:t>,故使用现在完成时,故答案为C</a:t>
            </a:r>
            <a:r>
              <a:rPr lang="en-US" sz="1800">
                <a:solidFill>
                  <a:srgbClr val="FF0000"/>
                </a:solidFill>
                <a:latin typeface="Times New Roman" panose="02020603050405020304" pitchFamily="18" charset="0"/>
                <a:ea typeface="宋体" panose="02010600030101010101" pitchFamily="2" charset="-122"/>
              </a:rPr>
              <a:t>.</a:t>
            </a:r>
            <a:endParaRPr lang="en-US" sz="1800">
              <a:solidFill>
                <a:srgbClr val="FF0000"/>
              </a:solidFill>
              <a:latin typeface="Times New Roman" panose="02020603050405020304" pitchFamily="18" charset="0"/>
              <a:ea typeface="宋体" panose="02010600030101010101" pitchFamily="2" charset="-122"/>
            </a:endParaRPr>
          </a:p>
        </p:txBody>
      </p:sp>
      <p:sp>
        <p:nvSpPr>
          <p:cNvPr id="3" name="文本框 2"/>
          <p:cNvSpPr txBox="1"/>
          <p:nvPr>
            <p:custDataLst>
              <p:tags r:id="rId3"/>
            </p:custDataLst>
          </p:nvPr>
        </p:nvSpPr>
        <p:spPr>
          <a:xfrm>
            <a:off x="252095" y="3501390"/>
            <a:ext cx="8726805" cy="1198880"/>
          </a:xfrm>
          <a:prstGeom prst="rect">
            <a:avLst/>
          </a:prstGeom>
          <a:noFill/>
          <a:ln w="9525">
            <a:noFill/>
          </a:ln>
        </p:spPr>
        <p:txBody>
          <a:bodyPr wrap="square">
            <a:spAutoFit/>
          </a:bodyPr>
          <a:p>
            <a:pPr>
              <a:buClrTx/>
              <a:buSzTx/>
              <a:buFontTx/>
            </a:pPr>
            <a:r>
              <a:rPr sz="2400" b="1">
                <a:latin typeface="Times New Roman" panose="02020603050405020304" pitchFamily="18" charset="0"/>
                <a:sym typeface="+mn-ea"/>
              </a:rPr>
              <a:t>（2022年）</a:t>
            </a:r>
            <a:r>
              <a:rPr sz="2400" b="1">
                <a:latin typeface="Times New Roman" panose="02020603050405020304" pitchFamily="18" charset="0"/>
                <a:ea typeface="宋体" panose="02010600030101010101" pitchFamily="2" charset="-122"/>
              </a:rPr>
              <a:t>When Ken came home, his mother ____________in the kitchen. </a:t>
            </a:r>
            <a:endParaRPr sz="2400" b="1">
              <a:latin typeface="Times New Roman" panose="02020603050405020304" pitchFamily="18" charset="0"/>
              <a:ea typeface="宋体" panose="02010600030101010101" pitchFamily="2" charset="-122"/>
            </a:endParaRPr>
          </a:p>
          <a:p>
            <a:pPr>
              <a:buClrTx/>
              <a:buSzTx/>
              <a:buFontTx/>
            </a:pPr>
            <a:r>
              <a:rPr sz="2400" b="1">
                <a:latin typeface="Times New Roman" panose="02020603050405020304" pitchFamily="18" charset="0"/>
                <a:ea typeface="宋体" panose="02010600030101010101" pitchFamily="2" charset="-122"/>
              </a:rPr>
              <a:t>A. was cooking</a:t>
            </a:r>
            <a:r>
              <a:rPr lang="en-US" sz="2400" b="1">
                <a:latin typeface="Times New Roman" panose="02020603050405020304" pitchFamily="18" charset="0"/>
                <a:ea typeface="宋体" panose="02010600030101010101" pitchFamily="2" charset="-122"/>
              </a:rPr>
              <a:t>      </a:t>
            </a:r>
            <a:r>
              <a:rPr sz="2400" b="1">
                <a:latin typeface="Times New Roman" panose="02020603050405020304" pitchFamily="18" charset="0"/>
                <a:ea typeface="宋体" panose="02010600030101010101" pitchFamily="2" charset="-122"/>
              </a:rPr>
              <a:t>B. cooked</a:t>
            </a:r>
            <a:r>
              <a:rPr lang="en-US" sz="2400" b="1">
                <a:latin typeface="Times New Roman" panose="02020603050405020304" pitchFamily="18" charset="0"/>
                <a:ea typeface="宋体" panose="02010600030101010101" pitchFamily="2" charset="-122"/>
              </a:rPr>
              <a:t>    </a:t>
            </a:r>
            <a:r>
              <a:rPr sz="2400" b="1">
                <a:latin typeface="Times New Roman" panose="02020603050405020304" pitchFamily="18" charset="0"/>
                <a:ea typeface="宋体" panose="02010600030101010101" pitchFamily="2" charset="-122"/>
              </a:rPr>
              <a:t>C. had cooked</a:t>
            </a:r>
            <a:r>
              <a:rPr lang="en-US" sz="2400" b="1">
                <a:latin typeface="Times New Roman" panose="02020603050405020304" pitchFamily="18" charset="0"/>
                <a:ea typeface="宋体" panose="02010600030101010101" pitchFamily="2" charset="-122"/>
              </a:rPr>
              <a:t>     </a:t>
            </a:r>
            <a:r>
              <a:rPr sz="2400" b="1">
                <a:latin typeface="Times New Roman" panose="02020603050405020304" pitchFamily="18" charset="0"/>
                <a:ea typeface="宋体" panose="02010600030101010101" pitchFamily="2" charset="-122"/>
              </a:rPr>
              <a:t>D. would cook</a:t>
            </a:r>
            <a:endParaRPr sz="2400" b="1">
              <a:latin typeface="Times New Roman" panose="02020603050405020304" pitchFamily="18" charset="0"/>
              <a:ea typeface="宋体" panose="02010600030101010101" pitchFamily="2" charset="-122"/>
            </a:endParaRPr>
          </a:p>
        </p:txBody>
      </p:sp>
      <p:sp>
        <p:nvSpPr>
          <p:cNvPr id="4" name="文本框 3"/>
          <p:cNvSpPr txBox="1"/>
          <p:nvPr>
            <p:custDataLst>
              <p:tags r:id="rId4"/>
            </p:custDataLst>
          </p:nvPr>
        </p:nvSpPr>
        <p:spPr>
          <a:xfrm>
            <a:off x="323850" y="4941570"/>
            <a:ext cx="7790815" cy="922020"/>
          </a:xfrm>
          <a:prstGeom prst="rect">
            <a:avLst/>
          </a:prstGeom>
          <a:noFill/>
          <a:ln w="9525">
            <a:noFill/>
          </a:ln>
        </p:spPr>
        <p:txBody>
          <a:bodyPr wrap="square">
            <a:spAutoFit/>
          </a:bodyPr>
          <a:p>
            <a:r>
              <a:rPr sz="1800">
                <a:solidFill>
                  <a:srgbClr val="FF0000"/>
                </a:solidFill>
                <a:latin typeface="Times New Roman" panose="02020603050405020304" pitchFamily="18" charset="0"/>
                <a:ea typeface="宋体" panose="02010600030101010101" pitchFamily="2" charset="-122"/>
              </a:rPr>
              <a:t>答案：A</a:t>
            </a:r>
            <a:endParaRPr sz="1800">
              <a:solidFill>
                <a:srgbClr val="FF0000"/>
              </a:solidFill>
              <a:latin typeface="Times New Roman" panose="02020603050405020304" pitchFamily="18" charset="0"/>
              <a:ea typeface="宋体" panose="02010600030101010101" pitchFamily="2" charset="-122"/>
            </a:endParaRPr>
          </a:p>
          <a:p>
            <a:r>
              <a:rPr sz="1800">
                <a:solidFill>
                  <a:srgbClr val="FF0000"/>
                </a:solidFill>
                <a:latin typeface="Times New Roman" panose="02020603050405020304" pitchFamily="18" charset="0"/>
                <a:ea typeface="宋体" panose="02010600030101010101" pitchFamily="2" charset="-122"/>
              </a:rPr>
              <a:t>解析：本题考查动词时态, 根据句意：当肯回家时, 他的妈妈正在厨房做饭。故答案为A</a:t>
            </a:r>
            <a:endParaRPr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107315" y="404495"/>
            <a:ext cx="9001125" cy="1198880"/>
          </a:xfrm>
          <a:prstGeom prst="rect">
            <a:avLst/>
          </a:prstGeom>
          <a:noFill/>
          <a:ln w="9525">
            <a:noFill/>
          </a:ln>
        </p:spPr>
        <p:txBody>
          <a:bodyPr wrap="square">
            <a:spAutoFit/>
          </a:bodyPr>
          <a:p>
            <a:r>
              <a:rPr sz="2400" b="1">
                <a:latin typeface="Times New Roman" panose="02020603050405020304" pitchFamily="18" charset="0"/>
                <a:sym typeface="+mn-ea"/>
              </a:rPr>
              <a:t>（202</a:t>
            </a:r>
            <a:r>
              <a:rPr lang="en-US" sz="2400" b="1">
                <a:latin typeface="Times New Roman" panose="02020603050405020304" pitchFamily="18" charset="0"/>
                <a:sym typeface="+mn-ea"/>
              </a:rPr>
              <a:t>1</a:t>
            </a:r>
            <a:r>
              <a:rPr sz="2400" b="1">
                <a:latin typeface="Times New Roman" panose="02020603050405020304" pitchFamily="18" charset="0"/>
                <a:sym typeface="+mn-ea"/>
              </a:rPr>
              <a:t>年</a:t>
            </a:r>
            <a:r>
              <a:rPr lang="zh-CN" sz="2400" b="1">
                <a:latin typeface="Times New Roman" panose="02020603050405020304" pitchFamily="18" charset="0"/>
                <a:sym typeface="+mn-ea"/>
              </a:rPr>
              <a:t>）</a:t>
            </a:r>
            <a:r>
              <a:rPr sz="2400" b="1">
                <a:latin typeface="Times New Roman" panose="02020603050405020304" pitchFamily="18" charset="0"/>
              </a:rPr>
              <a:t>I_____that my brother was rather quiet during dinner. </a:t>
            </a:r>
            <a:endParaRPr sz="2400" b="1">
              <a:latin typeface="Times New Roman" panose="02020603050405020304" pitchFamily="18" charset="0"/>
            </a:endParaRPr>
          </a:p>
          <a:p>
            <a:r>
              <a:rPr lang="en-US" sz="2400" b="1">
                <a:latin typeface="Times New Roman" panose="02020603050405020304" pitchFamily="18" charset="0"/>
              </a:rPr>
              <a:t>        </a:t>
            </a:r>
            <a:r>
              <a:rPr sz="2400" b="1">
                <a:latin typeface="Times New Roman" panose="02020603050405020304" pitchFamily="18" charset="0"/>
              </a:rPr>
              <a:t>A. will notice				B. am noticing</a:t>
            </a:r>
            <a:endParaRPr sz="2400" b="1">
              <a:latin typeface="Times New Roman" panose="02020603050405020304" pitchFamily="18" charset="0"/>
            </a:endParaRPr>
          </a:p>
          <a:p>
            <a:r>
              <a:rPr lang="en-US" sz="2400" b="1">
                <a:latin typeface="Times New Roman" panose="02020603050405020304" pitchFamily="18" charset="0"/>
              </a:rPr>
              <a:t>        </a:t>
            </a:r>
            <a:r>
              <a:rPr sz="2400" b="1">
                <a:latin typeface="Times New Roman" panose="02020603050405020304" pitchFamily="18" charset="0"/>
              </a:rPr>
              <a:t>C. notice					D. noticed</a:t>
            </a:r>
            <a:endParaRPr sz="2400" b="1">
              <a:latin typeface="Times New Roman" panose="02020603050405020304" pitchFamily="18" charset="0"/>
            </a:endParaRPr>
          </a:p>
        </p:txBody>
      </p:sp>
      <p:sp>
        <p:nvSpPr>
          <p:cNvPr id="2" name="文本框 1"/>
          <p:cNvSpPr txBox="1"/>
          <p:nvPr>
            <p:custDataLst>
              <p:tags r:id="rId2"/>
            </p:custDataLst>
          </p:nvPr>
        </p:nvSpPr>
        <p:spPr>
          <a:xfrm>
            <a:off x="252095" y="1844675"/>
            <a:ext cx="8376285" cy="645160"/>
          </a:xfrm>
          <a:prstGeom prst="rect">
            <a:avLst/>
          </a:prstGeom>
          <a:noFill/>
          <a:ln w="9525">
            <a:noFill/>
          </a:ln>
        </p:spPr>
        <p:txBody>
          <a:bodyPr wrap="square">
            <a:spAutoFit/>
          </a:bodyPr>
          <a:p>
            <a:r>
              <a:rPr sz="1800">
                <a:solidFill>
                  <a:srgbClr val="FF0000"/>
                </a:solidFill>
                <a:latin typeface="Times New Roman" panose="02020603050405020304" pitchFamily="18" charset="0"/>
                <a:ea typeface="宋体" panose="02010600030101010101" pitchFamily="2" charset="-122"/>
              </a:rPr>
              <a:t>答案：D</a:t>
            </a:r>
            <a:endParaRPr sz="1800">
              <a:solidFill>
                <a:srgbClr val="FF0000"/>
              </a:solidFill>
              <a:latin typeface="Times New Roman" panose="02020603050405020304" pitchFamily="18" charset="0"/>
              <a:ea typeface="宋体" panose="02010600030101010101" pitchFamily="2" charset="-122"/>
            </a:endParaRPr>
          </a:p>
          <a:p>
            <a:r>
              <a:rPr sz="1800">
                <a:solidFill>
                  <a:srgbClr val="FF0000"/>
                </a:solidFill>
                <a:latin typeface="Times New Roman" panose="02020603050405020304" pitchFamily="18" charset="0"/>
                <a:ea typeface="宋体" panose="02010600030101010101" pitchFamily="2" charset="-122"/>
              </a:rPr>
              <a:t>解析：考查动词时态；根据that从句之后的动词was可排除ABC; 故答案为D</a:t>
            </a:r>
            <a:endParaRPr sz="1800">
              <a:solidFill>
                <a:srgbClr val="FF0000"/>
              </a:solidFill>
              <a:latin typeface="Times New Roman" panose="02020603050405020304" pitchFamily="18" charset="0"/>
              <a:ea typeface="宋体" panose="02010600030101010101" pitchFamily="2" charset="-122"/>
            </a:endParaRPr>
          </a:p>
        </p:txBody>
      </p:sp>
      <p:sp>
        <p:nvSpPr>
          <p:cNvPr id="3" name="文本框 2"/>
          <p:cNvSpPr txBox="1"/>
          <p:nvPr>
            <p:custDataLst>
              <p:tags r:id="rId3"/>
            </p:custDataLst>
          </p:nvPr>
        </p:nvSpPr>
        <p:spPr>
          <a:xfrm>
            <a:off x="252095" y="3501390"/>
            <a:ext cx="8726805" cy="1568450"/>
          </a:xfrm>
          <a:prstGeom prst="rect">
            <a:avLst/>
          </a:prstGeom>
          <a:noFill/>
          <a:ln w="9525">
            <a:noFill/>
          </a:ln>
        </p:spPr>
        <p:txBody>
          <a:bodyPr wrap="square">
            <a:spAutoFit/>
          </a:bodyPr>
          <a:p>
            <a:pPr>
              <a:buClrTx/>
              <a:buSzTx/>
              <a:buFontTx/>
            </a:pPr>
            <a:r>
              <a:rPr sz="2400" b="1">
                <a:latin typeface="Times New Roman" panose="02020603050405020304" pitchFamily="18" charset="0"/>
                <a:sym typeface="+mn-ea"/>
              </a:rPr>
              <a:t>（2021年）</a:t>
            </a:r>
            <a:r>
              <a:rPr sz="2400" b="1">
                <a:latin typeface="Times New Roman" panose="02020603050405020304" pitchFamily="18" charset="0"/>
              </a:rPr>
              <a:t>Before every concert,</a:t>
            </a:r>
            <a:r>
              <a:rPr lang="en-US" sz="2400" b="1">
                <a:latin typeface="Times New Roman" panose="02020603050405020304" pitchFamily="18" charset="0"/>
              </a:rPr>
              <a:t> </a:t>
            </a:r>
            <a:r>
              <a:rPr sz="2400" b="1">
                <a:latin typeface="Times New Roman" panose="02020603050405020304" pitchFamily="18" charset="0"/>
              </a:rPr>
              <a:t>the singer worries about </a:t>
            </a:r>
            <a:endParaRPr sz="2400" b="1">
              <a:latin typeface="Times New Roman" panose="02020603050405020304" pitchFamily="18" charset="0"/>
            </a:endParaRPr>
          </a:p>
          <a:p>
            <a:pPr>
              <a:buClrTx/>
              <a:buSzTx/>
              <a:buFontTx/>
            </a:pPr>
            <a:r>
              <a:rPr sz="2400" b="1">
                <a:latin typeface="Times New Roman" panose="02020603050405020304" pitchFamily="18" charset="0"/>
              </a:rPr>
              <a:t>how well she ________.</a:t>
            </a:r>
            <a:endParaRPr sz="2400" b="1">
              <a:latin typeface="Times New Roman" panose="02020603050405020304" pitchFamily="18" charset="0"/>
            </a:endParaRPr>
          </a:p>
          <a:p>
            <a:pPr>
              <a:buClrTx/>
              <a:buSzTx/>
              <a:buFontTx/>
            </a:pPr>
            <a:r>
              <a:rPr sz="2400" b="1">
                <a:latin typeface="Times New Roman" panose="02020603050405020304" pitchFamily="18" charset="0"/>
              </a:rPr>
              <a:t>A. was performing 			B. performed</a:t>
            </a:r>
            <a:endParaRPr sz="2400" b="1">
              <a:latin typeface="Times New Roman" panose="02020603050405020304" pitchFamily="18" charset="0"/>
            </a:endParaRPr>
          </a:p>
          <a:p>
            <a:pPr>
              <a:buClrTx/>
              <a:buSzTx/>
              <a:buFontTx/>
            </a:pPr>
            <a:r>
              <a:rPr sz="2400" b="1">
                <a:latin typeface="Times New Roman" panose="02020603050405020304" pitchFamily="18" charset="0"/>
              </a:rPr>
              <a:t>C. will perform			D. has performed</a:t>
            </a:r>
            <a:endParaRPr sz="2400" b="1">
              <a:latin typeface="Times New Roman" panose="02020603050405020304" pitchFamily="18" charset="0"/>
            </a:endParaRPr>
          </a:p>
        </p:txBody>
      </p:sp>
      <p:sp>
        <p:nvSpPr>
          <p:cNvPr id="4" name="文本框 3"/>
          <p:cNvSpPr txBox="1"/>
          <p:nvPr>
            <p:custDataLst>
              <p:tags r:id="rId4"/>
            </p:custDataLst>
          </p:nvPr>
        </p:nvSpPr>
        <p:spPr>
          <a:xfrm>
            <a:off x="323850" y="5439410"/>
            <a:ext cx="7790815" cy="922020"/>
          </a:xfrm>
          <a:prstGeom prst="rect">
            <a:avLst/>
          </a:prstGeom>
          <a:noFill/>
          <a:ln w="9525">
            <a:noFill/>
          </a:ln>
        </p:spPr>
        <p:txBody>
          <a:bodyPr wrap="square">
            <a:spAutoFit/>
          </a:bodyPr>
          <a:p>
            <a:r>
              <a:rPr sz="1800">
                <a:solidFill>
                  <a:srgbClr val="FF0000"/>
                </a:solidFill>
                <a:latin typeface="Times New Roman" panose="02020603050405020304" pitchFamily="18" charset="0"/>
                <a:ea typeface="宋体" panose="02010600030101010101" pitchFamily="2" charset="-122"/>
              </a:rPr>
              <a:t>答案：C</a:t>
            </a:r>
            <a:endParaRPr sz="1800">
              <a:solidFill>
                <a:srgbClr val="FF0000"/>
              </a:solidFill>
              <a:latin typeface="Times New Roman" panose="02020603050405020304" pitchFamily="18" charset="0"/>
              <a:ea typeface="宋体" panose="02010600030101010101" pitchFamily="2" charset="-122"/>
            </a:endParaRPr>
          </a:p>
          <a:p>
            <a:r>
              <a:rPr sz="1800">
                <a:solidFill>
                  <a:srgbClr val="FF0000"/>
                </a:solidFill>
                <a:latin typeface="Times New Roman" panose="02020603050405020304" pitchFamily="18" charset="0"/>
                <a:ea typeface="宋体" panose="02010600030101010101" pitchFamily="2" charset="-122"/>
              </a:rPr>
              <a:t>解析：考查动词时态；根据句意：在每次演唱会之前，这个歌手都会担心她的表演会怎么样。根据句意可知，应该用一般将来时，故答案为C</a:t>
            </a:r>
            <a:endParaRPr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107315" y="188595"/>
            <a:ext cx="9001125" cy="1568450"/>
          </a:xfrm>
          <a:prstGeom prst="rect">
            <a:avLst/>
          </a:prstGeom>
          <a:noFill/>
          <a:ln w="9525">
            <a:noFill/>
          </a:ln>
        </p:spPr>
        <p:txBody>
          <a:bodyPr wrap="square">
            <a:spAutoFit/>
          </a:bodyPr>
          <a:p>
            <a:r>
              <a:rPr sz="2400" b="1">
                <a:latin typeface="Times New Roman" panose="02020603050405020304" pitchFamily="18" charset="0"/>
                <a:sym typeface="+mn-ea"/>
              </a:rPr>
              <a:t>（2019年）</a:t>
            </a:r>
            <a:r>
              <a:rPr sz="2400" b="1">
                <a:latin typeface="Times New Roman" panose="02020603050405020304" pitchFamily="18" charset="0"/>
              </a:rPr>
              <a:t>Her first novel __________into 51 languages by the end of 2010. </a:t>
            </a:r>
            <a:endParaRPr sz="2400" b="1">
              <a:latin typeface="Times New Roman" panose="02020603050405020304" pitchFamily="18" charset="0"/>
            </a:endParaRPr>
          </a:p>
          <a:p>
            <a:r>
              <a:rPr lang="en-US" sz="2400" b="1">
                <a:latin typeface="Times New Roman" panose="02020603050405020304" pitchFamily="18" charset="0"/>
              </a:rPr>
              <a:t>             </a:t>
            </a:r>
            <a:r>
              <a:rPr sz="2400" b="1">
                <a:latin typeface="Times New Roman" panose="02020603050405020304" pitchFamily="18" charset="0"/>
              </a:rPr>
              <a:t>A. is translated   			B. has been translated   </a:t>
            </a:r>
            <a:endParaRPr sz="2400" b="1">
              <a:latin typeface="Times New Roman" panose="02020603050405020304" pitchFamily="18" charset="0"/>
            </a:endParaRPr>
          </a:p>
          <a:p>
            <a:r>
              <a:rPr lang="en-US" sz="2400" b="1">
                <a:latin typeface="Times New Roman" panose="02020603050405020304" pitchFamily="18" charset="0"/>
              </a:rPr>
              <a:t>             </a:t>
            </a:r>
            <a:r>
              <a:rPr sz="2400" b="1">
                <a:latin typeface="Times New Roman" panose="02020603050405020304" pitchFamily="18" charset="0"/>
              </a:rPr>
              <a:t>C. had been translated   		D. was translated</a:t>
            </a:r>
            <a:endParaRPr sz="2400" b="1">
              <a:latin typeface="Times New Roman" panose="02020603050405020304" pitchFamily="18" charset="0"/>
            </a:endParaRPr>
          </a:p>
        </p:txBody>
      </p:sp>
      <p:sp>
        <p:nvSpPr>
          <p:cNvPr id="2" name="文本框 1"/>
          <p:cNvSpPr txBox="1"/>
          <p:nvPr>
            <p:custDataLst>
              <p:tags r:id="rId2"/>
            </p:custDataLst>
          </p:nvPr>
        </p:nvSpPr>
        <p:spPr>
          <a:xfrm>
            <a:off x="323850" y="2132965"/>
            <a:ext cx="8376285" cy="922020"/>
          </a:xfrm>
          <a:prstGeom prst="rect">
            <a:avLst/>
          </a:prstGeom>
          <a:noFill/>
          <a:ln w="9525">
            <a:noFill/>
          </a:ln>
        </p:spPr>
        <p:txBody>
          <a:bodyPr wrap="square">
            <a:spAutoFit/>
          </a:bodyPr>
          <a:p>
            <a:r>
              <a:rPr sz="1800">
                <a:solidFill>
                  <a:srgbClr val="FF0000"/>
                </a:solidFill>
                <a:latin typeface="Times New Roman" panose="02020603050405020304" pitchFamily="18" charset="0"/>
                <a:ea typeface="宋体" panose="02010600030101010101" pitchFamily="2" charset="-122"/>
              </a:rPr>
              <a:t>答案：C</a:t>
            </a:r>
            <a:endParaRPr sz="1800">
              <a:solidFill>
                <a:srgbClr val="FF0000"/>
              </a:solidFill>
              <a:latin typeface="Times New Roman" panose="02020603050405020304" pitchFamily="18" charset="0"/>
              <a:ea typeface="宋体" panose="02010600030101010101" pitchFamily="2" charset="-122"/>
            </a:endParaRPr>
          </a:p>
          <a:p>
            <a:r>
              <a:rPr sz="1800">
                <a:solidFill>
                  <a:srgbClr val="FF0000"/>
                </a:solidFill>
                <a:latin typeface="Times New Roman" panose="02020603050405020304" pitchFamily="18" charset="0"/>
                <a:ea typeface="宋体" panose="02010600030101010101" pitchFamily="2" charset="-122"/>
              </a:rPr>
              <a:t>解析：考查时态。根据标志词：by the end of 2010，可知应选择过去完成时，所以答案为C。句意：截止到2010年末，他的第一部小说已经被翻译成了51种语言。</a:t>
            </a:r>
            <a:endParaRPr sz="1800">
              <a:solidFill>
                <a:srgbClr val="FF0000"/>
              </a:solidFill>
              <a:latin typeface="Times New Roman" panose="02020603050405020304" pitchFamily="18" charset="0"/>
              <a:ea typeface="宋体" panose="02010600030101010101" pitchFamily="2" charset="-122"/>
            </a:endParaRPr>
          </a:p>
        </p:txBody>
      </p:sp>
      <p:sp>
        <p:nvSpPr>
          <p:cNvPr id="3" name="文本框 2"/>
          <p:cNvSpPr txBox="1"/>
          <p:nvPr>
            <p:custDataLst>
              <p:tags r:id="rId3"/>
            </p:custDataLst>
          </p:nvPr>
        </p:nvSpPr>
        <p:spPr>
          <a:xfrm>
            <a:off x="252095" y="3501390"/>
            <a:ext cx="8726805" cy="1568450"/>
          </a:xfrm>
          <a:prstGeom prst="rect">
            <a:avLst/>
          </a:prstGeom>
          <a:noFill/>
          <a:ln w="9525">
            <a:noFill/>
          </a:ln>
        </p:spPr>
        <p:txBody>
          <a:bodyPr wrap="square">
            <a:spAutoFit/>
          </a:bodyPr>
          <a:p>
            <a:pPr>
              <a:buClrTx/>
              <a:buSzTx/>
              <a:buFontTx/>
            </a:pPr>
            <a:r>
              <a:rPr sz="2400" b="1">
                <a:latin typeface="Times New Roman" panose="02020603050405020304" pitchFamily="18" charset="0"/>
                <a:sym typeface="+mn-ea"/>
              </a:rPr>
              <a:t>（2019年）</a:t>
            </a:r>
            <a:r>
              <a:rPr sz="2400" b="1">
                <a:latin typeface="Times New Roman" panose="02020603050405020304" pitchFamily="18" charset="0"/>
              </a:rPr>
              <a:t>Every student ___________ to test each item for himself, using special techniques.</a:t>
            </a:r>
            <a:endParaRPr sz="2400" b="1">
              <a:latin typeface="Times New Roman" panose="02020603050405020304" pitchFamily="18" charset="0"/>
            </a:endParaRPr>
          </a:p>
          <a:p>
            <a:pPr>
              <a:buClrTx/>
              <a:buSzTx/>
              <a:buFontTx/>
            </a:pPr>
            <a:r>
              <a:rPr sz="2400" b="1">
                <a:latin typeface="Times New Roman" panose="02020603050405020304" pitchFamily="18" charset="0"/>
              </a:rPr>
              <a:t> </a:t>
            </a:r>
            <a:r>
              <a:rPr lang="en-US" sz="2400" b="1">
                <a:latin typeface="Times New Roman" panose="02020603050405020304" pitchFamily="18" charset="0"/>
              </a:rPr>
              <a:t>      </a:t>
            </a:r>
            <a:r>
              <a:rPr sz="2400" b="1">
                <a:latin typeface="Times New Roman" panose="02020603050405020304" pitchFamily="18" charset="0"/>
              </a:rPr>
              <a:t>A. invites   			B. has invited   	</a:t>
            </a:r>
            <a:endParaRPr sz="2400" b="1">
              <a:latin typeface="Times New Roman" panose="02020603050405020304" pitchFamily="18" charset="0"/>
            </a:endParaRPr>
          </a:p>
          <a:p>
            <a:pPr>
              <a:buClrTx/>
              <a:buSzTx/>
              <a:buFontTx/>
            </a:pPr>
            <a:r>
              <a:rPr lang="en-US" sz="2400" b="1">
                <a:latin typeface="Times New Roman" panose="02020603050405020304" pitchFamily="18" charset="0"/>
              </a:rPr>
              <a:t>       </a:t>
            </a:r>
            <a:r>
              <a:rPr sz="2400" b="1">
                <a:latin typeface="Times New Roman" panose="02020603050405020304" pitchFamily="18" charset="0"/>
              </a:rPr>
              <a:t>C. will be invited   		D. would have invited</a:t>
            </a:r>
            <a:endParaRPr sz="2400" b="1">
              <a:latin typeface="Times New Roman" panose="02020603050405020304" pitchFamily="18" charset="0"/>
            </a:endParaRPr>
          </a:p>
        </p:txBody>
      </p:sp>
      <p:sp>
        <p:nvSpPr>
          <p:cNvPr id="4" name="文本框 3"/>
          <p:cNvSpPr txBox="1"/>
          <p:nvPr>
            <p:custDataLst>
              <p:tags r:id="rId4"/>
            </p:custDataLst>
          </p:nvPr>
        </p:nvSpPr>
        <p:spPr>
          <a:xfrm>
            <a:off x="252095" y="5301615"/>
            <a:ext cx="8308975" cy="922020"/>
          </a:xfrm>
          <a:prstGeom prst="rect">
            <a:avLst/>
          </a:prstGeom>
          <a:noFill/>
          <a:ln w="9525">
            <a:noFill/>
          </a:ln>
        </p:spPr>
        <p:txBody>
          <a:bodyPr wrap="square">
            <a:spAutoFit/>
          </a:bodyPr>
          <a:p>
            <a:r>
              <a:rPr sz="1800">
                <a:solidFill>
                  <a:srgbClr val="FF0000"/>
                </a:solidFill>
                <a:latin typeface="Times New Roman" panose="02020603050405020304" pitchFamily="18" charset="0"/>
                <a:ea typeface="宋体" panose="02010600030101010101" pitchFamily="2" charset="-122"/>
              </a:rPr>
              <a:t>答案：C</a:t>
            </a:r>
            <a:endParaRPr sz="1800">
              <a:solidFill>
                <a:srgbClr val="FF0000"/>
              </a:solidFill>
              <a:latin typeface="Times New Roman" panose="02020603050405020304" pitchFamily="18" charset="0"/>
              <a:ea typeface="宋体" panose="02010600030101010101" pitchFamily="2" charset="-122"/>
            </a:endParaRPr>
          </a:p>
          <a:p>
            <a:r>
              <a:rPr sz="1800">
                <a:solidFill>
                  <a:srgbClr val="FF0000"/>
                </a:solidFill>
                <a:latin typeface="Times New Roman" panose="02020603050405020304" pitchFamily="18" charset="0"/>
                <a:ea typeface="宋体" panose="02010600030101010101" pitchFamily="2" charset="-122"/>
              </a:rPr>
              <a:t>解析：考查时态用法。句意：每个学生都将被要求使用特别的技巧独自测试每个项目。根据句意可知，谓语动词于主语之间表示被动关系，使用答案为C </a:t>
            </a:r>
            <a:endParaRPr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107315" y="188595"/>
            <a:ext cx="9001125" cy="1568450"/>
          </a:xfrm>
          <a:prstGeom prst="rect">
            <a:avLst/>
          </a:prstGeom>
          <a:noFill/>
          <a:ln w="9525">
            <a:noFill/>
          </a:ln>
        </p:spPr>
        <p:txBody>
          <a:bodyPr wrap="square">
            <a:spAutoFit/>
          </a:bodyPr>
          <a:p>
            <a:r>
              <a:rPr sz="2400" b="1">
                <a:latin typeface="Times New Roman" panose="02020603050405020304" pitchFamily="18" charset="0"/>
                <a:sym typeface="+mn-ea"/>
              </a:rPr>
              <a:t>（2019年）</a:t>
            </a:r>
            <a:r>
              <a:rPr sz="2400" b="1">
                <a:latin typeface="Times New Roman" panose="02020603050405020304" pitchFamily="18" charset="0"/>
              </a:rPr>
              <a:t>My car ___________  five people, but I only have four seat belts.</a:t>
            </a:r>
            <a:endParaRPr sz="2400" b="1">
              <a:latin typeface="Times New Roman" panose="02020603050405020304" pitchFamily="18" charset="0"/>
            </a:endParaRPr>
          </a:p>
          <a:p>
            <a:r>
              <a:rPr sz="2400" b="1">
                <a:latin typeface="Times New Roman" panose="02020603050405020304" pitchFamily="18" charset="0"/>
              </a:rPr>
              <a:t>   </a:t>
            </a:r>
            <a:r>
              <a:rPr lang="en-US" sz="2400" b="1">
                <a:latin typeface="Times New Roman" panose="02020603050405020304" pitchFamily="18" charset="0"/>
              </a:rPr>
              <a:t>         </a:t>
            </a:r>
            <a:r>
              <a:rPr sz="2400" b="1">
                <a:latin typeface="Times New Roman" panose="02020603050405020304" pitchFamily="18" charset="0"/>
              </a:rPr>
              <a:t>A. is taking    				B. took        	</a:t>
            </a:r>
            <a:endParaRPr sz="2400" b="1">
              <a:latin typeface="Times New Roman" panose="02020603050405020304" pitchFamily="18" charset="0"/>
            </a:endParaRPr>
          </a:p>
          <a:p>
            <a:r>
              <a:rPr sz="2400" b="1">
                <a:latin typeface="Times New Roman" panose="02020603050405020304" pitchFamily="18" charset="0"/>
              </a:rPr>
              <a:t> </a:t>
            </a:r>
            <a:r>
              <a:rPr lang="en-US" sz="2400" b="1">
                <a:latin typeface="Times New Roman" panose="02020603050405020304" pitchFamily="18" charset="0"/>
              </a:rPr>
              <a:t>           </a:t>
            </a:r>
            <a:r>
              <a:rPr sz="2400" b="1">
                <a:latin typeface="Times New Roman" panose="02020603050405020304" pitchFamily="18" charset="0"/>
              </a:rPr>
              <a:t>C. has taken    			D. will have taken</a:t>
            </a:r>
            <a:endParaRPr sz="2400" b="1">
              <a:latin typeface="Times New Roman" panose="02020603050405020304" pitchFamily="18" charset="0"/>
            </a:endParaRPr>
          </a:p>
        </p:txBody>
      </p:sp>
      <p:sp>
        <p:nvSpPr>
          <p:cNvPr id="2" name="文本框 1"/>
          <p:cNvSpPr txBox="1"/>
          <p:nvPr>
            <p:custDataLst>
              <p:tags r:id="rId2"/>
            </p:custDataLst>
          </p:nvPr>
        </p:nvSpPr>
        <p:spPr>
          <a:xfrm>
            <a:off x="252095" y="1844675"/>
            <a:ext cx="8376285" cy="1753235"/>
          </a:xfrm>
          <a:prstGeom prst="rect">
            <a:avLst/>
          </a:prstGeom>
          <a:noFill/>
          <a:ln w="9525">
            <a:noFill/>
          </a:ln>
        </p:spPr>
        <p:txBody>
          <a:bodyPr wrap="square">
            <a:spAutoFit/>
          </a:bodyPr>
          <a:p>
            <a:r>
              <a:rPr sz="1800">
                <a:solidFill>
                  <a:srgbClr val="FF0000"/>
                </a:solidFill>
                <a:latin typeface="Times New Roman" panose="02020603050405020304" pitchFamily="18" charset="0"/>
                <a:ea typeface="宋体" panose="02010600030101010101" pitchFamily="2" charset="-122"/>
              </a:rPr>
              <a:t>答案：A</a:t>
            </a:r>
            <a:endParaRPr sz="1800">
              <a:solidFill>
                <a:srgbClr val="FF0000"/>
              </a:solidFill>
              <a:latin typeface="Times New Roman" panose="02020603050405020304" pitchFamily="18" charset="0"/>
              <a:ea typeface="宋体" panose="02010600030101010101" pitchFamily="2" charset="-122"/>
            </a:endParaRPr>
          </a:p>
          <a:p>
            <a:r>
              <a:rPr sz="1800">
                <a:solidFill>
                  <a:srgbClr val="FF0000"/>
                </a:solidFill>
                <a:latin typeface="Times New Roman" panose="02020603050405020304" pitchFamily="18" charset="0"/>
                <a:ea typeface="宋体" panose="02010600030101010101" pitchFamily="2" charset="-122"/>
              </a:rPr>
              <a:t>解析：考查现在进行时表将来的用法。句意为：我的汽车要搭载五个人，但是我的汽车只有四个安全带。根据句意可知此处表示将来发生的动作，排除BC选项。D选择中will have taken为将来完成时，强调的是到将来某一时刻已经完成的动作，逻辑不同，排除D选择。而A选项is taking为现在进行时，可以表示将来要发生的动作，所有选择A</a:t>
            </a:r>
            <a:endParaRPr sz="1800">
              <a:solidFill>
                <a:srgbClr val="FF0000"/>
              </a:solidFill>
              <a:latin typeface="Times New Roman" panose="02020603050405020304" pitchFamily="18" charset="0"/>
              <a:ea typeface="宋体" panose="02010600030101010101" pitchFamily="2" charset="-122"/>
            </a:endParaRPr>
          </a:p>
        </p:txBody>
      </p:sp>
      <p:sp>
        <p:nvSpPr>
          <p:cNvPr id="3" name="文本框 2"/>
          <p:cNvSpPr txBox="1"/>
          <p:nvPr>
            <p:custDataLst>
              <p:tags r:id="rId3"/>
            </p:custDataLst>
          </p:nvPr>
        </p:nvSpPr>
        <p:spPr>
          <a:xfrm>
            <a:off x="179705" y="3597910"/>
            <a:ext cx="8726805" cy="1568450"/>
          </a:xfrm>
          <a:prstGeom prst="rect">
            <a:avLst/>
          </a:prstGeom>
          <a:noFill/>
          <a:ln w="9525">
            <a:noFill/>
          </a:ln>
        </p:spPr>
        <p:txBody>
          <a:bodyPr wrap="square">
            <a:spAutoFit/>
          </a:bodyPr>
          <a:p>
            <a:pPr>
              <a:buClrTx/>
              <a:buSzTx/>
              <a:buFontTx/>
            </a:pPr>
            <a:r>
              <a:rPr sz="2400" b="1">
                <a:latin typeface="Times New Roman" panose="02020603050405020304" pitchFamily="18" charset="0"/>
                <a:sym typeface="+mn-ea"/>
              </a:rPr>
              <a:t>（2018年）</a:t>
            </a:r>
            <a:r>
              <a:rPr sz="2400" b="1">
                <a:latin typeface="Times New Roman" panose="02020603050405020304" pitchFamily="18" charset="0"/>
              </a:rPr>
              <a:t>Whenever the team ____________, they feel sad for the rest of the week. </a:t>
            </a:r>
            <a:endParaRPr sz="2400" b="1">
              <a:latin typeface="Times New Roman" panose="02020603050405020304" pitchFamily="18" charset="0"/>
            </a:endParaRPr>
          </a:p>
          <a:p>
            <a:pPr>
              <a:buClrTx/>
              <a:buSzTx/>
              <a:buFontTx/>
            </a:pPr>
            <a:r>
              <a:rPr lang="en-US" sz="2400" b="1">
                <a:latin typeface="Times New Roman" panose="02020603050405020304" pitchFamily="18" charset="0"/>
              </a:rPr>
              <a:t>             </a:t>
            </a:r>
            <a:r>
              <a:rPr sz="2400" b="1">
                <a:latin typeface="Times New Roman" panose="02020603050405020304" pitchFamily="18" charset="0"/>
              </a:rPr>
              <a:t>A. loses		</a:t>
            </a:r>
            <a:r>
              <a:rPr lang="en-US" sz="2400" b="1">
                <a:latin typeface="Times New Roman" panose="02020603050405020304" pitchFamily="18" charset="0"/>
              </a:rPr>
              <a:t>         </a:t>
            </a:r>
            <a:r>
              <a:rPr sz="2400" b="1">
                <a:latin typeface="Times New Roman" panose="02020603050405020304" pitchFamily="18" charset="0"/>
              </a:rPr>
              <a:t>B. lost    				</a:t>
            </a:r>
            <a:endParaRPr sz="2400" b="1">
              <a:latin typeface="Times New Roman" panose="02020603050405020304" pitchFamily="18" charset="0"/>
            </a:endParaRPr>
          </a:p>
          <a:p>
            <a:pPr>
              <a:buClrTx/>
              <a:buSzTx/>
              <a:buFontTx/>
            </a:pPr>
            <a:r>
              <a:rPr lang="en-US" sz="2400" b="1">
                <a:latin typeface="Times New Roman" panose="02020603050405020304" pitchFamily="18" charset="0"/>
              </a:rPr>
              <a:t>             </a:t>
            </a:r>
            <a:r>
              <a:rPr sz="2400" b="1">
                <a:latin typeface="Times New Roman" panose="02020603050405020304" pitchFamily="18" charset="0"/>
              </a:rPr>
              <a:t>C. will lose    		</a:t>
            </a:r>
            <a:r>
              <a:rPr lang="en-US" sz="2400" b="1">
                <a:latin typeface="Times New Roman" panose="02020603050405020304" pitchFamily="18" charset="0"/>
              </a:rPr>
              <a:t>         </a:t>
            </a:r>
            <a:r>
              <a:rPr sz="2400" b="1">
                <a:latin typeface="Times New Roman" panose="02020603050405020304" pitchFamily="18" charset="0"/>
              </a:rPr>
              <a:t>D. is losing</a:t>
            </a:r>
            <a:endParaRPr sz="2400" b="1">
              <a:latin typeface="Times New Roman" panose="02020603050405020304" pitchFamily="18" charset="0"/>
            </a:endParaRPr>
          </a:p>
        </p:txBody>
      </p:sp>
      <p:sp>
        <p:nvSpPr>
          <p:cNvPr id="4" name="文本框 3"/>
          <p:cNvSpPr txBox="1"/>
          <p:nvPr>
            <p:custDataLst>
              <p:tags r:id="rId4"/>
            </p:custDataLst>
          </p:nvPr>
        </p:nvSpPr>
        <p:spPr>
          <a:xfrm>
            <a:off x="251460" y="5373370"/>
            <a:ext cx="7790815" cy="1198880"/>
          </a:xfrm>
          <a:prstGeom prst="rect">
            <a:avLst/>
          </a:prstGeom>
          <a:noFill/>
          <a:ln w="9525">
            <a:noFill/>
          </a:ln>
        </p:spPr>
        <p:txBody>
          <a:bodyPr wrap="square">
            <a:spAutoFit/>
          </a:bodyPr>
          <a:p>
            <a:r>
              <a:rPr sz="1800">
                <a:solidFill>
                  <a:srgbClr val="FF0000"/>
                </a:solidFill>
                <a:latin typeface="Times New Roman" panose="02020603050405020304" pitchFamily="18" charset="0"/>
                <a:ea typeface="宋体" panose="02010600030101010101" pitchFamily="2" charset="-122"/>
              </a:rPr>
              <a:t>答案：A</a:t>
            </a:r>
            <a:endParaRPr sz="1800">
              <a:solidFill>
                <a:srgbClr val="FF0000"/>
              </a:solidFill>
              <a:latin typeface="Times New Roman" panose="02020603050405020304" pitchFamily="18" charset="0"/>
              <a:ea typeface="宋体" panose="02010600030101010101" pitchFamily="2" charset="-122"/>
            </a:endParaRPr>
          </a:p>
          <a:p>
            <a:r>
              <a:rPr sz="1800">
                <a:solidFill>
                  <a:srgbClr val="FF0000"/>
                </a:solidFill>
                <a:latin typeface="Times New Roman" panose="02020603050405020304" pitchFamily="18" charset="0"/>
                <a:ea typeface="宋体" panose="02010600030101010101" pitchFamily="2" charset="-122"/>
              </a:rPr>
              <a:t>  解析：考查时态。句意：无论球队何时失败，他们在剩下的这个星期都会感到伤心。根据句意可知，这里描述的是客观事实，所以用一般现在时，故答案为A</a:t>
            </a:r>
            <a:endParaRPr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89767" y="2339876"/>
            <a:ext cx="6527354" cy="1682948"/>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sp>
        <p:nvSpPr>
          <p:cNvPr id="3" name="文本框 2"/>
          <p:cNvSpPr txBox="1"/>
          <p:nvPr/>
        </p:nvSpPr>
        <p:spPr>
          <a:xfrm>
            <a:off x="2483485" y="2893695"/>
            <a:ext cx="5311775" cy="553085"/>
          </a:xfrm>
          <a:prstGeom prst="rect">
            <a:avLst/>
          </a:prstGeom>
          <a:noFill/>
        </p:spPr>
        <p:txBody>
          <a:bodyPr wrap="square" rtlCol="0">
            <a:spAutoFit/>
          </a:bodyPr>
          <a:lstStyle/>
          <a:p>
            <a:pPr algn="ct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核心考点（三）  </a:t>
            </a: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非谓语动词</a:t>
            </a:r>
            <a:endPar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36" name="组合 35"/>
          <p:cNvGrpSpPr/>
          <p:nvPr/>
        </p:nvGrpSpPr>
        <p:grpSpPr>
          <a:xfrm>
            <a:off x="1685662" y="2801092"/>
            <a:ext cx="668187" cy="858305"/>
            <a:chOff x="2760629" y="2526596"/>
            <a:chExt cx="890916" cy="1144406"/>
          </a:xfrm>
        </p:grpSpPr>
        <p:sp>
          <p:nvSpPr>
            <p:cNvPr id="18" name="圆角矩形 17"/>
            <p:cNvSpPr/>
            <p:nvPr/>
          </p:nvSpPr>
          <p:spPr>
            <a:xfrm rot="2700000">
              <a:off x="2760629" y="2526596"/>
              <a:ext cx="890916" cy="890916"/>
            </a:xfrm>
            <a:prstGeom prst="roundRect">
              <a:avLst>
                <a:gd name="adj" fmla="val 12535"/>
              </a:avLst>
            </a:prstGeom>
            <a:solidFill>
              <a:srgbClr val="3D7351"/>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sp>
          <p:nvSpPr>
            <p:cNvPr id="19" name="圆角矩形 18"/>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grpSp>
      <p:grpSp>
        <p:nvGrpSpPr>
          <p:cNvPr id="21" name="组合 20"/>
          <p:cNvGrpSpPr/>
          <p:nvPr/>
        </p:nvGrpSpPr>
        <p:grpSpPr>
          <a:xfrm>
            <a:off x="0" y="857250"/>
            <a:ext cx="3959908" cy="1768884"/>
            <a:chOff x="0" y="0"/>
            <a:chExt cx="5279877" cy="2358512"/>
          </a:xfrm>
        </p:grpSpPr>
        <p:cxnSp>
          <p:nvCxnSpPr>
            <p:cNvPr id="22" name="直接连接符 21"/>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rot="2568293">
              <a:off x="3613219" y="485528"/>
              <a:ext cx="122859" cy="173836"/>
              <a:chOff x="2899932" y="286608"/>
              <a:chExt cx="373440" cy="748067"/>
            </a:xfrm>
            <a:solidFill>
              <a:srgbClr val="FFC000"/>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4" name="组合 23"/>
            <p:cNvGrpSpPr/>
            <p:nvPr/>
          </p:nvGrpSpPr>
          <p:grpSpPr>
            <a:xfrm rot="9432564">
              <a:off x="3628846" y="1610197"/>
              <a:ext cx="103902" cy="147013"/>
              <a:chOff x="2899932" y="286608"/>
              <a:chExt cx="373440" cy="748067"/>
            </a:xfrm>
            <a:solidFill>
              <a:srgbClr val="D9827B"/>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5" name="组合 24"/>
            <p:cNvGrpSpPr/>
            <p:nvPr/>
          </p:nvGrpSpPr>
          <p:grpSpPr>
            <a:xfrm rot="18900000">
              <a:off x="1125321" y="744329"/>
              <a:ext cx="124284" cy="175853"/>
              <a:chOff x="2899932" y="286608"/>
              <a:chExt cx="373440" cy="748067"/>
            </a:xfrm>
            <a:solidFill>
              <a:srgbClr val="3D7351"/>
            </a:solidFill>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26" name="直接连接符 25"/>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rot="6975246">
              <a:off x="4126861" y="1304244"/>
              <a:ext cx="47134" cy="66691"/>
              <a:chOff x="2899932" y="286608"/>
              <a:chExt cx="373440" cy="748067"/>
            </a:xfrm>
          </p:grpSpPr>
          <p:sp>
            <p:nvSpPr>
              <p:cNvPr id="28"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29"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
        <p:nvSpPr>
          <p:cNvPr id="37" name="Rectangle 5"/>
          <p:cNvSpPr>
            <a:spLocks noChangeArrowheads="1"/>
          </p:cNvSpPr>
          <p:nvPr/>
        </p:nvSpPr>
        <p:spPr bwMode="auto">
          <a:xfrm>
            <a:off x="1485900" y="2459568"/>
            <a:ext cx="6345495" cy="1474256"/>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grpSp>
        <p:nvGrpSpPr>
          <p:cNvPr id="53" name="组合 52"/>
          <p:cNvGrpSpPr/>
          <p:nvPr/>
        </p:nvGrpSpPr>
        <p:grpSpPr>
          <a:xfrm>
            <a:off x="5184092" y="4210594"/>
            <a:ext cx="3959908" cy="1768884"/>
            <a:chOff x="0" y="0"/>
            <a:chExt cx="5279877" cy="2358512"/>
          </a:xfrm>
        </p:grpSpPr>
        <p:cxnSp>
          <p:nvCxnSpPr>
            <p:cNvPr id="54" name="直接连接符 5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rot="2568293">
              <a:off x="3613219" y="485528"/>
              <a:ext cx="122859" cy="173836"/>
              <a:chOff x="2899932" y="286608"/>
              <a:chExt cx="373440" cy="748067"/>
            </a:xfrm>
            <a:solidFill>
              <a:srgbClr val="FFC000"/>
            </a:solidFill>
          </p:grpSpPr>
          <p:sp>
            <p:nvSpPr>
              <p:cNvPr id="6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6" name="组合 55"/>
            <p:cNvGrpSpPr/>
            <p:nvPr/>
          </p:nvGrpSpPr>
          <p:grpSpPr>
            <a:xfrm rot="9432564">
              <a:off x="3628846" y="1610197"/>
              <a:ext cx="103902" cy="147013"/>
              <a:chOff x="2899932" y="286608"/>
              <a:chExt cx="373440" cy="748067"/>
            </a:xfrm>
            <a:solidFill>
              <a:srgbClr val="D9827B"/>
            </a:solidFill>
          </p:grpSpPr>
          <p:sp>
            <p:nvSpPr>
              <p:cNvPr id="6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7" name="组合 56"/>
            <p:cNvGrpSpPr/>
            <p:nvPr/>
          </p:nvGrpSpPr>
          <p:grpSpPr>
            <a:xfrm rot="18900000">
              <a:off x="1125321" y="744329"/>
              <a:ext cx="124284" cy="175853"/>
              <a:chOff x="2899932" y="286608"/>
              <a:chExt cx="373440" cy="748067"/>
            </a:xfrm>
            <a:solidFill>
              <a:srgbClr val="3D7351"/>
            </a:solidFill>
          </p:grpSpPr>
          <p:sp>
            <p:nvSpPr>
              <p:cNvPr id="6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58" name="直接连接符 5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rot="6975246">
              <a:off x="4126861" y="1304244"/>
              <a:ext cx="47134" cy="66691"/>
              <a:chOff x="2899932" y="286608"/>
              <a:chExt cx="373440" cy="748067"/>
            </a:xfrm>
          </p:grpSpPr>
          <p:sp>
            <p:nvSpPr>
              <p:cNvPr id="6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49" y="1099736"/>
            <a:ext cx="3175523" cy="29146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250" b="1" smtClean="0">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rPr>
              <a:t>[</a:t>
            </a:r>
            <a:r>
              <a:rPr lang="zh-CN" altLang="en-US" sz="225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rPr>
              <a:t>考点归纳</a:t>
            </a:r>
            <a:r>
              <a:rPr lang="en-US" altLang="zh-CN" sz="2250" b="1" smtClean="0">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rPr>
              <a:t>]</a:t>
            </a:r>
            <a:endParaRPr lang="zh-CN" altLang="en-US" sz="2250" b="1" dirty="0">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endParaRPr>
          </a:p>
        </p:txBody>
      </p:sp>
      <p:sp>
        <p:nvSpPr>
          <p:cNvPr id="3" name="矩形 2"/>
          <p:cNvSpPr>
            <a:spLocks noChangeAspect="1"/>
          </p:cNvSpPr>
          <p:nvPr/>
        </p:nvSpPr>
        <p:spPr>
          <a:xfrm>
            <a:off x="285750" y="1473200"/>
            <a:ext cx="8786495" cy="5029200"/>
          </a:xfrm>
          <a:prstGeom prst="rect">
            <a:avLst/>
          </a:prstGeom>
        </p:spPr>
        <p:txBody>
          <a:bodyPr>
            <a:noAutofit/>
          </a:bodyPr>
          <a:lstStyle/>
          <a:p>
            <a:pPr>
              <a:lnSpc>
                <a:spcPct val="130000"/>
              </a:lnSpc>
              <a:spcAft>
                <a:spcPts val="0"/>
              </a:spcAft>
              <a:tabLst>
                <a:tab pos="1188085" algn="l"/>
                <a:tab pos="2163445" algn="l"/>
                <a:tab pos="3142615" algn="l"/>
                <a:tab pos="4190365" algn="l"/>
              </a:tabLst>
            </a:pPr>
            <a:r>
              <a:rPr lang="zh-CN" altLang="zh-CN" sz="1950" b="1">
                <a:solidFill>
                  <a:srgbClr val="000000"/>
                </a:solidFill>
                <a:latin typeface="Times New Roman" panose="02020603050405020304" pitchFamily="18" charset="0"/>
                <a:cs typeface="Times New Roman" panose="02020603050405020304" pitchFamily="18" charset="0"/>
              </a:rPr>
              <a:t>考点一</a:t>
            </a:r>
            <a:r>
              <a:rPr lang="zh-CN" altLang="zh-CN" sz="1950">
                <a:solidFill>
                  <a:srgbClr val="000000"/>
                </a:solidFill>
                <a:latin typeface="Times New Roman" panose="02020603050405020304" pitchFamily="18" charset="0"/>
                <a:cs typeface="Times New Roman" panose="02020603050405020304" pitchFamily="18" charset="0"/>
              </a:rPr>
              <a:t>　</a:t>
            </a:r>
            <a:r>
              <a:rPr lang="zh-CN" altLang="zh-CN" sz="1950" b="1">
                <a:solidFill>
                  <a:srgbClr val="000000"/>
                </a:solidFill>
                <a:latin typeface="Times New Roman" panose="02020603050405020304" pitchFamily="18" charset="0"/>
                <a:cs typeface="Times New Roman" panose="02020603050405020304" pitchFamily="18" charset="0"/>
              </a:rPr>
              <a:t>动词的分类</a:t>
            </a:r>
            <a:endParaRPr lang="zh-CN" altLang="zh-CN" sz="1950" b="1">
              <a:solidFill>
                <a:srgbClr val="000000"/>
              </a:solidFill>
              <a:latin typeface="Times New Roman" panose="02020603050405020304" pitchFamily="18" charset="0"/>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                                   </a:t>
            </a:r>
            <a:r>
              <a:rPr lang="zh-CN" altLang="en-US"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及物动词</a:t>
            </a:r>
            <a:endParaRPr lang="zh-CN" altLang="zh-CN"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              </a:t>
            </a:r>
            <a:r>
              <a:rPr lang="zh-CN" altLang="en-US"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实义动词</a:t>
            </a:r>
            <a:endParaRPr lang="zh-CN" altLang="zh-CN"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                                   </a:t>
            </a:r>
            <a:r>
              <a:rPr lang="zh-CN" altLang="en-US"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不及物动词</a:t>
            </a:r>
            <a:endParaRPr lang="zh-CN" altLang="zh-CN"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                              be</a:t>
            </a:r>
            <a:r>
              <a:rPr lang="zh-CN" altLang="en-US"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动词</a:t>
            </a:r>
            <a:endParaRPr lang="zh-CN" altLang="zh-CN"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              </a:t>
            </a:r>
            <a:r>
              <a:rPr lang="zh-CN" altLang="en-US"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系动词</a:t>
            </a:r>
            <a:r>
              <a:rPr lang="en-US" altLang="zh-CN"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    </a:t>
            </a:r>
            <a:r>
              <a:rPr lang="zh-CN" altLang="en-US"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感官动词</a:t>
            </a:r>
            <a:endParaRPr lang="zh-CN" altLang="zh-CN"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1950" b="1">
                <a:solidFill>
                  <a:srgbClr val="000000"/>
                </a:solidFill>
                <a:latin typeface="Times New Roman" panose="02020603050405020304" pitchFamily="18" charset="0"/>
                <a:cs typeface="Times New Roman" panose="02020603050405020304" pitchFamily="18" charset="0"/>
              </a:rPr>
              <a:t>动词</a:t>
            </a:r>
            <a:r>
              <a:rPr lang="en-US" altLang="zh-CN" sz="1950" b="1">
                <a:solidFill>
                  <a:srgbClr val="000000"/>
                </a:solidFill>
                <a:latin typeface="Times New Roman" panose="02020603050405020304" pitchFamily="18" charset="0"/>
                <a:cs typeface="Times New Roman" panose="02020603050405020304" pitchFamily="18" charset="0"/>
              </a:rPr>
              <a:t>                      </a:t>
            </a:r>
            <a:r>
              <a:rPr lang="zh-CN" altLang="en-US"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变化/持续/表象：</a:t>
            </a:r>
            <a:r>
              <a:rPr lang="en-US" altLang="zh-CN"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become</a:t>
            </a:r>
            <a:r>
              <a:rPr lang="zh-CN" altLang="en-US"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a:t>
            </a:r>
            <a:r>
              <a:rPr lang="en-US" altLang="zh-CN"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grow</a:t>
            </a:r>
            <a:r>
              <a:rPr lang="zh-CN" altLang="en-US"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a:t>
            </a:r>
            <a:r>
              <a:rPr lang="en-US" altLang="zh-CN"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get</a:t>
            </a:r>
            <a:r>
              <a:rPr lang="zh-CN" altLang="en-US"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a:t>
            </a:r>
            <a:r>
              <a:rPr lang="en-US" altLang="zh-CN"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keep</a:t>
            </a:r>
            <a:r>
              <a:rPr lang="zh-CN" altLang="en-US"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a:t>
            </a:r>
            <a:r>
              <a:rPr lang="en-US" altLang="zh-CN"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remain</a:t>
            </a:r>
            <a:r>
              <a:rPr lang="zh-CN" altLang="en-US"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a:t>
            </a:r>
            <a:r>
              <a:rPr lang="en-US" altLang="zh-CN"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seem</a:t>
            </a:r>
            <a:endParaRPr lang="zh-CN" altLang="zh-CN" sz="195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1950">
                <a:solidFill>
                  <a:srgbClr val="000000"/>
                </a:solidFill>
                <a:effectLst/>
                <a:latin typeface="NEU-BZ-S92"/>
                <a:ea typeface="方正书宋_GBK" panose="03000509000000000000" pitchFamily="65" charset="-122"/>
                <a:cs typeface="Times New Roman" panose="02020603050405020304" pitchFamily="18" charset="0"/>
              </a:rPr>
              <a:t>         </a:t>
            </a:r>
            <a:endParaRPr lang="en-US" alt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1950">
                <a:solidFill>
                  <a:srgbClr val="000000"/>
                </a:solidFill>
                <a:effectLst/>
                <a:latin typeface="NEU-BZ-S92"/>
                <a:ea typeface="方正书宋_GBK" panose="03000509000000000000" pitchFamily="65" charset="-122"/>
                <a:cs typeface="Times New Roman" panose="02020603050405020304" pitchFamily="18" charset="0"/>
              </a:rPr>
              <a:t>         </a:t>
            </a:r>
            <a:r>
              <a:rPr lang="zh-CN" altLang="en-US"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助动词</a:t>
            </a:r>
            <a:endParaRPr lang="zh-CN" altLang="en-US"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endParaRPr lang="zh-CN" altLang="en-US"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en-US" sz="1950">
                <a:solidFill>
                  <a:srgbClr val="000000"/>
                </a:solidFill>
                <a:effectLst/>
                <a:latin typeface="NEU-BZ-S92"/>
                <a:ea typeface="方正书宋_GBK" panose="03000509000000000000" pitchFamily="65" charset="-122"/>
                <a:cs typeface="Times New Roman" panose="02020603050405020304" pitchFamily="18" charset="0"/>
              </a:rPr>
              <a:t> </a:t>
            </a:r>
            <a:r>
              <a:rPr lang="en-US" altLang="zh-CN" sz="1950">
                <a:solidFill>
                  <a:srgbClr val="000000"/>
                </a:solidFill>
                <a:effectLst/>
                <a:latin typeface="NEU-BZ-S92"/>
                <a:ea typeface="方正书宋_GBK" panose="03000509000000000000" pitchFamily="65" charset="-122"/>
                <a:cs typeface="Times New Roman" panose="02020603050405020304" pitchFamily="18" charset="0"/>
              </a:rPr>
              <a:t>        </a:t>
            </a:r>
            <a:r>
              <a:rPr lang="zh-CN" altLang="en-US" sz="1950" b="1">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rPr>
              <a:t>情态动词</a:t>
            </a:r>
            <a:r>
              <a:rPr lang="en-US" altLang="zh-CN" sz="1950">
                <a:solidFill>
                  <a:srgbClr val="000000"/>
                </a:solidFill>
                <a:effectLst/>
                <a:latin typeface="NEU-BZ-S92"/>
                <a:ea typeface="方正书宋_GBK" panose="03000509000000000000" pitchFamily="65" charset="-122"/>
                <a:cs typeface="Times New Roman" panose="02020603050405020304" pitchFamily="18" charset="0"/>
              </a:rPr>
              <a:t>    </a:t>
            </a:r>
            <a:endParaRPr lang="en-US" altLang="zh-CN" sz="195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5" name="左大括号 4"/>
          <p:cNvSpPr/>
          <p:nvPr/>
        </p:nvSpPr>
        <p:spPr>
          <a:xfrm>
            <a:off x="1043940" y="2348865"/>
            <a:ext cx="75565" cy="3528060"/>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6" name="左大括号 5"/>
          <p:cNvSpPr/>
          <p:nvPr/>
        </p:nvSpPr>
        <p:spPr>
          <a:xfrm>
            <a:off x="2339975" y="2204720"/>
            <a:ext cx="144145" cy="720090"/>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7" name="左大括号 6"/>
          <p:cNvSpPr/>
          <p:nvPr/>
        </p:nvSpPr>
        <p:spPr>
          <a:xfrm>
            <a:off x="2051685" y="3357245"/>
            <a:ext cx="144145" cy="720090"/>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49" y="1099736"/>
            <a:ext cx="3175523" cy="29146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250" b="1" smtClean="0">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rPr>
              <a:t>[</a:t>
            </a:r>
            <a:r>
              <a:rPr lang="zh-CN" altLang="en-US" sz="225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rPr>
              <a:t>考点归纳</a:t>
            </a:r>
            <a:r>
              <a:rPr lang="en-US" altLang="zh-CN" sz="2250" b="1" smtClean="0">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rPr>
              <a:t>]</a:t>
            </a:r>
            <a:endParaRPr lang="zh-CN" altLang="en-US" sz="2250" b="1" dirty="0">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endParaRPr>
          </a:p>
        </p:txBody>
      </p:sp>
      <p:sp>
        <p:nvSpPr>
          <p:cNvPr id="3" name="矩形 2"/>
          <p:cNvSpPr>
            <a:spLocks noChangeAspect="1"/>
          </p:cNvSpPr>
          <p:nvPr/>
        </p:nvSpPr>
        <p:spPr>
          <a:xfrm>
            <a:off x="285750" y="1962034"/>
            <a:ext cx="3999865"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考点一</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非谓语动词的基本</a:t>
            </a:r>
            <a:r>
              <a:rPr lang="zh-CN" altLang="zh-CN" sz="2100" b="1" smtClean="0">
                <a:solidFill>
                  <a:srgbClr val="000000"/>
                </a:solidFill>
                <a:latin typeface="Times New Roman" panose="02020603050405020304" pitchFamily="18" charset="0"/>
                <a:cs typeface="Times New Roman" panose="02020603050405020304" pitchFamily="18" charset="0"/>
              </a:rPr>
              <a:t>形式</a:t>
            </a:r>
            <a:r>
              <a:rPr lang="en-US" altLang="zh-CN" sz="2100" b="1" smtClean="0">
                <a:solidFill>
                  <a:srgbClr val="000000"/>
                </a:solidFill>
                <a:latin typeface="Times New Roman" panose="02020603050405020304" pitchFamily="18" charset="0"/>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表格 3"/>
          <p:cNvGraphicFramePr>
            <a:graphicFrameLocks noGrp="1" noChangeAspect="1"/>
          </p:cNvGraphicFramePr>
          <p:nvPr/>
        </p:nvGraphicFramePr>
        <p:xfrm>
          <a:off x="285750" y="2443693"/>
          <a:ext cx="8572500" cy="2400300"/>
        </p:xfrm>
        <a:graphic>
          <a:graphicData uri="http://schemas.openxmlformats.org/drawingml/2006/table">
            <a:tbl>
              <a:tblPr firstRow="1" firstCol="1" bandRow="1"/>
              <a:tblGrid>
                <a:gridCol w="1570990"/>
                <a:gridCol w="1996440"/>
                <a:gridCol w="1340485"/>
                <a:gridCol w="3664585"/>
              </a:tblGrid>
              <a:tr h="480060">
                <a:tc rowSpan="2">
                  <a:txBody>
                    <a:bodyPr/>
                    <a:lstStyle/>
                    <a:p>
                      <a:pPr>
                        <a:lnSpc>
                          <a:spcPct val="150000"/>
                        </a:lnSpc>
                        <a:spcAft>
                          <a:spcPts val="0"/>
                        </a:spcAft>
                        <a:tabLst>
                          <a:tab pos="1188085" algn="l"/>
                          <a:tab pos="2163445" algn="l"/>
                          <a:tab pos="3142615" algn="l"/>
                          <a:tab pos="4190365" algn="l"/>
                        </a:tabLst>
                      </a:pPr>
                      <a:r>
                        <a:rPr lang="zh-CN" sz="21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类别</a:t>
                      </a:r>
                      <a:endParaRPr lang="zh-CN" sz="2100" dirty="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基本形式</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r h="480060">
                <a:tc vMerge="1">
                  <a:tcPr/>
                </a:tc>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一般式</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进行式</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完成式</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60">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不定式</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to do;to be done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to be doing</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to have done;to have been done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60">
                <a:tc>
                  <a:txBody>
                    <a:bodyPr/>
                    <a:lstStyle/>
                    <a:p>
                      <a:pPr>
                        <a:lnSpc>
                          <a:spcPct val="150000"/>
                        </a:lnSpc>
                        <a:spcAft>
                          <a:spcPts val="0"/>
                        </a:spcAft>
                        <a:tabLst>
                          <a:tab pos="1188085" algn="l"/>
                          <a:tab pos="2163445" algn="l"/>
                          <a:tab pos="3142615" algn="l"/>
                          <a:tab pos="4190365" algn="l"/>
                        </a:tabLst>
                      </a:pPr>
                      <a:r>
                        <a:rPr lang="zh-CN" sz="2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动词</a:t>
                      </a:r>
                      <a:r>
                        <a:rPr lang="en-US" sz="2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2100" i="1"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ing</a:t>
                      </a:r>
                      <a:r>
                        <a:rPr lang="zh-CN" sz="2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形式</a:t>
                      </a:r>
                      <a:endParaRPr lang="zh-CN" sz="2100" dirty="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doing;being done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having done;having been done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60">
                <a:tc>
                  <a:txBody>
                    <a:bodyPr/>
                    <a:lstStyle/>
                    <a:p>
                      <a:pPr>
                        <a:lnSpc>
                          <a:spcPct val="150000"/>
                        </a:lnSpc>
                        <a:spcAft>
                          <a:spcPts val="0"/>
                        </a:spcAft>
                        <a:tabLst>
                          <a:tab pos="1188085" algn="l"/>
                          <a:tab pos="2163445" algn="l"/>
                          <a:tab pos="3142615" algn="l"/>
                          <a:tab pos="4190365" algn="l"/>
                        </a:tabLst>
                      </a:pPr>
                      <a:r>
                        <a:rPr lang="zh-CN" altLang="en-US" sz="2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动</a:t>
                      </a:r>
                      <a:r>
                        <a:rPr lang="zh-CN" sz="2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词</a:t>
                      </a:r>
                      <a:r>
                        <a:rPr lang="en-US" altLang="zh-CN" sz="2100" dirty="0" smtClean="0">
                          <a:solidFill>
                            <a:srgbClr val="000000"/>
                          </a:solidFill>
                          <a:effectLst/>
                          <a:latin typeface="Times New Roman" panose="02020603050405020304" pitchFamily="18" charset="0"/>
                          <a:ea typeface="+mn-ea"/>
                          <a:cs typeface="Times New Roman" panose="02020603050405020304" pitchFamily="18" charset="0"/>
                        </a:rPr>
                        <a:t>-</a:t>
                      </a:r>
                      <a:r>
                        <a:rPr lang="en-US" altLang="zh-CN" sz="2100" i="1" dirty="0" err="1" smtClean="0">
                          <a:solidFill>
                            <a:srgbClr val="000000"/>
                          </a:solidFill>
                          <a:effectLst/>
                          <a:latin typeface="Times New Roman" panose="02020603050405020304" pitchFamily="18" charset="0"/>
                          <a:ea typeface="+mn-ea"/>
                          <a:cs typeface="Times New Roman" panose="02020603050405020304" pitchFamily="18" charset="0"/>
                        </a:rPr>
                        <a:t>ed</a:t>
                      </a:r>
                      <a:r>
                        <a:rPr lang="zh-CN" altLang="zh-CN" sz="2100" dirty="0" smtClean="0">
                          <a:solidFill>
                            <a:srgbClr val="000000"/>
                          </a:solidFill>
                          <a:effectLst/>
                          <a:latin typeface="Times New Roman" panose="02020603050405020304" pitchFamily="18" charset="0"/>
                          <a:ea typeface="+mn-ea"/>
                          <a:cs typeface="Times New Roman" panose="02020603050405020304" pitchFamily="18" charset="0"/>
                        </a:rPr>
                        <a:t>形式</a:t>
                      </a:r>
                      <a:endParaRPr lang="zh-CN" sz="2100" dirty="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3">
                  <a:txBody>
                    <a:bodyPr/>
                    <a:lstStyle/>
                    <a:p>
                      <a:pPr>
                        <a:lnSpc>
                          <a:spcPct val="150000"/>
                        </a:lnSpc>
                        <a:spcAft>
                          <a:spcPts val="0"/>
                        </a:spcAft>
                        <a:tabLst>
                          <a:tab pos="1188085" algn="l"/>
                          <a:tab pos="2163445" algn="l"/>
                          <a:tab pos="3142615" algn="l"/>
                          <a:tab pos="4190365" algn="l"/>
                        </a:tabLst>
                      </a:pPr>
                      <a:r>
                        <a:rPr lang="en-US" sz="2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done</a:t>
                      </a:r>
                      <a:endParaRPr lang="zh-CN" sz="2100" dirty="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cPr/>
                </a:tc>
                <a:tc hMerge="1">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611505" y="1268730"/>
            <a:ext cx="7426325" cy="2651125"/>
          </a:xfrm>
          <a:prstGeom prst="rect">
            <a:avLst/>
          </a:prstGeom>
        </p:spPr>
        <p:txBody>
          <a:bodyPr wrap="square">
            <a:spAutoFit/>
          </a:bodyPr>
          <a:lstStyle/>
          <a:p>
            <a:pPr>
              <a:lnSpc>
                <a:spcPct val="130000"/>
              </a:lnSpc>
              <a:spcAft>
                <a:spcPts val="0"/>
              </a:spcAft>
              <a:tabLst>
                <a:tab pos="1188085" algn="l"/>
                <a:tab pos="2163445" algn="l"/>
                <a:tab pos="3142615" algn="l"/>
                <a:tab pos="4190365" algn="l"/>
              </a:tabLst>
            </a:pPr>
            <a:r>
              <a:rPr lang="zh-CN" altLang="zh-CN" sz="3200">
                <a:solidFill>
                  <a:srgbClr val="000000"/>
                </a:solidFill>
                <a:effectLst/>
                <a:latin typeface="NEU-BZ-S92"/>
                <a:ea typeface="方正书宋_GBK" panose="03000509000000000000" pitchFamily="65" charset="-122"/>
                <a:cs typeface="Times New Roman" panose="02020603050405020304" pitchFamily="18" charset="0"/>
              </a:rPr>
              <a:t>做题方法：</a:t>
            </a:r>
            <a:endParaRPr lang="zh-CN" altLang="zh-CN" sz="3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3200">
                <a:solidFill>
                  <a:srgbClr val="000000"/>
                </a:solidFill>
                <a:effectLst/>
                <a:latin typeface="NEU-BZ-S92"/>
                <a:ea typeface="方正书宋_GBK" panose="03000509000000000000" pitchFamily="65" charset="-122"/>
                <a:cs typeface="Times New Roman" panose="02020603050405020304" pitchFamily="18" charset="0"/>
              </a:rPr>
              <a:t>1. </a:t>
            </a:r>
            <a:r>
              <a:rPr lang="zh-CN" altLang="en-US" sz="3200">
                <a:solidFill>
                  <a:srgbClr val="000000"/>
                </a:solidFill>
                <a:effectLst/>
                <a:latin typeface="NEU-BZ-S92"/>
                <a:ea typeface="方正书宋_GBK" panose="03000509000000000000" pitchFamily="65" charset="-122"/>
                <a:cs typeface="Times New Roman" panose="02020603050405020304" pitchFamily="18" charset="0"/>
              </a:rPr>
              <a:t>固定搭配</a:t>
            </a:r>
            <a:endParaRPr lang="zh-CN" altLang="en-US" sz="3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3200">
                <a:solidFill>
                  <a:srgbClr val="000000"/>
                </a:solidFill>
                <a:effectLst/>
                <a:latin typeface="NEU-BZ-S92"/>
                <a:ea typeface="方正书宋_GBK" panose="03000509000000000000" pitchFamily="65" charset="-122"/>
                <a:cs typeface="Times New Roman" panose="02020603050405020304" pitchFamily="18" charset="0"/>
              </a:rPr>
              <a:t>2. </a:t>
            </a:r>
            <a:r>
              <a:rPr lang="zh-CN" altLang="en-US" sz="3200">
                <a:solidFill>
                  <a:srgbClr val="000000"/>
                </a:solidFill>
                <a:effectLst/>
                <a:latin typeface="NEU-BZ-S92"/>
                <a:ea typeface="方正书宋_GBK" panose="03000509000000000000" pitchFamily="65" charset="-122"/>
                <a:cs typeface="Times New Roman" panose="02020603050405020304" pitchFamily="18" charset="0"/>
              </a:rPr>
              <a:t>确定时态，找关系（主动</a:t>
            </a:r>
            <a:r>
              <a:rPr lang="en-US" altLang="zh-CN" sz="3200">
                <a:solidFill>
                  <a:srgbClr val="000000"/>
                </a:solidFill>
                <a:effectLst/>
                <a:latin typeface="NEU-BZ-S92"/>
                <a:ea typeface="方正书宋_GBK" panose="03000509000000000000" pitchFamily="65" charset="-122"/>
                <a:cs typeface="Times New Roman" panose="02020603050405020304" pitchFamily="18" charset="0"/>
              </a:rPr>
              <a:t>or</a:t>
            </a:r>
            <a:r>
              <a:rPr lang="zh-CN" altLang="en-US" sz="3200">
                <a:solidFill>
                  <a:srgbClr val="000000"/>
                </a:solidFill>
                <a:effectLst/>
                <a:latin typeface="NEU-BZ-S92"/>
                <a:ea typeface="方正书宋_GBK" panose="03000509000000000000" pitchFamily="65" charset="-122"/>
                <a:cs typeface="Times New Roman" panose="02020603050405020304" pitchFamily="18" charset="0"/>
              </a:rPr>
              <a:t>被动）</a:t>
            </a:r>
            <a:endParaRPr lang="zh-CN" altLang="en-US" sz="3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3200">
                <a:solidFill>
                  <a:srgbClr val="000000"/>
                </a:solidFill>
                <a:effectLst/>
                <a:latin typeface="NEU-BZ-S92"/>
                <a:ea typeface="方正书宋_GBK" panose="03000509000000000000" pitchFamily="65" charset="-122"/>
                <a:cs typeface="Times New Roman" panose="02020603050405020304" pitchFamily="18" charset="0"/>
              </a:rPr>
              <a:t>3.</a:t>
            </a:r>
            <a:r>
              <a:rPr lang="zh-CN" altLang="en-US" sz="3200">
                <a:solidFill>
                  <a:srgbClr val="000000"/>
                </a:solidFill>
                <a:effectLst/>
                <a:latin typeface="NEU-BZ-S92"/>
                <a:ea typeface="方正书宋_GBK" panose="03000509000000000000" pitchFamily="65" charset="-122"/>
                <a:cs typeface="Times New Roman" panose="02020603050405020304" pitchFamily="18" charset="0"/>
              </a:rPr>
              <a:t>介词</a:t>
            </a:r>
            <a:r>
              <a:rPr lang="en-US" altLang="zh-CN" sz="3200">
                <a:solidFill>
                  <a:srgbClr val="000000"/>
                </a:solidFill>
                <a:effectLst/>
                <a:latin typeface="NEU-BZ-S92"/>
                <a:ea typeface="方正书宋_GBK" panose="03000509000000000000" pitchFamily="65" charset="-122"/>
                <a:cs typeface="Times New Roman" panose="02020603050405020304" pitchFamily="18" charset="0"/>
              </a:rPr>
              <a:t>+V-ing</a:t>
            </a:r>
            <a:r>
              <a:rPr lang="zh-CN" altLang="en-US" sz="3200">
                <a:solidFill>
                  <a:srgbClr val="000000"/>
                </a:solidFill>
                <a:effectLst/>
                <a:latin typeface="NEU-BZ-S92"/>
                <a:ea typeface="方正书宋_GBK" panose="03000509000000000000" pitchFamily="65" charset="-122"/>
                <a:cs typeface="Times New Roman" panose="02020603050405020304" pitchFamily="18" charset="0"/>
              </a:rPr>
              <a:t>；</a:t>
            </a:r>
            <a:r>
              <a:rPr lang="en-US" altLang="zh-CN" sz="3200">
                <a:solidFill>
                  <a:srgbClr val="000000"/>
                </a:solidFill>
                <a:effectLst/>
                <a:latin typeface="NEU-BZ-S92"/>
                <a:ea typeface="方正书宋_GBK" panose="03000509000000000000" pitchFamily="65" charset="-122"/>
                <a:cs typeface="Times New Roman" panose="02020603050405020304" pitchFamily="18" charset="0"/>
              </a:rPr>
              <a:t>  </a:t>
            </a:r>
            <a:r>
              <a:rPr lang="zh-CN" altLang="en-US" sz="3200">
                <a:solidFill>
                  <a:srgbClr val="000000"/>
                </a:solidFill>
                <a:effectLst/>
                <a:latin typeface="NEU-BZ-S92"/>
                <a:ea typeface="方正书宋_GBK" panose="03000509000000000000" pitchFamily="65" charset="-122"/>
                <a:cs typeface="Times New Roman" panose="02020603050405020304" pitchFamily="18" charset="0"/>
              </a:rPr>
              <a:t>目的用</a:t>
            </a:r>
            <a:r>
              <a:rPr lang="en-US" altLang="zh-CN" sz="3200">
                <a:solidFill>
                  <a:srgbClr val="000000"/>
                </a:solidFill>
                <a:effectLst/>
                <a:latin typeface="NEU-BZ-S92"/>
                <a:ea typeface="方正书宋_GBK" panose="03000509000000000000" pitchFamily="65" charset="-122"/>
                <a:cs typeface="Times New Roman" panose="02020603050405020304" pitchFamily="18" charset="0"/>
              </a:rPr>
              <a:t>to do</a:t>
            </a:r>
            <a:endParaRPr lang="en-US" altLang="zh-CN" sz="3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89767" y="2339876"/>
            <a:ext cx="6527354" cy="1682948"/>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cs typeface="+mn-ea"/>
              <a:sym typeface="+mn-lt"/>
            </a:endParaRPr>
          </a:p>
        </p:txBody>
      </p:sp>
      <p:sp>
        <p:nvSpPr>
          <p:cNvPr id="3" name="文本框 2"/>
          <p:cNvSpPr txBox="1"/>
          <p:nvPr/>
        </p:nvSpPr>
        <p:spPr>
          <a:xfrm>
            <a:off x="2877045" y="2915892"/>
            <a:ext cx="4954350" cy="553085"/>
          </a:xfrm>
          <a:prstGeom prst="rect">
            <a:avLst/>
          </a:prstGeom>
          <a:noFill/>
        </p:spPr>
        <p:txBody>
          <a:bodyPr wrap="square" rtlCol="0">
            <a:spAutoFit/>
          </a:bodyPr>
          <a:lstStyle/>
          <a:p>
            <a:pPr algn="ct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专项训练  巩固提升 </a:t>
            </a:r>
            <a:endParaRPr lang="zh-CN" altLang="en-US" sz="3000" b="1" spc="100" dirty="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21" name="组合 20"/>
          <p:cNvGrpSpPr/>
          <p:nvPr/>
        </p:nvGrpSpPr>
        <p:grpSpPr>
          <a:xfrm>
            <a:off x="2070472" y="2752197"/>
            <a:ext cx="668187" cy="858305"/>
            <a:chOff x="2760629" y="2526596"/>
            <a:chExt cx="890916" cy="1144406"/>
          </a:xfrm>
        </p:grpSpPr>
        <p:sp>
          <p:nvSpPr>
            <p:cNvPr id="4" name="圆角矩形 3"/>
            <p:cNvSpPr/>
            <p:nvPr/>
          </p:nvSpPr>
          <p:spPr>
            <a:xfrm rot="2700000">
              <a:off x="2760629" y="2526596"/>
              <a:ext cx="890916" cy="890916"/>
            </a:xfrm>
            <a:prstGeom prst="roundRect">
              <a:avLst>
                <a:gd name="adj" fmla="val 12535"/>
              </a:avLst>
            </a:prstGeom>
            <a:solidFill>
              <a:srgbClr val="D9827B"/>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sp>
          <p:nvSpPr>
            <p:cNvPr id="5" name="圆角矩形 4"/>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grpSp>
      <p:grpSp>
        <p:nvGrpSpPr>
          <p:cNvPr id="6" name="组合 5"/>
          <p:cNvGrpSpPr/>
          <p:nvPr/>
        </p:nvGrpSpPr>
        <p:grpSpPr>
          <a:xfrm>
            <a:off x="0" y="857250"/>
            <a:ext cx="3959908" cy="1768884"/>
            <a:chOff x="0" y="0"/>
            <a:chExt cx="5279877" cy="2358512"/>
          </a:xfrm>
        </p:grpSpPr>
        <p:cxnSp>
          <p:nvCxnSpPr>
            <p:cNvPr id="7" name="直接连接符 6"/>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rot="2568293">
              <a:off x="3613219" y="485528"/>
              <a:ext cx="122859" cy="173836"/>
              <a:chOff x="2899932" y="286608"/>
              <a:chExt cx="373440" cy="748067"/>
            </a:xfrm>
            <a:solidFill>
              <a:srgbClr val="FFC000"/>
            </a:solidFill>
          </p:grpSpPr>
          <p:sp>
            <p:nvSpPr>
              <p:cNvPr id="19"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9" name="组合 8"/>
            <p:cNvGrpSpPr/>
            <p:nvPr/>
          </p:nvGrpSpPr>
          <p:grpSpPr>
            <a:xfrm rot="9432564">
              <a:off x="3628846" y="1610197"/>
              <a:ext cx="103902" cy="147013"/>
              <a:chOff x="2899932" y="286608"/>
              <a:chExt cx="373440" cy="748067"/>
            </a:xfrm>
            <a:solidFill>
              <a:srgbClr val="D9827B"/>
            </a:solidFill>
          </p:grpSpPr>
          <p:sp>
            <p:nvSpPr>
              <p:cNvPr id="17"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0" name="组合 9"/>
            <p:cNvGrpSpPr/>
            <p:nvPr/>
          </p:nvGrpSpPr>
          <p:grpSpPr>
            <a:xfrm rot="18900000">
              <a:off x="1125321" y="744329"/>
              <a:ext cx="124284" cy="175853"/>
              <a:chOff x="2899932" y="286608"/>
              <a:chExt cx="373440" cy="748067"/>
            </a:xfrm>
            <a:solidFill>
              <a:srgbClr val="3D7351"/>
            </a:solidFill>
          </p:grpSpPr>
          <p:sp>
            <p:nvSpPr>
              <p:cNvPr id="15"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11" name="直接连接符 10"/>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rot="6975246">
              <a:off x="4126861" y="1304244"/>
              <a:ext cx="47134" cy="66691"/>
              <a:chOff x="2899932" y="286608"/>
              <a:chExt cx="373440" cy="748067"/>
            </a:xfrm>
          </p:grpSpPr>
          <p:sp>
            <p:nvSpPr>
              <p:cNvPr id="13"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sp>
        <p:nvSpPr>
          <p:cNvPr id="22" name="Rectangle 5"/>
          <p:cNvSpPr>
            <a:spLocks noChangeArrowheads="1"/>
          </p:cNvSpPr>
          <p:nvPr/>
        </p:nvSpPr>
        <p:spPr bwMode="auto">
          <a:xfrm>
            <a:off x="1485900" y="2459568"/>
            <a:ext cx="6345495" cy="1474256"/>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cs typeface="+mn-ea"/>
              <a:sym typeface="+mn-lt"/>
            </a:endParaRPr>
          </a:p>
        </p:txBody>
      </p:sp>
      <p:grpSp>
        <p:nvGrpSpPr>
          <p:cNvPr id="23" name="组合 22"/>
          <p:cNvGrpSpPr/>
          <p:nvPr/>
        </p:nvGrpSpPr>
        <p:grpSpPr>
          <a:xfrm>
            <a:off x="5184092" y="4210594"/>
            <a:ext cx="3959908" cy="1768884"/>
            <a:chOff x="0" y="0"/>
            <a:chExt cx="5279877" cy="2358512"/>
          </a:xfrm>
        </p:grpSpPr>
        <p:cxnSp>
          <p:nvCxnSpPr>
            <p:cNvPr id="24" name="直接连接符 2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rot="2568293">
              <a:off x="3613219" y="485528"/>
              <a:ext cx="122859" cy="173836"/>
              <a:chOff x="2899932" y="286608"/>
              <a:chExt cx="373440" cy="748067"/>
            </a:xfrm>
            <a:solidFill>
              <a:srgbClr val="FFC000"/>
            </a:solidFill>
          </p:grpSpPr>
          <p:sp>
            <p:nvSpPr>
              <p:cNvPr id="3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6" name="组合 25"/>
            <p:cNvGrpSpPr/>
            <p:nvPr/>
          </p:nvGrpSpPr>
          <p:grpSpPr>
            <a:xfrm rot="9432564">
              <a:off x="3628846" y="1610197"/>
              <a:ext cx="103902" cy="147013"/>
              <a:chOff x="2899932" y="286608"/>
              <a:chExt cx="373440" cy="748067"/>
            </a:xfrm>
            <a:solidFill>
              <a:srgbClr val="D9827B"/>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7" name="组合 26"/>
            <p:cNvGrpSpPr/>
            <p:nvPr/>
          </p:nvGrpSpPr>
          <p:grpSpPr>
            <a:xfrm rot="18900000">
              <a:off x="1125321" y="744329"/>
              <a:ext cx="124284" cy="175853"/>
              <a:chOff x="2899932" y="286608"/>
              <a:chExt cx="373440" cy="748067"/>
            </a:xfrm>
            <a:solidFill>
              <a:srgbClr val="3D7351"/>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28" name="直接连接符 2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rot="6975246">
              <a:off x="4126861" y="1304244"/>
              <a:ext cx="47134" cy="66691"/>
              <a:chOff x="2899932" y="286608"/>
              <a:chExt cx="373440" cy="748067"/>
            </a:xfrm>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79705" y="260985"/>
            <a:ext cx="5680075" cy="368300"/>
          </a:xfrm>
          <a:prstGeom prst="rect">
            <a:avLst/>
          </a:prstGeom>
          <a:noFill/>
          <a:ln w="9525">
            <a:noFill/>
          </a:ln>
        </p:spPr>
        <p:txBody>
          <a:bodyPr wrap="square">
            <a:spAutoFit/>
          </a:bodyPr>
          <a:p>
            <a:pPr algn="ctr"/>
            <a:r>
              <a:rPr sz="1800" b="1">
                <a:latin typeface="Calibri" panose="020F0502020204030204" charset="0"/>
                <a:ea typeface="宋体" panose="02010600030101010101" pitchFamily="2" charset="-122"/>
              </a:rPr>
              <a:t>201</a:t>
            </a:r>
            <a:r>
              <a:rPr lang="en-US" sz="1800" b="1">
                <a:latin typeface="Calibri" panose="020F0502020204030204" charset="0"/>
                <a:ea typeface="宋体" panose="02010600030101010101" pitchFamily="2" charset="-122"/>
              </a:rPr>
              <a:t>2</a:t>
            </a:r>
            <a:r>
              <a:rPr sz="1800" b="1">
                <a:latin typeface="Calibri" panose="020F0502020204030204" charset="0"/>
                <a:ea typeface="宋体" panose="02010600030101010101" pitchFamily="2" charset="-122"/>
              </a:rPr>
              <a:t>-202</a:t>
            </a:r>
            <a:r>
              <a:rPr lang="en-US" sz="1800" b="1">
                <a:latin typeface="Calibri" panose="020F0502020204030204" charset="0"/>
                <a:ea typeface="宋体" panose="02010600030101010101" pitchFamily="2" charset="-122"/>
              </a:rPr>
              <a:t>3</a:t>
            </a:r>
            <a:r>
              <a:rPr sz="1800" b="1">
                <a:latin typeface="Calibri" panose="020F0502020204030204" charset="0"/>
                <a:ea typeface="宋体" panose="02010600030101010101" pitchFamily="2" charset="-122"/>
              </a:rPr>
              <a:t>年体育单招考试之非谓语动词考点分布情况</a:t>
            </a:r>
            <a:endParaRPr sz="1800" b="1">
              <a:latin typeface="Calibri" panose="020F0502020204030204" charset="0"/>
              <a:ea typeface="宋体" panose="02010600030101010101" pitchFamily="2" charset="-122"/>
            </a:endParaRPr>
          </a:p>
        </p:txBody>
      </p:sp>
      <p:sp>
        <p:nvSpPr>
          <p:cNvPr id="3" name="文本框 2"/>
          <p:cNvSpPr txBox="1"/>
          <p:nvPr/>
        </p:nvSpPr>
        <p:spPr>
          <a:xfrm>
            <a:off x="611505" y="5427345"/>
            <a:ext cx="7966075" cy="922020"/>
          </a:xfrm>
          <a:prstGeom prst="rect">
            <a:avLst/>
          </a:prstGeom>
          <a:noFill/>
          <a:ln w="9525">
            <a:noFill/>
          </a:ln>
        </p:spPr>
        <p:txBody>
          <a:bodyPr wrap="square">
            <a:spAutoFit/>
          </a:bodyPr>
          <a:p>
            <a:r>
              <a:rPr sz="1800" b="1">
                <a:solidFill>
                  <a:srgbClr val="0070C0"/>
                </a:solidFill>
                <a:latin typeface="Times New Roman" panose="02020603050405020304" pitchFamily="18" charset="0"/>
                <a:ea typeface="宋体" panose="02010600030101010101" pitchFamily="2" charset="-122"/>
              </a:rPr>
              <a:t>考情分析：在历年体育单招考试中，现在非谓语动词考查所占的比重是最大的，基本上每年保持3-4个题左右，这这部分知识有着极强的做题方法，一定要</a:t>
            </a:r>
            <a:r>
              <a:rPr lang="zh-CN" sz="1800" b="1">
                <a:solidFill>
                  <a:srgbClr val="0070C0"/>
                </a:solidFill>
                <a:latin typeface="Times New Roman" panose="02020603050405020304" pitchFamily="18" charset="0"/>
                <a:ea typeface="宋体" panose="02010600030101010101" pitchFamily="2" charset="-122"/>
              </a:rPr>
              <a:t>熟练掌握相应的做题方式</a:t>
            </a:r>
            <a:r>
              <a:rPr sz="1800" b="1">
                <a:solidFill>
                  <a:srgbClr val="0070C0"/>
                </a:solidFill>
                <a:latin typeface="Times New Roman" panose="02020603050405020304" pitchFamily="18" charset="0"/>
                <a:ea typeface="宋体" panose="02010600030101010101" pitchFamily="2" charset="-122"/>
              </a:rPr>
              <a:t>，才能起到事半功倍的效果。</a:t>
            </a:r>
            <a:endParaRPr sz="1800" b="1">
              <a:solidFill>
                <a:srgbClr val="0070C0"/>
              </a:solidFill>
              <a:latin typeface="Times New Roman" panose="02020603050405020304" pitchFamily="18" charset="0"/>
              <a:ea typeface="宋体" panose="02010600030101010101" pitchFamily="2" charset="-122"/>
            </a:endParaRPr>
          </a:p>
        </p:txBody>
      </p:sp>
      <p:graphicFrame>
        <p:nvGraphicFramePr>
          <p:cNvPr id="4" name="表格 3"/>
          <p:cNvGraphicFramePr/>
          <p:nvPr>
            <p:custDataLst>
              <p:tags r:id="rId1"/>
            </p:custDataLst>
          </p:nvPr>
        </p:nvGraphicFramePr>
        <p:xfrm>
          <a:off x="398780" y="795655"/>
          <a:ext cx="8175625" cy="4243070"/>
        </p:xfrm>
        <a:graphic>
          <a:graphicData uri="http://schemas.openxmlformats.org/drawingml/2006/table">
            <a:tbl>
              <a:tblPr/>
              <a:tblGrid>
                <a:gridCol w="988695"/>
                <a:gridCol w="1021715"/>
                <a:gridCol w="996950"/>
                <a:gridCol w="996315"/>
                <a:gridCol w="996950"/>
                <a:gridCol w="1062355"/>
                <a:gridCol w="1062355"/>
                <a:gridCol w="1050290"/>
              </a:tblGrid>
              <a:tr h="326390">
                <a:tc>
                  <a:txBody>
                    <a:bodyPr/>
                    <a:p>
                      <a:pPr indent="0" algn="ctr">
                        <a:buNone/>
                      </a:pPr>
                      <a:endParaRPr lang="en-US" altLang="en-US" sz="1800" b="1">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ea typeface="宋体" panose="02010600030101010101" pitchFamily="2" charset="-122"/>
                          <a:cs typeface="宋体" panose="02010600030101010101" pitchFamily="2" charset="-122"/>
                        </a:rPr>
                        <a:t>主语</a:t>
                      </a:r>
                      <a:endParaRPr lang="en-US" altLang="en-US" sz="1800" b="1">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ea typeface="宋体" panose="02010600030101010101" pitchFamily="2" charset="-122"/>
                          <a:cs typeface="宋体" panose="02010600030101010101" pitchFamily="2" charset="-122"/>
                        </a:rPr>
                        <a:t>宾语</a:t>
                      </a:r>
                      <a:endParaRPr lang="en-US" altLang="en-US" sz="1800" b="1">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ea typeface="宋体" panose="02010600030101010101" pitchFamily="2" charset="-122"/>
                          <a:cs typeface="宋体" panose="02010600030101010101" pitchFamily="2" charset="-122"/>
                        </a:rPr>
                        <a:t>表语</a:t>
                      </a:r>
                      <a:endParaRPr lang="en-US" altLang="en-US" sz="1800" b="1">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ea typeface="宋体" panose="02010600030101010101" pitchFamily="2" charset="-122"/>
                          <a:cs typeface="宋体" panose="02010600030101010101" pitchFamily="2" charset="-122"/>
                        </a:rPr>
                        <a:t>状语</a:t>
                      </a:r>
                      <a:endParaRPr lang="en-US" altLang="en-US" sz="1800" b="1">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ea typeface="宋体" panose="02010600030101010101" pitchFamily="2" charset="-122"/>
                          <a:cs typeface="宋体" panose="02010600030101010101" pitchFamily="2" charset="-122"/>
                        </a:rPr>
                        <a:t>定语</a:t>
                      </a:r>
                      <a:endParaRPr lang="en-US" altLang="en-US" sz="1800" b="1">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ea typeface="宋体" panose="02010600030101010101" pitchFamily="2" charset="-122"/>
                          <a:cs typeface="宋体" panose="02010600030101010101" pitchFamily="2" charset="-122"/>
                        </a:rPr>
                        <a:t>补语</a:t>
                      </a:r>
                      <a:endParaRPr lang="en-US" altLang="en-US" sz="1800" b="1">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ea typeface="宋体" panose="02010600030101010101" pitchFamily="2" charset="-122"/>
                          <a:cs typeface="宋体" panose="02010600030101010101" pitchFamily="2" charset="-122"/>
                        </a:rPr>
                        <a:t>固定搭配</a:t>
                      </a:r>
                      <a:endParaRPr lang="en-US" altLang="en-US" sz="1800" b="1">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6390">
                <a:tc>
                  <a:txBody>
                    <a:bodyPr/>
                    <a:p>
                      <a:pPr indent="0" algn="ctr">
                        <a:buNone/>
                      </a:pPr>
                      <a:r>
                        <a:rPr lang="en-US" sz="1800" b="1">
                          <a:ea typeface="宋体" panose="02010600030101010101" pitchFamily="2" charset="-122"/>
                          <a:cs typeface="+mn-lt"/>
                        </a:rPr>
                        <a:t>2</a:t>
                      </a:r>
                      <a:r>
                        <a:rPr lang="en-US" sz="1800" b="1">
                          <a:cs typeface="+mn-lt"/>
                        </a:rPr>
                        <a:t>023</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6390">
                <a:tc>
                  <a:txBody>
                    <a:bodyPr/>
                    <a:p>
                      <a:pPr indent="0" algn="ctr">
                        <a:buNone/>
                      </a:pPr>
                      <a:r>
                        <a:rPr lang="en-US" sz="1800" b="1">
                          <a:ea typeface="宋体" panose="02010600030101010101" pitchFamily="2" charset="-122"/>
                          <a:cs typeface="+mn-lt"/>
                        </a:rPr>
                        <a:t>2</a:t>
                      </a:r>
                      <a:r>
                        <a:rPr lang="en-US" sz="1800" b="1">
                          <a:cs typeface="+mn-lt"/>
                        </a:rPr>
                        <a:t>022</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6390">
                <a:tc>
                  <a:txBody>
                    <a:bodyPr/>
                    <a:p>
                      <a:pPr indent="0" algn="ctr">
                        <a:buNone/>
                      </a:pPr>
                      <a:r>
                        <a:rPr lang="en-US" sz="1800" b="1">
                          <a:ea typeface="宋体" panose="02010600030101010101" pitchFamily="2" charset="-122"/>
                          <a:cs typeface="+mn-lt"/>
                        </a:rPr>
                        <a:t>2</a:t>
                      </a:r>
                      <a:r>
                        <a:rPr lang="en-US" sz="1800" b="1">
                          <a:cs typeface="+mn-lt"/>
                        </a:rPr>
                        <a:t>021</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3</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6390">
                <a:tc>
                  <a:txBody>
                    <a:bodyPr/>
                    <a:p>
                      <a:pPr indent="0" algn="ctr">
                        <a:buNone/>
                      </a:pPr>
                      <a:r>
                        <a:rPr lang="en-US" sz="1800" b="1">
                          <a:ea typeface="宋体" panose="02010600030101010101" pitchFamily="2" charset="-122"/>
                          <a:cs typeface="+mn-lt"/>
                        </a:rPr>
                        <a:t>2</a:t>
                      </a:r>
                      <a:r>
                        <a:rPr lang="en-US" sz="1800" b="1">
                          <a:cs typeface="+mn-lt"/>
                        </a:rPr>
                        <a:t>020</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2</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6390">
                <a:tc>
                  <a:txBody>
                    <a:bodyPr/>
                    <a:p>
                      <a:pPr indent="0" algn="ctr">
                        <a:buNone/>
                      </a:pPr>
                      <a:r>
                        <a:rPr lang="en-US" sz="1800" b="1">
                          <a:ea typeface="宋体" panose="02010600030101010101" pitchFamily="2" charset="-122"/>
                          <a:cs typeface="+mn-lt"/>
                        </a:rPr>
                        <a:t>2</a:t>
                      </a:r>
                      <a:r>
                        <a:rPr lang="en-US" sz="1800" b="1">
                          <a:cs typeface="+mn-lt"/>
                        </a:rPr>
                        <a:t>019</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2</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6390">
                <a:tc>
                  <a:txBody>
                    <a:bodyPr/>
                    <a:p>
                      <a:pPr indent="0" algn="ctr">
                        <a:buNone/>
                      </a:pPr>
                      <a:r>
                        <a:rPr lang="en-US" sz="1800" b="1">
                          <a:ea typeface="宋体" panose="02010600030101010101" pitchFamily="2" charset="-122"/>
                          <a:cs typeface="+mn-lt"/>
                        </a:rPr>
                        <a:t>2</a:t>
                      </a:r>
                      <a:r>
                        <a:rPr lang="en-US" sz="1800" b="1">
                          <a:cs typeface="+mn-lt"/>
                        </a:rPr>
                        <a:t>018</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6390">
                <a:tc>
                  <a:txBody>
                    <a:bodyPr/>
                    <a:p>
                      <a:pPr indent="0" algn="ctr">
                        <a:buNone/>
                      </a:pPr>
                      <a:r>
                        <a:rPr lang="en-US" sz="1800" b="1">
                          <a:ea typeface="宋体" panose="02010600030101010101" pitchFamily="2" charset="-122"/>
                          <a:cs typeface="+mn-lt"/>
                        </a:rPr>
                        <a:t>2</a:t>
                      </a:r>
                      <a:r>
                        <a:rPr lang="en-US" sz="1800" b="1">
                          <a:cs typeface="+mn-lt"/>
                        </a:rPr>
                        <a:t>017</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2</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6390">
                <a:tc>
                  <a:txBody>
                    <a:bodyPr/>
                    <a:p>
                      <a:pPr indent="0" algn="ctr">
                        <a:buNone/>
                      </a:pPr>
                      <a:r>
                        <a:rPr lang="en-US" sz="1800" b="1">
                          <a:ea typeface="宋体" panose="02010600030101010101" pitchFamily="2" charset="-122"/>
                          <a:cs typeface="+mn-lt"/>
                        </a:rPr>
                        <a:t>2</a:t>
                      </a:r>
                      <a:r>
                        <a:rPr lang="en-US" sz="1800" b="1">
                          <a:cs typeface="+mn-lt"/>
                        </a:rPr>
                        <a:t>016</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6390">
                <a:tc>
                  <a:txBody>
                    <a:bodyPr/>
                    <a:p>
                      <a:pPr indent="0" algn="ctr">
                        <a:buNone/>
                      </a:pPr>
                      <a:r>
                        <a:rPr lang="en-US" sz="1800" b="1">
                          <a:ea typeface="宋体" panose="02010600030101010101" pitchFamily="2" charset="-122"/>
                          <a:cs typeface="+mn-lt"/>
                        </a:rPr>
                        <a:t>2</a:t>
                      </a:r>
                      <a:r>
                        <a:rPr lang="en-US" sz="1800" b="1">
                          <a:cs typeface="+mn-lt"/>
                        </a:rPr>
                        <a:t>015</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6390">
                <a:tc>
                  <a:txBody>
                    <a:bodyPr/>
                    <a:p>
                      <a:pPr indent="0" algn="ctr">
                        <a:buNone/>
                      </a:pPr>
                      <a:r>
                        <a:rPr lang="en-US" sz="1800" b="1">
                          <a:ea typeface="宋体" panose="02010600030101010101" pitchFamily="2" charset="-122"/>
                          <a:cs typeface="+mn-lt"/>
                        </a:rPr>
                        <a:t>2</a:t>
                      </a:r>
                      <a:r>
                        <a:rPr lang="en-US" sz="1800" b="1">
                          <a:cs typeface="+mn-lt"/>
                        </a:rPr>
                        <a:t>014</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2</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6390">
                <a:tc>
                  <a:txBody>
                    <a:bodyPr/>
                    <a:p>
                      <a:pPr indent="0" algn="ctr">
                        <a:buNone/>
                      </a:pPr>
                      <a:r>
                        <a:rPr lang="en-US" sz="1800" b="1">
                          <a:ea typeface="宋体" panose="02010600030101010101" pitchFamily="2" charset="-122"/>
                          <a:cs typeface="+mn-lt"/>
                        </a:rPr>
                        <a:t>2</a:t>
                      </a:r>
                      <a:r>
                        <a:rPr lang="en-US" sz="1800" b="1">
                          <a:cs typeface="+mn-lt"/>
                        </a:rPr>
                        <a:t>013</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2</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6390">
                <a:tc>
                  <a:txBody>
                    <a:bodyPr/>
                    <a:p>
                      <a:pPr indent="0" algn="ctr">
                        <a:buNone/>
                      </a:pPr>
                      <a:r>
                        <a:rPr lang="en-US" sz="1800" b="1">
                          <a:ea typeface="宋体" panose="02010600030101010101" pitchFamily="2" charset="-122"/>
                          <a:cs typeface="+mn-lt"/>
                        </a:rPr>
                        <a:t>2</a:t>
                      </a:r>
                      <a:r>
                        <a:rPr lang="en-US" sz="1800" b="1">
                          <a:cs typeface="+mn-lt"/>
                        </a:rPr>
                        <a:t>012</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2</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 </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395605" y="621030"/>
            <a:ext cx="8350885" cy="1568450"/>
          </a:xfrm>
          <a:prstGeom prst="rect">
            <a:avLst/>
          </a:prstGeom>
          <a:noFill/>
          <a:ln w="9525">
            <a:noFill/>
          </a:ln>
        </p:spPr>
        <p:txBody>
          <a:bodyPr wrap="square">
            <a:spAutoFit/>
          </a:bodyPr>
          <a:p>
            <a:r>
              <a:rPr sz="2400" b="1">
                <a:latin typeface="Times New Roman" panose="02020603050405020304" pitchFamily="18" charset="0"/>
                <a:sym typeface="+mn-ea"/>
              </a:rPr>
              <a:t>（202</a:t>
            </a:r>
            <a:r>
              <a:rPr lang="en-US" sz="2400" b="1">
                <a:latin typeface="Times New Roman" panose="02020603050405020304" pitchFamily="18" charset="0"/>
                <a:sym typeface="+mn-ea"/>
              </a:rPr>
              <a:t>3</a:t>
            </a:r>
            <a:r>
              <a:rPr sz="2400" b="1">
                <a:latin typeface="Times New Roman" panose="02020603050405020304" pitchFamily="18" charset="0"/>
                <a:sym typeface="+mn-ea"/>
              </a:rPr>
              <a:t>年）</a:t>
            </a:r>
            <a:r>
              <a:rPr lang="en-US" altLang="zh-CN" sz="2400" b="1">
                <a:latin typeface="Times New Roman" panose="02020603050405020304" pitchFamily="18" charset="0"/>
              </a:rPr>
              <a:t>Many hotels have been built in this area, and most of them have cut down prices,</a:t>
            </a:r>
            <a:r>
              <a:rPr lang="en-US" sz="2400" b="1">
                <a:latin typeface="Times New Roman" panose="02020603050405020304" pitchFamily="18" charset="0"/>
                <a:ea typeface="等线" panose="02010600030101010101" charset="-122"/>
                <a:sym typeface="+mn-ea"/>
              </a:rPr>
              <a:t>______</a:t>
            </a:r>
            <a:r>
              <a:rPr lang="en-US" altLang="zh-CN" sz="2400" b="1">
                <a:latin typeface="Times New Roman" panose="02020603050405020304" pitchFamily="18" charset="0"/>
              </a:rPr>
              <a:t>holidays cheaper.</a:t>
            </a:r>
            <a:endParaRPr lang="en-US" altLang="zh-CN" sz="2400" b="1">
              <a:latin typeface="Times New Roman" panose="02020603050405020304" pitchFamily="18" charset="0"/>
            </a:endParaRPr>
          </a:p>
          <a:p>
            <a:r>
              <a:rPr lang="en-US" altLang="zh-CN" sz="2400" b="1">
                <a:latin typeface="Times New Roman" panose="02020603050405020304" pitchFamily="18" charset="0"/>
              </a:rPr>
              <a:t>         A. making                    B. having made     </a:t>
            </a:r>
            <a:endParaRPr lang="en-US" altLang="zh-CN" sz="2400" b="1">
              <a:latin typeface="Times New Roman" panose="02020603050405020304" pitchFamily="18" charset="0"/>
            </a:endParaRPr>
          </a:p>
          <a:p>
            <a:r>
              <a:rPr lang="en-US" altLang="zh-CN" sz="2400" b="1">
                <a:latin typeface="Times New Roman" panose="02020603050405020304" pitchFamily="18" charset="0"/>
              </a:rPr>
              <a:t>         C. to make                   D. to have made</a:t>
            </a:r>
            <a:endParaRPr lang="en-US" altLang="zh-CN" sz="2400" b="1">
              <a:latin typeface="Times New Roman" panose="02020603050405020304" pitchFamily="18" charset="0"/>
            </a:endParaRPr>
          </a:p>
        </p:txBody>
      </p:sp>
      <p:sp>
        <p:nvSpPr>
          <p:cNvPr id="2" name="文本框 1"/>
          <p:cNvSpPr txBox="1"/>
          <p:nvPr>
            <p:custDataLst>
              <p:tags r:id="rId2"/>
            </p:custDataLst>
          </p:nvPr>
        </p:nvSpPr>
        <p:spPr>
          <a:xfrm>
            <a:off x="467360" y="2421255"/>
            <a:ext cx="7858760" cy="2584450"/>
          </a:xfrm>
          <a:prstGeom prst="rect">
            <a:avLst/>
          </a:prstGeom>
          <a:noFill/>
          <a:ln w="9525">
            <a:noFill/>
          </a:ln>
        </p:spPr>
        <p:txBody>
          <a:bodyPr wrap="square">
            <a:spAutoFit/>
          </a:bodyPr>
          <a:p>
            <a:r>
              <a:rPr sz="1800">
                <a:solidFill>
                  <a:srgbClr val="FF0000"/>
                </a:solidFill>
              </a:rPr>
              <a:t>答案：</a:t>
            </a:r>
            <a:r>
              <a:rPr lang="en-US" sz="1800">
                <a:solidFill>
                  <a:srgbClr val="FF0000"/>
                </a:solidFill>
              </a:rPr>
              <a:t>A</a:t>
            </a:r>
            <a:endParaRPr sz="1800">
              <a:solidFill>
                <a:srgbClr val="FF0000"/>
              </a:solidFill>
            </a:endParaRPr>
          </a:p>
          <a:p>
            <a:r>
              <a:rPr lang="zh-CN" altLang="en-US" sz="1800">
                <a:solidFill>
                  <a:srgbClr val="FF0000"/>
                </a:solidFill>
              </a:rPr>
              <a:t>考点与解析：考查非谓语动词。</a:t>
            </a:r>
            <a:r>
              <a:rPr lang="en-US" altLang="zh-CN" sz="1800">
                <a:solidFill>
                  <a:srgbClr val="FF0000"/>
                </a:solidFill>
              </a:rPr>
              <a:t>A </a:t>
            </a:r>
            <a:r>
              <a:rPr lang="zh-CN" altLang="en-US" sz="1800">
                <a:solidFill>
                  <a:srgbClr val="FF0000"/>
                </a:solidFill>
              </a:rPr>
              <a:t>选项非谓语动词的</a:t>
            </a:r>
            <a:r>
              <a:rPr lang="en-US" altLang="zh-CN" sz="1800">
                <a:solidFill>
                  <a:srgbClr val="FF0000"/>
                </a:solidFill>
              </a:rPr>
              <a:t> V-ing </a:t>
            </a:r>
            <a:r>
              <a:rPr lang="zh-CN" altLang="en-US" sz="1800">
                <a:solidFill>
                  <a:srgbClr val="FF0000"/>
                </a:solidFill>
              </a:rPr>
              <a:t>形式，</a:t>
            </a:r>
            <a:r>
              <a:rPr lang="en-US" altLang="zh-CN" sz="1800">
                <a:solidFill>
                  <a:srgbClr val="FF0000"/>
                </a:solidFill>
              </a:rPr>
              <a:t>B </a:t>
            </a:r>
            <a:r>
              <a:rPr lang="zh-CN" altLang="en-US" sz="1800">
                <a:solidFill>
                  <a:srgbClr val="FF0000"/>
                </a:solidFill>
              </a:rPr>
              <a:t>选项非谓语动词的</a:t>
            </a:r>
            <a:r>
              <a:rPr lang="en-US" altLang="zh-CN" sz="1800">
                <a:solidFill>
                  <a:srgbClr val="FF0000"/>
                </a:solidFill>
              </a:rPr>
              <a:t> V-ing</a:t>
            </a:r>
            <a:r>
              <a:rPr lang="zh-CN" altLang="en-US" sz="1800">
                <a:solidFill>
                  <a:srgbClr val="FF0000"/>
                </a:solidFill>
              </a:rPr>
              <a:t>形式的完成时，</a:t>
            </a:r>
            <a:r>
              <a:rPr lang="en-US" altLang="zh-CN" sz="1800">
                <a:solidFill>
                  <a:srgbClr val="FF0000"/>
                </a:solidFill>
              </a:rPr>
              <a:t>C </a:t>
            </a:r>
            <a:r>
              <a:rPr lang="zh-CN" altLang="en-US" sz="1800">
                <a:solidFill>
                  <a:srgbClr val="FF0000"/>
                </a:solidFill>
              </a:rPr>
              <a:t>选项非谓语动词的</a:t>
            </a:r>
            <a:r>
              <a:rPr lang="en-US" altLang="zh-CN" sz="1800">
                <a:solidFill>
                  <a:srgbClr val="FF0000"/>
                </a:solidFill>
              </a:rPr>
              <a:t> V-to do </a:t>
            </a:r>
            <a:r>
              <a:rPr lang="zh-CN" altLang="en-US" sz="1800">
                <a:solidFill>
                  <a:srgbClr val="FF0000"/>
                </a:solidFill>
              </a:rPr>
              <a:t>形式，</a:t>
            </a:r>
            <a:r>
              <a:rPr lang="en-US" altLang="zh-CN" sz="1800">
                <a:solidFill>
                  <a:srgbClr val="FF0000"/>
                </a:solidFill>
              </a:rPr>
              <a:t>D </a:t>
            </a:r>
            <a:r>
              <a:rPr lang="zh-CN" altLang="en-US" sz="1800">
                <a:solidFill>
                  <a:srgbClr val="FF0000"/>
                </a:solidFill>
              </a:rPr>
              <a:t>选项非谓语动词的</a:t>
            </a:r>
            <a:r>
              <a:rPr lang="en-US" altLang="zh-CN" sz="1800">
                <a:solidFill>
                  <a:srgbClr val="FF0000"/>
                </a:solidFill>
              </a:rPr>
              <a:t> V-to do </a:t>
            </a:r>
            <a:r>
              <a:rPr lang="zh-CN" altLang="en-US" sz="1800">
                <a:solidFill>
                  <a:srgbClr val="FF0000"/>
                </a:solidFill>
              </a:rPr>
              <a:t>形式的完成时。</a:t>
            </a:r>
            <a:endParaRPr lang="zh-CN" altLang="en-US" sz="1800">
              <a:solidFill>
                <a:srgbClr val="FF0000"/>
              </a:solidFill>
            </a:endParaRPr>
          </a:p>
          <a:p>
            <a:r>
              <a:rPr lang="zh-CN" altLang="en-US" sz="1800">
                <a:solidFill>
                  <a:srgbClr val="FF0000"/>
                </a:solidFill>
              </a:rPr>
              <a:t>此句中，所需要填空处还可填写</a:t>
            </a:r>
            <a:r>
              <a:rPr lang="en-US" altLang="zh-CN" sz="1800">
                <a:solidFill>
                  <a:srgbClr val="FF0000"/>
                </a:solidFill>
              </a:rPr>
              <a:t> which makes</a:t>
            </a:r>
            <a:r>
              <a:rPr lang="zh-CN" altLang="en-US" sz="1800">
                <a:solidFill>
                  <a:srgbClr val="FF0000"/>
                </a:solidFill>
              </a:rPr>
              <a:t>，</a:t>
            </a:r>
            <a:r>
              <a:rPr lang="en-US" altLang="zh-CN" sz="1800">
                <a:solidFill>
                  <a:srgbClr val="FF0000"/>
                </a:solidFill>
              </a:rPr>
              <a:t>which </a:t>
            </a:r>
            <a:r>
              <a:rPr lang="zh-CN" altLang="en-US" sz="1800">
                <a:solidFill>
                  <a:srgbClr val="FF0000"/>
                </a:solidFill>
              </a:rPr>
              <a:t>代指大部分宾馆降价这件事，这件事和</a:t>
            </a:r>
            <a:r>
              <a:rPr lang="en-US" altLang="zh-CN" sz="1800">
                <a:solidFill>
                  <a:srgbClr val="FF0000"/>
                </a:solidFill>
              </a:rPr>
              <a:t> make </a:t>
            </a:r>
            <a:r>
              <a:rPr lang="zh-CN" altLang="en-US" sz="1800">
                <a:solidFill>
                  <a:srgbClr val="FF0000"/>
                </a:solidFill>
              </a:rPr>
              <a:t>让之间是主动关系，但没有明显的时间先后顺序，所以只用非谓语动词的</a:t>
            </a:r>
            <a:r>
              <a:rPr lang="en-US" altLang="zh-CN" sz="1800">
                <a:solidFill>
                  <a:srgbClr val="FF0000"/>
                </a:solidFill>
              </a:rPr>
              <a:t> V-ing</a:t>
            </a:r>
            <a:r>
              <a:rPr lang="zh-CN" altLang="en-US" sz="1800">
                <a:solidFill>
                  <a:srgbClr val="FF0000"/>
                </a:solidFill>
              </a:rPr>
              <a:t>形式。</a:t>
            </a:r>
            <a:endParaRPr lang="zh-CN" altLang="en-US" sz="1800">
              <a:solidFill>
                <a:srgbClr val="FF0000"/>
              </a:solidFill>
            </a:endParaRPr>
          </a:p>
          <a:p>
            <a:r>
              <a:rPr lang="zh-CN" altLang="en-US" sz="1800">
                <a:solidFill>
                  <a:srgbClr val="FF0000"/>
                </a:solidFill>
              </a:rPr>
              <a:t>句意：这个区域已经建成了很多宾馆，其中它们中的大部分已经降价，（这）使得度假更便宜。</a:t>
            </a:r>
            <a:endParaRPr lang="zh-CN" altLang="en-US" sz="1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395605" y="621030"/>
            <a:ext cx="8350885" cy="1568450"/>
          </a:xfrm>
          <a:prstGeom prst="rect">
            <a:avLst/>
          </a:prstGeom>
          <a:noFill/>
          <a:ln w="9525">
            <a:noFill/>
          </a:ln>
        </p:spPr>
        <p:txBody>
          <a:bodyPr wrap="square">
            <a:spAutoFit/>
          </a:bodyPr>
          <a:p>
            <a:r>
              <a:rPr sz="2400" b="1">
                <a:latin typeface="Times New Roman" panose="02020603050405020304" pitchFamily="18" charset="0"/>
                <a:sym typeface="+mn-ea"/>
              </a:rPr>
              <a:t>（202</a:t>
            </a:r>
            <a:r>
              <a:rPr lang="en-US" sz="2400" b="1">
                <a:latin typeface="Times New Roman" panose="02020603050405020304" pitchFamily="18" charset="0"/>
                <a:sym typeface="+mn-ea"/>
              </a:rPr>
              <a:t>3</a:t>
            </a:r>
            <a:r>
              <a:rPr sz="2400" b="1">
                <a:latin typeface="Times New Roman" panose="02020603050405020304" pitchFamily="18" charset="0"/>
                <a:sym typeface="+mn-ea"/>
              </a:rPr>
              <a:t>年）</a:t>
            </a:r>
            <a:r>
              <a:rPr lang="en-US" altLang="zh-CN" sz="2400" b="1">
                <a:latin typeface="Times New Roman" panose="02020603050405020304" pitchFamily="18" charset="0"/>
              </a:rPr>
              <a:t>She couldn’t help to clean the house because she was busy</a:t>
            </a:r>
            <a:r>
              <a:rPr lang="en-US" sz="2400" b="1">
                <a:latin typeface="Times New Roman" panose="02020603050405020304" pitchFamily="18" charset="0"/>
                <a:ea typeface="等线" panose="02010600030101010101" charset="-122"/>
                <a:sym typeface="+mn-ea"/>
              </a:rPr>
              <a:t>______</a:t>
            </a:r>
            <a:r>
              <a:rPr lang="en-US" altLang="zh-CN" sz="2400" b="1">
                <a:latin typeface="Times New Roman" panose="02020603050405020304" pitchFamily="18" charset="0"/>
              </a:rPr>
              <a:t> he homework.</a:t>
            </a:r>
            <a:endParaRPr lang="en-US" altLang="zh-CN" sz="2400" b="1">
              <a:latin typeface="Times New Roman" panose="02020603050405020304" pitchFamily="18" charset="0"/>
            </a:endParaRPr>
          </a:p>
          <a:p>
            <a:r>
              <a:rPr lang="en-US" altLang="zh-CN" sz="2400" b="1">
                <a:latin typeface="Times New Roman" panose="02020603050405020304" pitchFamily="18" charset="0"/>
              </a:rPr>
              <a:t>         A. making                    B. having made     </a:t>
            </a:r>
            <a:endParaRPr lang="en-US" altLang="zh-CN" sz="2400" b="1">
              <a:latin typeface="Times New Roman" panose="02020603050405020304" pitchFamily="18" charset="0"/>
            </a:endParaRPr>
          </a:p>
          <a:p>
            <a:r>
              <a:rPr lang="en-US" altLang="zh-CN" sz="2400" b="1">
                <a:latin typeface="Times New Roman" panose="02020603050405020304" pitchFamily="18" charset="0"/>
              </a:rPr>
              <a:t>         C. to make                   D. to have made</a:t>
            </a:r>
            <a:endParaRPr lang="en-US" altLang="zh-CN" sz="2400" b="1">
              <a:latin typeface="Times New Roman" panose="02020603050405020304" pitchFamily="18" charset="0"/>
            </a:endParaRPr>
          </a:p>
        </p:txBody>
      </p:sp>
      <p:sp>
        <p:nvSpPr>
          <p:cNvPr id="2" name="文本框 1"/>
          <p:cNvSpPr txBox="1"/>
          <p:nvPr>
            <p:custDataLst>
              <p:tags r:id="rId2"/>
            </p:custDataLst>
          </p:nvPr>
        </p:nvSpPr>
        <p:spPr>
          <a:xfrm>
            <a:off x="467360" y="2708910"/>
            <a:ext cx="7858760" cy="1476375"/>
          </a:xfrm>
          <a:prstGeom prst="rect">
            <a:avLst/>
          </a:prstGeom>
          <a:noFill/>
          <a:ln w="9525">
            <a:noFill/>
          </a:ln>
        </p:spPr>
        <p:txBody>
          <a:bodyPr wrap="square">
            <a:spAutoFit/>
          </a:bodyPr>
          <a:p>
            <a:r>
              <a:rPr lang="zh-CN" altLang="en-US" sz="1800">
                <a:solidFill>
                  <a:srgbClr val="FF0000"/>
                </a:solidFill>
              </a:rPr>
              <a:t>答案：</a:t>
            </a:r>
            <a:r>
              <a:rPr lang="en-US" altLang="zh-CN" sz="1800">
                <a:solidFill>
                  <a:srgbClr val="FF0000"/>
                </a:solidFill>
              </a:rPr>
              <a:t>C</a:t>
            </a:r>
            <a:endParaRPr lang="en-US" altLang="zh-CN" sz="1800">
              <a:solidFill>
                <a:srgbClr val="FF0000"/>
              </a:solidFill>
            </a:endParaRPr>
          </a:p>
          <a:p>
            <a:r>
              <a:rPr lang="zh-CN" altLang="en-US" sz="1800">
                <a:solidFill>
                  <a:srgbClr val="FF0000"/>
                </a:solidFill>
              </a:rPr>
              <a:t>考点与解析：考查非谓语动词。</a:t>
            </a:r>
            <a:r>
              <a:rPr lang="en-US" altLang="zh-CN" sz="1800">
                <a:solidFill>
                  <a:srgbClr val="FF0000"/>
                </a:solidFill>
              </a:rPr>
              <a:t>A </a:t>
            </a:r>
            <a:r>
              <a:rPr lang="zh-CN" altLang="en-US" sz="1800">
                <a:solidFill>
                  <a:srgbClr val="FF0000"/>
                </a:solidFill>
              </a:rPr>
              <a:t>选项非谓语动词的</a:t>
            </a:r>
            <a:r>
              <a:rPr lang="en-US" altLang="zh-CN" sz="1800">
                <a:solidFill>
                  <a:srgbClr val="FF0000"/>
                </a:solidFill>
              </a:rPr>
              <a:t> V-to do </a:t>
            </a:r>
            <a:r>
              <a:rPr lang="zh-CN" altLang="en-US" sz="1800">
                <a:solidFill>
                  <a:srgbClr val="FF0000"/>
                </a:solidFill>
              </a:rPr>
              <a:t>形式，</a:t>
            </a:r>
            <a:r>
              <a:rPr lang="en-US" altLang="zh-CN" sz="1800">
                <a:solidFill>
                  <a:srgbClr val="FF0000"/>
                </a:solidFill>
              </a:rPr>
              <a:t>B </a:t>
            </a:r>
            <a:r>
              <a:rPr lang="zh-CN" altLang="en-US" sz="1800">
                <a:solidFill>
                  <a:srgbClr val="FF0000"/>
                </a:solidFill>
              </a:rPr>
              <a:t>选项非谓语动词的</a:t>
            </a:r>
            <a:r>
              <a:rPr lang="en-US" altLang="zh-CN" sz="1800">
                <a:solidFill>
                  <a:srgbClr val="FF0000"/>
                </a:solidFill>
              </a:rPr>
              <a:t> V-to do </a:t>
            </a:r>
            <a:r>
              <a:rPr lang="zh-CN" altLang="en-US" sz="1800">
                <a:solidFill>
                  <a:srgbClr val="FF0000"/>
                </a:solidFill>
              </a:rPr>
              <a:t>不带</a:t>
            </a:r>
            <a:r>
              <a:rPr lang="en-US" altLang="zh-CN" sz="1800">
                <a:solidFill>
                  <a:srgbClr val="FF0000"/>
                </a:solidFill>
              </a:rPr>
              <a:t> to </a:t>
            </a:r>
            <a:r>
              <a:rPr lang="zh-CN" altLang="en-US" sz="1800">
                <a:solidFill>
                  <a:srgbClr val="FF0000"/>
                </a:solidFill>
              </a:rPr>
              <a:t>的形式，</a:t>
            </a:r>
            <a:r>
              <a:rPr lang="en-US" altLang="zh-CN" sz="1800">
                <a:solidFill>
                  <a:srgbClr val="FF0000"/>
                </a:solidFill>
              </a:rPr>
              <a:t>C </a:t>
            </a:r>
            <a:r>
              <a:rPr lang="zh-CN" altLang="en-US" sz="1800">
                <a:solidFill>
                  <a:srgbClr val="FF0000"/>
                </a:solidFill>
              </a:rPr>
              <a:t>选项非谓语动词的</a:t>
            </a:r>
            <a:r>
              <a:rPr lang="en-US" altLang="zh-CN" sz="1800">
                <a:solidFill>
                  <a:srgbClr val="FF0000"/>
                </a:solidFill>
              </a:rPr>
              <a:t> V-ing </a:t>
            </a:r>
            <a:r>
              <a:rPr lang="zh-CN" altLang="en-US" sz="1800">
                <a:solidFill>
                  <a:srgbClr val="FF0000"/>
                </a:solidFill>
              </a:rPr>
              <a:t>形式，</a:t>
            </a:r>
            <a:r>
              <a:rPr lang="en-US" altLang="zh-CN" sz="1800">
                <a:solidFill>
                  <a:srgbClr val="FF0000"/>
                </a:solidFill>
              </a:rPr>
              <a:t>D </a:t>
            </a:r>
            <a:r>
              <a:rPr lang="zh-CN" altLang="en-US" sz="1800">
                <a:solidFill>
                  <a:srgbClr val="FF0000"/>
                </a:solidFill>
              </a:rPr>
              <a:t>选项非谓语动词的</a:t>
            </a:r>
            <a:r>
              <a:rPr lang="en-US" altLang="zh-CN" sz="1800">
                <a:solidFill>
                  <a:srgbClr val="FF0000"/>
                </a:solidFill>
              </a:rPr>
              <a:t> V-ed </a:t>
            </a:r>
            <a:r>
              <a:rPr lang="zh-CN" altLang="en-US" sz="1800">
                <a:solidFill>
                  <a:srgbClr val="FF0000"/>
                </a:solidFill>
              </a:rPr>
              <a:t>形式。</a:t>
            </a:r>
            <a:r>
              <a:rPr lang="en-US" altLang="zh-CN" sz="1800">
                <a:solidFill>
                  <a:srgbClr val="FF0000"/>
                </a:solidFill>
              </a:rPr>
              <a:t>be busydoing sth. </a:t>
            </a:r>
            <a:r>
              <a:rPr lang="zh-CN" altLang="en-US" sz="1800">
                <a:solidFill>
                  <a:srgbClr val="FF0000"/>
                </a:solidFill>
              </a:rPr>
              <a:t>固定搭配，表示忙于做某事。句意：她不能帮助打扫房间，因为她正在忙于做作业。</a:t>
            </a:r>
            <a:endParaRPr lang="zh-CN" altLang="en-US" sz="1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395605" y="621030"/>
            <a:ext cx="8350885" cy="1568450"/>
          </a:xfrm>
          <a:prstGeom prst="rect">
            <a:avLst/>
          </a:prstGeom>
          <a:noFill/>
          <a:ln w="9525">
            <a:noFill/>
          </a:ln>
        </p:spPr>
        <p:txBody>
          <a:bodyPr wrap="square">
            <a:spAutoFit/>
          </a:bodyPr>
          <a:p>
            <a:r>
              <a:rPr sz="2400" b="1">
                <a:latin typeface="Times New Roman" panose="02020603050405020304" pitchFamily="18" charset="0"/>
                <a:sym typeface="+mn-ea"/>
              </a:rPr>
              <a:t>（2022年）</a:t>
            </a:r>
            <a:r>
              <a:rPr sz="2400" b="1">
                <a:latin typeface="Times New Roman" panose="02020603050405020304" pitchFamily="18" charset="0"/>
              </a:rPr>
              <a:t>Jenny has learned a great deal of country music since __________in Nashville. </a:t>
            </a:r>
            <a:endParaRPr sz="2400" b="1">
              <a:latin typeface="Times New Roman" panose="02020603050405020304" pitchFamily="18" charset="0"/>
            </a:endParaRPr>
          </a:p>
          <a:p>
            <a:r>
              <a:rPr lang="en-US" sz="2400" b="1">
                <a:latin typeface="Times New Roman" panose="02020603050405020304" pitchFamily="18" charset="0"/>
              </a:rPr>
              <a:t>         </a:t>
            </a:r>
            <a:r>
              <a:rPr sz="2400" b="1">
                <a:latin typeface="Times New Roman" panose="02020603050405020304" pitchFamily="18" charset="0"/>
              </a:rPr>
              <a:t>A. arrives			B. arriving</a:t>
            </a:r>
            <a:endParaRPr sz="2400" b="1">
              <a:latin typeface="Times New Roman" panose="02020603050405020304" pitchFamily="18" charset="0"/>
            </a:endParaRPr>
          </a:p>
          <a:p>
            <a:r>
              <a:rPr lang="en-US" sz="2400" b="1">
                <a:latin typeface="Times New Roman" panose="02020603050405020304" pitchFamily="18" charset="0"/>
              </a:rPr>
              <a:t>         </a:t>
            </a:r>
            <a:r>
              <a:rPr sz="2400" b="1">
                <a:latin typeface="Times New Roman" panose="02020603050405020304" pitchFamily="18" charset="0"/>
              </a:rPr>
              <a:t>C. arrived			D. had arrived</a:t>
            </a:r>
            <a:endParaRPr sz="2400" b="1">
              <a:latin typeface="Times New Roman" panose="02020603050405020304" pitchFamily="18" charset="0"/>
            </a:endParaRPr>
          </a:p>
        </p:txBody>
      </p:sp>
      <p:sp>
        <p:nvSpPr>
          <p:cNvPr id="2" name="文本框 1"/>
          <p:cNvSpPr txBox="1"/>
          <p:nvPr>
            <p:custDataLst>
              <p:tags r:id="rId2"/>
            </p:custDataLst>
          </p:nvPr>
        </p:nvSpPr>
        <p:spPr>
          <a:xfrm>
            <a:off x="415290" y="2493010"/>
            <a:ext cx="7858760" cy="645160"/>
          </a:xfrm>
          <a:prstGeom prst="rect">
            <a:avLst/>
          </a:prstGeom>
          <a:noFill/>
          <a:ln w="9525">
            <a:noFill/>
          </a:ln>
        </p:spPr>
        <p:txBody>
          <a:bodyPr wrap="square">
            <a:spAutoFit/>
          </a:bodyPr>
          <a:p>
            <a:r>
              <a:rPr sz="1800">
                <a:solidFill>
                  <a:srgbClr val="FF0000"/>
                </a:solidFill>
              </a:rPr>
              <a:t>答案：B</a:t>
            </a:r>
            <a:endParaRPr sz="1800">
              <a:solidFill>
                <a:srgbClr val="FF0000"/>
              </a:solidFill>
            </a:endParaRPr>
          </a:p>
          <a:p>
            <a:r>
              <a:rPr sz="1800">
                <a:solidFill>
                  <a:srgbClr val="FF0000"/>
                </a:solidFill>
              </a:rPr>
              <a:t>解析：本题考查非谓语动词。由于介词since之后接doing, 故选B</a:t>
            </a:r>
            <a:endParaRPr sz="1800">
              <a:solidFill>
                <a:srgbClr val="FF0000"/>
              </a:solidFill>
            </a:endParaRPr>
          </a:p>
        </p:txBody>
      </p:sp>
      <p:sp>
        <p:nvSpPr>
          <p:cNvPr id="3" name="文本框 2"/>
          <p:cNvSpPr txBox="1"/>
          <p:nvPr>
            <p:custDataLst>
              <p:tags r:id="rId3"/>
            </p:custDataLst>
          </p:nvPr>
        </p:nvSpPr>
        <p:spPr>
          <a:xfrm>
            <a:off x="239395" y="3933190"/>
            <a:ext cx="8614410" cy="1568450"/>
          </a:xfrm>
          <a:prstGeom prst="rect">
            <a:avLst/>
          </a:prstGeom>
          <a:noFill/>
          <a:ln w="9525">
            <a:noFill/>
          </a:ln>
        </p:spPr>
        <p:txBody>
          <a:bodyPr wrap="square">
            <a:spAutoFit/>
          </a:bodyPr>
          <a:p>
            <a:r>
              <a:rPr lang="en-US" sz="2400" b="1">
                <a:latin typeface="Times New Roman" panose="02020603050405020304" pitchFamily="18" charset="0"/>
                <a:ea typeface="等线" panose="02010600030101010101" charset="-122"/>
                <a:sym typeface="+mn-ea"/>
              </a:rPr>
              <a:t>（2022年）</a:t>
            </a:r>
            <a:r>
              <a:rPr lang="en-US" sz="2400" b="1">
                <a:latin typeface="Times New Roman" panose="02020603050405020304" pitchFamily="18" charset="0"/>
                <a:ea typeface="等线" panose="02010600030101010101" charset="-122"/>
              </a:rPr>
              <a:t>Every morning my little dog is the first ______up at my bed and gently wake me up. </a:t>
            </a:r>
            <a:endParaRPr lang="en-US" sz="2400" b="1">
              <a:latin typeface="Times New Roman" panose="02020603050405020304" pitchFamily="18" charset="0"/>
              <a:ea typeface="等线" panose="02010600030101010101" charset="-122"/>
            </a:endParaRPr>
          </a:p>
          <a:p>
            <a:r>
              <a:rPr lang="en-US" sz="2400" b="1">
                <a:latin typeface="Times New Roman" panose="02020603050405020304" pitchFamily="18" charset="0"/>
                <a:ea typeface="等线" panose="02010600030101010101" charset="-122"/>
              </a:rPr>
              <a:t>           A. turns			B. to turn			C. turn			D. turning</a:t>
            </a:r>
            <a:endParaRPr lang="en-US" sz="2400" b="1">
              <a:latin typeface="Times New Roman" panose="02020603050405020304" pitchFamily="18" charset="0"/>
              <a:ea typeface="等线" panose="02010600030101010101" charset="-122"/>
            </a:endParaRPr>
          </a:p>
        </p:txBody>
      </p:sp>
      <p:sp>
        <p:nvSpPr>
          <p:cNvPr id="4" name="文本框 3"/>
          <p:cNvSpPr txBox="1"/>
          <p:nvPr>
            <p:custDataLst>
              <p:tags r:id="rId4"/>
            </p:custDataLst>
          </p:nvPr>
        </p:nvSpPr>
        <p:spPr>
          <a:xfrm>
            <a:off x="323850" y="5501640"/>
            <a:ext cx="7806690" cy="645160"/>
          </a:xfrm>
          <a:prstGeom prst="rect">
            <a:avLst/>
          </a:prstGeom>
          <a:noFill/>
          <a:ln w="9525">
            <a:noFill/>
          </a:ln>
        </p:spPr>
        <p:txBody>
          <a:bodyPr wrap="square">
            <a:spAutoFit/>
          </a:bodyPr>
          <a:p>
            <a:pPr marL="276860" indent="-276860"/>
            <a:r>
              <a:rPr sz="1800">
                <a:solidFill>
                  <a:srgbClr val="FF0000"/>
                </a:solidFill>
                <a:latin typeface="Times New Roman" panose="02020603050405020304" pitchFamily="18" charset="0"/>
                <a:ea typeface="宋体" panose="02010600030101010101" pitchFamily="2" charset="-122"/>
              </a:rPr>
              <a:t>答案：B</a:t>
            </a:r>
            <a:endParaRPr sz="1800">
              <a:solidFill>
                <a:srgbClr val="FF0000"/>
              </a:solidFill>
              <a:latin typeface="Times New Roman" panose="02020603050405020304" pitchFamily="18" charset="0"/>
              <a:ea typeface="宋体" panose="02010600030101010101" pitchFamily="2" charset="-122"/>
            </a:endParaRPr>
          </a:p>
          <a:p>
            <a:pPr marL="276860" indent="-276860"/>
            <a:r>
              <a:rPr sz="1800">
                <a:solidFill>
                  <a:srgbClr val="FF0000"/>
                </a:solidFill>
                <a:latin typeface="Times New Roman" panose="02020603050405020304" pitchFamily="18" charset="0"/>
                <a:ea typeface="宋体" panose="02010600030101010101" pitchFamily="2" charset="-122"/>
              </a:rPr>
              <a:t>解析：考查非谓语动词。因为序数词+to do，故答案为B</a:t>
            </a:r>
            <a:endParaRPr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395605" y="621030"/>
            <a:ext cx="8350885" cy="1568450"/>
          </a:xfrm>
          <a:prstGeom prst="rect">
            <a:avLst/>
          </a:prstGeom>
          <a:noFill/>
          <a:ln w="9525">
            <a:noFill/>
          </a:ln>
        </p:spPr>
        <p:txBody>
          <a:bodyPr wrap="square">
            <a:spAutoFit/>
          </a:bodyPr>
          <a:p>
            <a:r>
              <a:rPr sz="2400" b="1">
                <a:latin typeface="Times New Roman" panose="02020603050405020304" pitchFamily="18" charset="0"/>
                <a:sym typeface="+mn-ea"/>
              </a:rPr>
              <a:t>（2022年）</a:t>
            </a:r>
            <a:r>
              <a:rPr sz="2400" b="1">
                <a:latin typeface="Times New Roman" panose="02020603050405020304" pitchFamily="18" charset="0"/>
              </a:rPr>
              <a:t>The teacher went out of the reading room, ___________by his students. </a:t>
            </a:r>
            <a:endParaRPr sz="2400" b="1">
              <a:latin typeface="Times New Roman" panose="02020603050405020304" pitchFamily="18" charset="0"/>
            </a:endParaRPr>
          </a:p>
          <a:p>
            <a:r>
              <a:rPr lang="en-US" sz="2400" b="1">
                <a:latin typeface="Times New Roman" panose="02020603050405020304" pitchFamily="18" charset="0"/>
              </a:rPr>
              <a:t>         </a:t>
            </a:r>
            <a:r>
              <a:rPr sz="2400" b="1">
                <a:latin typeface="Times New Roman" panose="02020603050405020304" pitchFamily="18" charset="0"/>
              </a:rPr>
              <a:t>A. following			B. to be followed</a:t>
            </a:r>
            <a:endParaRPr sz="2400" b="1">
              <a:latin typeface="Times New Roman" panose="02020603050405020304" pitchFamily="18" charset="0"/>
            </a:endParaRPr>
          </a:p>
          <a:p>
            <a:r>
              <a:rPr lang="en-US" sz="2400" b="1">
                <a:latin typeface="Times New Roman" panose="02020603050405020304" pitchFamily="18" charset="0"/>
              </a:rPr>
              <a:t>         </a:t>
            </a:r>
            <a:r>
              <a:rPr sz="2400" b="1">
                <a:latin typeface="Times New Roman" panose="02020603050405020304" pitchFamily="18" charset="0"/>
              </a:rPr>
              <a:t>C. followed			D. to have followed</a:t>
            </a:r>
            <a:endParaRPr sz="2400" b="1">
              <a:latin typeface="Times New Roman" panose="02020603050405020304" pitchFamily="18" charset="0"/>
            </a:endParaRPr>
          </a:p>
        </p:txBody>
      </p:sp>
      <p:sp>
        <p:nvSpPr>
          <p:cNvPr id="2" name="文本框 1"/>
          <p:cNvSpPr txBox="1"/>
          <p:nvPr>
            <p:custDataLst>
              <p:tags r:id="rId2"/>
            </p:custDataLst>
          </p:nvPr>
        </p:nvSpPr>
        <p:spPr>
          <a:xfrm>
            <a:off x="415290" y="2493010"/>
            <a:ext cx="7858760" cy="922020"/>
          </a:xfrm>
          <a:prstGeom prst="rect">
            <a:avLst/>
          </a:prstGeom>
          <a:noFill/>
          <a:ln w="9525">
            <a:noFill/>
          </a:ln>
        </p:spPr>
        <p:txBody>
          <a:bodyPr wrap="square">
            <a:spAutoFit/>
          </a:bodyPr>
          <a:p>
            <a:r>
              <a:rPr sz="1800">
                <a:solidFill>
                  <a:srgbClr val="FF0000"/>
                </a:solidFill>
              </a:rPr>
              <a:t>答案：C</a:t>
            </a:r>
            <a:endParaRPr sz="1800">
              <a:solidFill>
                <a:srgbClr val="FF0000"/>
              </a:solidFill>
            </a:endParaRPr>
          </a:p>
          <a:p>
            <a:r>
              <a:rPr sz="1800">
                <a:solidFill>
                  <a:srgbClr val="FF0000"/>
                </a:solidFill>
              </a:rPr>
              <a:t>解析：考查非谓语动词, 由于follow与其逻辑主语the teacher为被动关系, 故排除AD，又因为逗号之后不能用to do形式，故答案为C</a:t>
            </a:r>
            <a:endParaRPr sz="1800">
              <a:solidFill>
                <a:srgbClr val="FF0000"/>
              </a:solidFill>
            </a:endParaRPr>
          </a:p>
        </p:txBody>
      </p:sp>
      <p:sp>
        <p:nvSpPr>
          <p:cNvPr id="3" name="文本框 2"/>
          <p:cNvSpPr txBox="1"/>
          <p:nvPr>
            <p:custDataLst>
              <p:tags r:id="rId3"/>
            </p:custDataLst>
          </p:nvPr>
        </p:nvSpPr>
        <p:spPr>
          <a:xfrm>
            <a:off x="239395" y="3933190"/>
            <a:ext cx="8676640" cy="1568450"/>
          </a:xfrm>
          <a:prstGeom prst="rect">
            <a:avLst/>
          </a:prstGeom>
          <a:noFill/>
          <a:ln w="9525">
            <a:noFill/>
          </a:ln>
        </p:spPr>
        <p:txBody>
          <a:bodyPr wrap="square">
            <a:spAutoFit/>
          </a:bodyPr>
          <a:p>
            <a:r>
              <a:rPr lang="en-US" sz="2400" b="1">
                <a:latin typeface="Times New Roman" panose="02020603050405020304" pitchFamily="18" charset="0"/>
                <a:ea typeface="等线" panose="02010600030101010101" charset="-122"/>
                <a:sym typeface="+mn-ea"/>
              </a:rPr>
              <a:t>（2021年）</a:t>
            </a:r>
            <a:r>
              <a:rPr lang="en-US" sz="2400" b="1">
                <a:latin typeface="Times New Roman" panose="02020603050405020304" pitchFamily="18" charset="0"/>
                <a:ea typeface="等线" panose="02010600030101010101" charset="-122"/>
              </a:rPr>
              <a:t>John was working quietly,all his attention____on the task. </a:t>
            </a:r>
            <a:endParaRPr lang="en-US" sz="2400" b="1">
              <a:latin typeface="Times New Roman" panose="02020603050405020304" pitchFamily="18" charset="0"/>
              <a:ea typeface="等线" panose="02010600030101010101" charset="-122"/>
            </a:endParaRPr>
          </a:p>
          <a:p>
            <a:r>
              <a:rPr lang="en-US" sz="2400" b="1">
                <a:latin typeface="Times New Roman" panose="02020603050405020304" pitchFamily="18" charset="0"/>
                <a:ea typeface="等线" panose="02010600030101010101" charset="-122"/>
              </a:rPr>
              <a:t>             A. fastened			B.to fasten</a:t>
            </a:r>
            <a:endParaRPr lang="en-US" sz="2400" b="1">
              <a:latin typeface="Times New Roman" panose="02020603050405020304" pitchFamily="18" charset="0"/>
              <a:ea typeface="等线" panose="02010600030101010101" charset="-122"/>
            </a:endParaRPr>
          </a:p>
          <a:p>
            <a:r>
              <a:rPr lang="en-US" sz="2400" b="1">
                <a:latin typeface="Times New Roman" panose="02020603050405020304" pitchFamily="18" charset="0"/>
                <a:ea typeface="等线" panose="02010600030101010101" charset="-122"/>
              </a:rPr>
              <a:t>             C. fastening			D. has fasten</a:t>
            </a:r>
            <a:endParaRPr lang="en-US" sz="2400" b="1">
              <a:latin typeface="Times New Roman" panose="02020603050405020304" pitchFamily="18" charset="0"/>
              <a:ea typeface="等线" panose="02010600030101010101" charset="-122"/>
            </a:endParaRPr>
          </a:p>
        </p:txBody>
      </p:sp>
      <p:sp>
        <p:nvSpPr>
          <p:cNvPr id="4" name="文本框 3"/>
          <p:cNvSpPr txBox="1"/>
          <p:nvPr>
            <p:custDataLst>
              <p:tags r:id="rId4"/>
            </p:custDataLst>
          </p:nvPr>
        </p:nvSpPr>
        <p:spPr>
          <a:xfrm>
            <a:off x="394970" y="5661660"/>
            <a:ext cx="7806690" cy="922020"/>
          </a:xfrm>
          <a:prstGeom prst="rect">
            <a:avLst/>
          </a:prstGeom>
          <a:noFill/>
          <a:ln w="9525">
            <a:noFill/>
          </a:ln>
        </p:spPr>
        <p:txBody>
          <a:bodyPr wrap="square">
            <a:spAutoFit/>
          </a:bodyPr>
          <a:p>
            <a:pPr marL="276860" indent="-276860"/>
            <a:r>
              <a:rPr sz="1800">
                <a:solidFill>
                  <a:srgbClr val="FF0000"/>
                </a:solidFill>
                <a:latin typeface="Times New Roman" panose="02020603050405020304" pitchFamily="18" charset="0"/>
                <a:ea typeface="宋体" panose="02010600030101010101" pitchFamily="2" charset="-122"/>
              </a:rPr>
              <a:t>答案：A</a:t>
            </a:r>
            <a:endParaRPr sz="1800">
              <a:solidFill>
                <a:srgbClr val="FF0000"/>
              </a:solidFill>
              <a:latin typeface="Times New Roman" panose="02020603050405020304" pitchFamily="18" charset="0"/>
              <a:ea typeface="宋体" panose="02010600030101010101" pitchFamily="2" charset="-122"/>
            </a:endParaRPr>
          </a:p>
          <a:p>
            <a:pPr marL="276860" indent="-276860"/>
            <a:r>
              <a:rPr sz="1800">
                <a:solidFill>
                  <a:srgbClr val="FF0000"/>
                </a:solidFill>
                <a:latin typeface="Times New Roman" panose="02020603050405020304" pitchFamily="18" charset="0"/>
                <a:ea typeface="宋体" panose="02010600030101010101" pitchFamily="2" charset="-122"/>
              </a:rPr>
              <a:t>解析：考查非谓语动词；因为一个句子中不能出现两个动词，排除D; 又因为非谓语动词与逻辑句意all his attention之间为被动关系，故答案为A</a:t>
            </a:r>
            <a:endParaRPr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395605" y="621030"/>
            <a:ext cx="8350885" cy="1938020"/>
          </a:xfrm>
          <a:prstGeom prst="rect">
            <a:avLst/>
          </a:prstGeom>
          <a:noFill/>
          <a:ln w="9525">
            <a:noFill/>
          </a:ln>
        </p:spPr>
        <p:txBody>
          <a:bodyPr wrap="square">
            <a:spAutoFit/>
          </a:bodyPr>
          <a:p>
            <a:r>
              <a:rPr sz="2400" b="1">
                <a:latin typeface="Times New Roman" panose="02020603050405020304" pitchFamily="18" charset="0"/>
                <a:sym typeface="+mn-ea"/>
              </a:rPr>
              <a:t>（2021年）</a:t>
            </a:r>
            <a:endParaRPr sz="2400" b="1">
              <a:latin typeface="Times New Roman" panose="02020603050405020304" pitchFamily="18" charset="0"/>
            </a:endParaRPr>
          </a:p>
          <a:p>
            <a:r>
              <a:rPr sz="2400" b="1">
                <a:latin typeface="Times New Roman" panose="02020603050405020304" pitchFamily="18" charset="0"/>
              </a:rPr>
              <a:t>The money will be used___________the school with new computer equipment. </a:t>
            </a:r>
            <a:endParaRPr sz="2400" b="1">
              <a:latin typeface="Times New Roman" panose="02020603050405020304" pitchFamily="18" charset="0"/>
            </a:endParaRPr>
          </a:p>
          <a:p>
            <a:r>
              <a:rPr sz="2400" b="1">
                <a:latin typeface="Times New Roman" panose="02020603050405020304" pitchFamily="18" charset="0"/>
              </a:rPr>
              <a:t> </a:t>
            </a:r>
            <a:r>
              <a:rPr lang="en-US" sz="2400" b="1">
                <a:latin typeface="Times New Roman" panose="02020603050405020304" pitchFamily="18" charset="0"/>
              </a:rPr>
              <a:t>            </a:t>
            </a:r>
            <a:r>
              <a:rPr sz="2400" b="1">
                <a:latin typeface="Times New Roman" panose="02020603050405020304" pitchFamily="18" charset="0"/>
              </a:rPr>
              <a:t>A. provided			B. providing</a:t>
            </a:r>
            <a:endParaRPr sz="2400" b="1">
              <a:latin typeface="Times New Roman" panose="02020603050405020304" pitchFamily="18" charset="0"/>
            </a:endParaRPr>
          </a:p>
          <a:p>
            <a:r>
              <a:rPr lang="en-US" sz="2400" b="1">
                <a:latin typeface="Times New Roman" panose="02020603050405020304" pitchFamily="18" charset="0"/>
              </a:rPr>
              <a:t>             </a:t>
            </a:r>
            <a:r>
              <a:rPr sz="2400" b="1">
                <a:latin typeface="Times New Roman" panose="02020603050405020304" pitchFamily="18" charset="0"/>
              </a:rPr>
              <a:t>C.to provide		</a:t>
            </a:r>
            <a:r>
              <a:rPr lang="en-US" sz="2400" b="1">
                <a:latin typeface="Times New Roman" panose="02020603050405020304" pitchFamily="18" charset="0"/>
              </a:rPr>
              <a:t>            </a:t>
            </a:r>
            <a:r>
              <a:rPr sz="2400" b="1">
                <a:latin typeface="Times New Roman" panose="02020603050405020304" pitchFamily="18" charset="0"/>
              </a:rPr>
              <a:t>D. provide</a:t>
            </a:r>
            <a:endParaRPr sz="2400" b="1">
              <a:latin typeface="Times New Roman" panose="02020603050405020304" pitchFamily="18" charset="0"/>
            </a:endParaRPr>
          </a:p>
        </p:txBody>
      </p:sp>
      <p:sp>
        <p:nvSpPr>
          <p:cNvPr id="2" name="文本框 1"/>
          <p:cNvSpPr txBox="1"/>
          <p:nvPr>
            <p:custDataLst>
              <p:tags r:id="rId2"/>
            </p:custDataLst>
          </p:nvPr>
        </p:nvSpPr>
        <p:spPr>
          <a:xfrm>
            <a:off x="389255" y="2781300"/>
            <a:ext cx="7858760" cy="1198880"/>
          </a:xfrm>
          <a:prstGeom prst="rect">
            <a:avLst/>
          </a:prstGeom>
          <a:noFill/>
          <a:ln w="9525">
            <a:noFill/>
          </a:ln>
        </p:spPr>
        <p:txBody>
          <a:bodyPr wrap="square">
            <a:spAutoFit/>
          </a:bodyPr>
          <a:p>
            <a:r>
              <a:rPr sz="1800">
                <a:solidFill>
                  <a:srgbClr val="FF0000"/>
                </a:solidFill>
              </a:rPr>
              <a:t>答案：C</a:t>
            </a:r>
            <a:endParaRPr sz="1800">
              <a:solidFill>
                <a:srgbClr val="FF0000"/>
              </a:solidFill>
            </a:endParaRPr>
          </a:p>
          <a:p>
            <a:r>
              <a:rPr sz="1800">
                <a:solidFill>
                  <a:srgbClr val="FF0000"/>
                </a:solidFill>
              </a:rPr>
              <a:t>解析：考查非谓语动词；根据固定搭配以句意：be used to do被用来做某事；be used to doing习惯于做某事；可知答案为C。句意：这些钱将被用来给学校提供新的电脑设备。</a:t>
            </a:r>
            <a:endParaRPr sz="1800">
              <a:solidFill>
                <a:srgbClr val="FF0000"/>
              </a:solidFill>
            </a:endParaRPr>
          </a:p>
        </p:txBody>
      </p:sp>
      <p:sp>
        <p:nvSpPr>
          <p:cNvPr id="3" name="文本框 2"/>
          <p:cNvSpPr txBox="1"/>
          <p:nvPr>
            <p:custDataLst>
              <p:tags r:id="rId3"/>
            </p:custDataLst>
          </p:nvPr>
        </p:nvSpPr>
        <p:spPr>
          <a:xfrm>
            <a:off x="239395" y="3933190"/>
            <a:ext cx="8614410" cy="1568450"/>
          </a:xfrm>
          <a:prstGeom prst="rect">
            <a:avLst/>
          </a:prstGeom>
          <a:noFill/>
          <a:ln w="9525">
            <a:noFill/>
          </a:ln>
        </p:spPr>
        <p:txBody>
          <a:bodyPr wrap="square">
            <a:spAutoFit/>
          </a:bodyPr>
          <a:p>
            <a:r>
              <a:rPr lang="en-US" sz="2400" b="1">
                <a:latin typeface="Times New Roman" panose="02020603050405020304" pitchFamily="18" charset="0"/>
                <a:ea typeface="等线" panose="02010600030101010101" charset="-122"/>
                <a:sym typeface="+mn-ea"/>
              </a:rPr>
              <a:t>（2021年）</a:t>
            </a:r>
            <a:r>
              <a:rPr lang="en-US" sz="2400" b="1">
                <a:latin typeface="Times New Roman" panose="02020603050405020304" pitchFamily="18" charset="0"/>
                <a:ea typeface="等线" panose="02010600030101010101" charset="-122"/>
              </a:rPr>
              <a:t>My grandfather is in hospital,______from a heart attack. </a:t>
            </a:r>
            <a:endParaRPr lang="en-US" sz="2400" b="1">
              <a:latin typeface="Times New Roman" panose="02020603050405020304" pitchFamily="18" charset="0"/>
              <a:ea typeface="等线" panose="02010600030101010101" charset="-122"/>
            </a:endParaRPr>
          </a:p>
          <a:p>
            <a:r>
              <a:rPr lang="en-US" sz="2400" b="1">
                <a:latin typeface="Times New Roman" panose="02020603050405020304" pitchFamily="18" charset="0"/>
                <a:ea typeface="等线" panose="02010600030101010101" charset="-122"/>
              </a:rPr>
              <a:t>             A. to recover		           B. recovers</a:t>
            </a:r>
            <a:endParaRPr lang="en-US" sz="2400" b="1">
              <a:latin typeface="Times New Roman" panose="02020603050405020304" pitchFamily="18" charset="0"/>
              <a:ea typeface="等线" panose="02010600030101010101" charset="-122"/>
            </a:endParaRPr>
          </a:p>
          <a:p>
            <a:r>
              <a:rPr lang="en-US" sz="2400" b="1">
                <a:latin typeface="Times New Roman" panose="02020603050405020304" pitchFamily="18" charset="0"/>
                <a:ea typeface="等线" panose="02010600030101010101" charset="-122"/>
              </a:rPr>
              <a:t>             C. recovered		           D. recovering</a:t>
            </a:r>
            <a:endParaRPr lang="en-US" sz="2400" b="1">
              <a:latin typeface="Times New Roman" panose="02020603050405020304" pitchFamily="18" charset="0"/>
              <a:ea typeface="等线" panose="02010600030101010101" charset="-122"/>
            </a:endParaRPr>
          </a:p>
        </p:txBody>
      </p:sp>
      <p:sp>
        <p:nvSpPr>
          <p:cNvPr id="4" name="文本框 3"/>
          <p:cNvSpPr txBox="1"/>
          <p:nvPr>
            <p:custDataLst>
              <p:tags r:id="rId4"/>
            </p:custDataLst>
          </p:nvPr>
        </p:nvSpPr>
        <p:spPr>
          <a:xfrm>
            <a:off x="323850" y="5501640"/>
            <a:ext cx="7806690" cy="1198880"/>
          </a:xfrm>
          <a:prstGeom prst="rect">
            <a:avLst/>
          </a:prstGeom>
          <a:noFill/>
          <a:ln w="9525">
            <a:noFill/>
          </a:ln>
        </p:spPr>
        <p:txBody>
          <a:bodyPr wrap="square">
            <a:spAutoFit/>
          </a:bodyPr>
          <a:p>
            <a:pPr marL="276860" indent="-276860"/>
            <a:r>
              <a:rPr sz="1800">
                <a:solidFill>
                  <a:srgbClr val="FF0000"/>
                </a:solidFill>
                <a:latin typeface="Times New Roman" panose="02020603050405020304" pitchFamily="18" charset="0"/>
                <a:ea typeface="宋体" panose="02010600030101010101" pitchFamily="2" charset="-122"/>
              </a:rPr>
              <a:t>答案：D</a:t>
            </a:r>
            <a:endParaRPr sz="1800">
              <a:solidFill>
                <a:srgbClr val="FF0000"/>
              </a:solidFill>
              <a:latin typeface="Times New Roman" panose="02020603050405020304" pitchFamily="18" charset="0"/>
              <a:ea typeface="宋体" panose="02010600030101010101" pitchFamily="2" charset="-122"/>
            </a:endParaRPr>
          </a:p>
          <a:p>
            <a:pPr marL="276860" indent="-276860"/>
            <a:r>
              <a:rPr sz="1800">
                <a:solidFill>
                  <a:srgbClr val="FF0000"/>
                </a:solidFill>
                <a:latin typeface="Times New Roman" panose="02020603050405020304" pitchFamily="18" charset="0"/>
                <a:ea typeface="宋体" panose="02010600030101010101" pitchFamily="2" charset="-122"/>
              </a:rPr>
              <a:t>解析：考查非谓语动词；因为一个句子中不能出现两个动词，排除B； 又由于逗号之后不能用to do，可排除A；因为recover与逻辑主语my grandfather之间为主语关系，故选择D</a:t>
            </a:r>
            <a:endParaRPr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395605" y="621030"/>
            <a:ext cx="8350885" cy="1568450"/>
          </a:xfrm>
          <a:prstGeom prst="rect">
            <a:avLst/>
          </a:prstGeom>
          <a:noFill/>
          <a:ln w="9525">
            <a:noFill/>
          </a:ln>
        </p:spPr>
        <p:txBody>
          <a:bodyPr wrap="square">
            <a:spAutoFit/>
          </a:bodyPr>
          <a:p>
            <a:r>
              <a:rPr sz="2400" b="1">
                <a:latin typeface="Times New Roman" panose="02020603050405020304" pitchFamily="18" charset="0"/>
                <a:sym typeface="+mn-ea"/>
              </a:rPr>
              <a:t>（2020年）</a:t>
            </a:r>
            <a:r>
              <a:rPr sz="2400" b="1">
                <a:latin typeface="Times New Roman" panose="02020603050405020304" pitchFamily="18" charset="0"/>
              </a:rPr>
              <a:t>Not __________to smoke inside the building, the smokers have to go out. </a:t>
            </a:r>
            <a:endParaRPr sz="2400" b="1">
              <a:latin typeface="Times New Roman" panose="02020603050405020304" pitchFamily="18" charset="0"/>
            </a:endParaRPr>
          </a:p>
          <a:p>
            <a:r>
              <a:rPr lang="en-US" sz="2400" b="1">
                <a:latin typeface="Times New Roman" panose="02020603050405020304" pitchFamily="18" charset="0"/>
              </a:rPr>
              <a:t>              </a:t>
            </a:r>
            <a:r>
              <a:rPr sz="2400" b="1">
                <a:latin typeface="Times New Roman" panose="02020603050405020304" pitchFamily="18" charset="0"/>
              </a:rPr>
              <a:t>A. allow				B. to allow</a:t>
            </a:r>
            <a:endParaRPr sz="2400" b="1">
              <a:latin typeface="Times New Roman" panose="02020603050405020304" pitchFamily="18" charset="0"/>
            </a:endParaRPr>
          </a:p>
          <a:p>
            <a:r>
              <a:rPr lang="en-US" sz="2400" b="1">
                <a:latin typeface="Times New Roman" panose="02020603050405020304" pitchFamily="18" charset="0"/>
              </a:rPr>
              <a:t>              </a:t>
            </a:r>
            <a:r>
              <a:rPr sz="2400" b="1">
                <a:latin typeface="Times New Roman" panose="02020603050405020304" pitchFamily="18" charset="0"/>
              </a:rPr>
              <a:t>C. allowing				D. allowed</a:t>
            </a:r>
            <a:endParaRPr sz="2400" b="1">
              <a:latin typeface="Times New Roman" panose="02020603050405020304" pitchFamily="18" charset="0"/>
            </a:endParaRPr>
          </a:p>
        </p:txBody>
      </p:sp>
      <p:sp>
        <p:nvSpPr>
          <p:cNvPr id="2" name="文本框 1"/>
          <p:cNvSpPr txBox="1"/>
          <p:nvPr>
            <p:custDataLst>
              <p:tags r:id="rId2"/>
            </p:custDataLst>
          </p:nvPr>
        </p:nvSpPr>
        <p:spPr>
          <a:xfrm>
            <a:off x="415290" y="2277110"/>
            <a:ext cx="7858760" cy="1198880"/>
          </a:xfrm>
          <a:prstGeom prst="rect">
            <a:avLst/>
          </a:prstGeom>
          <a:noFill/>
          <a:ln w="9525">
            <a:noFill/>
          </a:ln>
        </p:spPr>
        <p:txBody>
          <a:bodyPr wrap="square">
            <a:spAutoFit/>
          </a:bodyPr>
          <a:p>
            <a:r>
              <a:rPr sz="1800">
                <a:solidFill>
                  <a:srgbClr val="FF0000"/>
                </a:solidFill>
              </a:rPr>
              <a:t>答案：D</a:t>
            </a:r>
            <a:endParaRPr sz="1800">
              <a:solidFill>
                <a:srgbClr val="FF0000"/>
              </a:solidFill>
            </a:endParaRPr>
          </a:p>
          <a:p>
            <a:r>
              <a:rPr sz="1800">
                <a:solidFill>
                  <a:srgbClr val="FF0000"/>
                </a:solidFill>
              </a:rPr>
              <a:t>解析：考查非谓语。句意：由于不让走大楼里抽烟，这些烟民不得不出去抽烟。因为非谓语与逻辑主语the smokers之前表示被动关系，排除ABC, 故答案为D</a:t>
            </a:r>
            <a:endParaRPr sz="1800">
              <a:solidFill>
                <a:srgbClr val="FF0000"/>
              </a:solidFill>
            </a:endParaRPr>
          </a:p>
        </p:txBody>
      </p:sp>
      <p:sp>
        <p:nvSpPr>
          <p:cNvPr id="3" name="文本框 2"/>
          <p:cNvSpPr txBox="1"/>
          <p:nvPr>
            <p:custDataLst>
              <p:tags r:id="rId3"/>
            </p:custDataLst>
          </p:nvPr>
        </p:nvSpPr>
        <p:spPr>
          <a:xfrm>
            <a:off x="251460" y="3644900"/>
            <a:ext cx="8614410" cy="1568450"/>
          </a:xfrm>
          <a:prstGeom prst="rect">
            <a:avLst/>
          </a:prstGeom>
          <a:noFill/>
          <a:ln w="9525">
            <a:noFill/>
          </a:ln>
        </p:spPr>
        <p:txBody>
          <a:bodyPr wrap="square">
            <a:spAutoFit/>
          </a:bodyPr>
          <a:p>
            <a:r>
              <a:rPr lang="en-US" sz="2400" b="1">
                <a:latin typeface="Times New Roman" panose="02020603050405020304" pitchFamily="18" charset="0"/>
                <a:ea typeface="等线" panose="02010600030101010101" charset="-122"/>
                <a:sym typeface="+mn-ea"/>
              </a:rPr>
              <a:t>（2019年）</a:t>
            </a:r>
            <a:r>
              <a:rPr lang="en-US" sz="2400" b="1">
                <a:latin typeface="Times New Roman" panose="02020603050405020304" pitchFamily="18" charset="0"/>
                <a:ea typeface="等线" panose="02010600030101010101" charset="-122"/>
              </a:rPr>
              <a:t>The speaker, _____________for his splendid speeches, was warmly received by the students.</a:t>
            </a:r>
            <a:endParaRPr lang="en-US" sz="2400" b="1">
              <a:latin typeface="Times New Roman" panose="02020603050405020304" pitchFamily="18" charset="0"/>
              <a:ea typeface="等线" panose="02010600030101010101" charset="-122"/>
            </a:endParaRPr>
          </a:p>
          <a:p>
            <a:r>
              <a:rPr lang="en-US" sz="2400" b="1">
                <a:latin typeface="Times New Roman" panose="02020603050405020304" pitchFamily="18" charset="0"/>
                <a:ea typeface="等线" panose="02010600030101010101" charset="-122"/>
              </a:rPr>
              <a:t>           A. known   			B. being known   		</a:t>
            </a:r>
            <a:endParaRPr lang="en-US" sz="2400" b="1">
              <a:latin typeface="Times New Roman" panose="02020603050405020304" pitchFamily="18" charset="0"/>
              <a:ea typeface="等线" panose="02010600030101010101" charset="-122"/>
            </a:endParaRPr>
          </a:p>
          <a:p>
            <a:r>
              <a:rPr lang="en-US" sz="2400" b="1">
                <a:latin typeface="Times New Roman" panose="02020603050405020304" pitchFamily="18" charset="0"/>
                <a:ea typeface="等线" panose="02010600030101010101" charset="-122"/>
              </a:rPr>
              <a:t>          C. having known   		D. knowing</a:t>
            </a:r>
            <a:endParaRPr lang="en-US" sz="2400" b="1">
              <a:latin typeface="Times New Roman" panose="02020603050405020304" pitchFamily="18" charset="0"/>
              <a:ea typeface="等线" panose="02010600030101010101" charset="-122"/>
            </a:endParaRPr>
          </a:p>
        </p:txBody>
      </p:sp>
      <p:sp>
        <p:nvSpPr>
          <p:cNvPr id="4" name="文本框 3"/>
          <p:cNvSpPr txBox="1"/>
          <p:nvPr>
            <p:custDataLst>
              <p:tags r:id="rId4"/>
            </p:custDataLst>
          </p:nvPr>
        </p:nvSpPr>
        <p:spPr>
          <a:xfrm>
            <a:off x="251460" y="5301615"/>
            <a:ext cx="7806690" cy="1476375"/>
          </a:xfrm>
          <a:prstGeom prst="rect">
            <a:avLst/>
          </a:prstGeom>
          <a:noFill/>
          <a:ln w="9525">
            <a:noFill/>
          </a:ln>
        </p:spPr>
        <p:txBody>
          <a:bodyPr wrap="square">
            <a:spAutoFit/>
          </a:bodyPr>
          <a:p>
            <a:pPr marL="276860" indent="-276860"/>
            <a:r>
              <a:rPr sz="1800">
                <a:solidFill>
                  <a:srgbClr val="FF0000"/>
                </a:solidFill>
                <a:latin typeface="Times New Roman" panose="02020603050405020304" pitchFamily="18" charset="0"/>
                <a:ea typeface="宋体" panose="02010600030101010101" pitchFamily="2" charset="-122"/>
              </a:rPr>
              <a:t>答案：A</a:t>
            </a:r>
            <a:endParaRPr sz="1800">
              <a:solidFill>
                <a:srgbClr val="FF0000"/>
              </a:solidFill>
              <a:latin typeface="Times New Roman" panose="02020603050405020304" pitchFamily="18" charset="0"/>
              <a:ea typeface="宋体" panose="02010600030101010101" pitchFamily="2" charset="-122"/>
            </a:endParaRPr>
          </a:p>
          <a:p>
            <a:pPr marL="276860" indent="-276860"/>
            <a:r>
              <a:rPr sz="1800">
                <a:solidFill>
                  <a:srgbClr val="FF0000"/>
                </a:solidFill>
                <a:latin typeface="Times New Roman" panose="02020603050405020304" pitchFamily="18" charset="0"/>
                <a:ea typeface="宋体" panose="02010600030101010101" pitchFamily="2" charset="-122"/>
              </a:rPr>
              <a:t>解析：考查非谓语动词。句意：这位演讲者，由于他极好的演讲而著名，受到了学生热烈的欢迎。因为非谓语与逻辑主语the speaker之间表示被动关系，排除CD，又因为有逗号不能选being done结构，故排除B选择，所以答案为A</a:t>
            </a:r>
            <a:endParaRPr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89767" y="2339876"/>
            <a:ext cx="6527354" cy="1682948"/>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cs typeface="+mn-ea"/>
              <a:sym typeface="+mn-lt"/>
            </a:endParaRPr>
          </a:p>
        </p:txBody>
      </p:sp>
      <p:sp>
        <p:nvSpPr>
          <p:cNvPr id="3" name="文本框 2"/>
          <p:cNvSpPr txBox="1"/>
          <p:nvPr/>
        </p:nvSpPr>
        <p:spPr>
          <a:xfrm>
            <a:off x="2877045" y="2915892"/>
            <a:ext cx="4954350" cy="553085"/>
          </a:xfrm>
          <a:prstGeom prst="rect">
            <a:avLst/>
          </a:prstGeom>
          <a:noFill/>
        </p:spPr>
        <p:txBody>
          <a:bodyPr wrap="square" rtlCol="0">
            <a:spAutoFit/>
          </a:bodyPr>
          <a:lstStyle/>
          <a:p>
            <a:pPr algn="ct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专项训练  巩固提升 </a:t>
            </a:r>
            <a:endParaRPr lang="zh-CN" altLang="en-US" sz="3000" b="1" spc="100" dirty="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21" name="组合 20"/>
          <p:cNvGrpSpPr/>
          <p:nvPr/>
        </p:nvGrpSpPr>
        <p:grpSpPr>
          <a:xfrm>
            <a:off x="2070472" y="2752197"/>
            <a:ext cx="668187" cy="858305"/>
            <a:chOff x="2760629" y="2526596"/>
            <a:chExt cx="890916" cy="1144406"/>
          </a:xfrm>
        </p:grpSpPr>
        <p:sp>
          <p:nvSpPr>
            <p:cNvPr id="4" name="圆角矩形 3"/>
            <p:cNvSpPr/>
            <p:nvPr/>
          </p:nvSpPr>
          <p:spPr>
            <a:xfrm rot="2700000">
              <a:off x="2760629" y="2526596"/>
              <a:ext cx="890916" cy="890916"/>
            </a:xfrm>
            <a:prstGeom prst="roundRect">
              <a:avLst>
                <a:gd name="adj" fmla="val 12535"/>
              </a:avLst>
            </a:prstGeom>
            <a:solidFill>
              <a:srgbClr val="D9827B"/>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sp>
          <p:nvSpPr>
            <p:cNvPr id="5" name="圆角矩形 4"/>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grpSp>
      <p:grpSp>
        <p:nvGrpSpPr>
          <p:cNvPr id="6" name="组合 5"/>
          <p:cNvGrpSpPr/>
          <p:nvPr/>
        </p:nvGrpSpPr>
        <p:grpSpPr>
          <a:xfrm>
            <a:off x="0" y="857250"/>
            <a:ext cx="3959908" cy="1768884"/>
            <a:chOff x="0" y="0"/>
            <a:chExt cx="5279877" cy="2358512"/>
          </a:xfrm>
        </p:grpSpPr>
        <p:cxnSp>
          <p:nvCxnSpPr>
            <p:cNvPr id="7" name="直接连接符 6"/>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rot="2568293">
              <a:off x="3613219" y="485528"/>
              <a:ext cx="122859" cy="173836"/>
              <a:chOff x="2899932" y="286608"/>
              <a:chExt cx="373440" cy="748067"/>
            </a:xfrm>
            <a:solidFill>
              <a:srgbClr val="FFC000"/>
            </a:solidFill>
          </p:grpSpPr>
          <p:sp>
            <p:nvSpPr>
              <p:cNvPr id="19"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9" name="组合 8"/>
            <p:cNvGrpSpPr/>
            <p:nvPr/>
          </p:nvGrpSpPr>
          <p:grpSpPr>
            <a:xfrm rot="9432564">
              <a:off x="3628846" y="1610197"/>
              <a:ext cx="103902" cy="147013"/>
              <a:chOff x="2899932" y="286608"/>
              <a:chExt cx="373440" cy="748067"/>
            </a:xfrm>
            <a:solidFill>
              <a:srgbClr val="D9827B"/>
            </a:solidFill>
          </p:grpSpPr>
          <p:sp>
            <p:nvSpPr>
              <p:cNvPr id="17"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0" name="组合 9"/>
            <p:cNvGrpSpPr/>
            <p:nvPr/>
          </p:nvGrpSpPr>
          <p:grpSpPr>
            <a:xfrm rot="18900000">
              <a:off x="1125321" y="744329"/>
              <a:ext cx="124284" cy="175853"/>
              <a:chOff x="2899932" y="286608"/>
              <a:chExt cx="373440" cy="748067"/>
            </a:xfrm>
            <a:solidFill>
              <a:srgbClr val="3D7351"/>
            </a:solidFill>
          </p:grpSpPr>
          <p:sp>
            <p:nvSpPr>
              <p:cNvPr id="15"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11" name="直接连接符 10"/>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rot="6975246">
              <a:off x="4126861" y="1304244"/>
              <a:ext cx="47134" cy="66691"/>
              <a:chOff x="2899932" y="286608"/>
              <a:chExt cx="373440" cy="748067"/>
            </a:xfrm>
          </p:grpSpPr>
          <p:sp>
            <p:nvSpPr>
              <p:cNvPr id="13"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sp>
        <p:nvSpPr>
          <p:cNvPr id="22" name="Rectangle 5"/>
          <p:cNvSpPr>
            <a:spLocks noChangeArrowheads="1"/>
          </p:cNvSpPr>
          <p:nvPr/>
        </p:nvSpPr>
        <p:spPr bwMode="auto">
          <a:xfrm>
            <a:off x="1485900" y="2459568"/>
            <a:ext cx="6345495" cy="1474256"/>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cs typeface="+mn-ea"/>
              <a:sym typeface="+mn-lt"/>
            </a:endParaRPr>
          </a:p>
        </p:txBody>
      </p:sp>
      <p:grpSp>
        <p:nvGrpSpPr>
          <p:cNvPr id="23" name="组合 22"/>
          <p:cNvGrpSpPr/>
          <p:nvPr/>
        </p:nvGrpSpPr>
        <p:grpSpPr>
          <a:xfrm>
            <a:off x="5184092" y="4210594"/>
            <a:ext cx="3959908" cy="1768884"/>
            <a:chOff x="0" y="0"/>
            <a:chExt cx="5279877" cy="2358512"/>
          </a:xfrm>
        </p:grpSpPr>
        <p:cxnSp>
          <p:nvCxnSpPr>
            <p:cNvPr id="24" name="直接连接符 2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rot="2568293">
              <a:off x="3613219" y="485528"/>
              <a:ext cx="122859" cy="173836"/>
              <a:chOff x="2899932" y="286608"/>
              <a:chExt cx="373440" cy="748067"/>
            </a:xfrm>
            <a:solidFill>
              <a:srgbClr val="FFC000"/>
            </a:solidFill>
          </p:grpSpPr>
          <p:sp>
            <p:nvSpPr>
              <p:cNvPr id="3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6" name="组合 25"/>
            <p:cNvGrpSpPr/>
            <p:nvPr/>
          </p:nvGrpSpPr>
          <p:grpSpPr>
            <a:xfrm rot="9432564">
              <a:off x="3628846" y="1610197"/>
              <a:ext cx="103902" cy="147013"/>
              <a:chOff x="2899932" y="286608"/>
              <a:chExt cx="373440" cy="748067"/>
            </a:xfrm>
            <a:solidFill>
              <a:srgbClr val="D9827B"/>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7" name="组合 26"/>
            <p:cNvGrpSpPr/>
            <p:nvPr/>
          </p:nvGrpSpPr>
          <p:grpSpPr>
            <a:xfrm rot="18900000">
              <a:off x="1125321" y="744329"/>
              <a:ext cx="124284" cy="175853"/>
              <a:chOff x="2899932" y="286608"/>
              <a:chExt cx="373440" cy="748067"/>
            </a:xfrm>
            <a:solidFill>
              <a:srgbClr val="3D7351"/>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28" name="直接连接符 2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rot="6975246">
              <a:off x="4126861" y="1304244"/>
              <a:ext cx="47134" cy="66691"/>
              <a:chOff x="2899932" y="286608"/>
              <a:chExt cx="373440" cy="748067"/>
            </a:xfrm>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395605" y="621030"/>
            <a:ext cx="8350885" cy="1568450"/>
          </a:xfrm>
          <a:prstGeom prst="rect">
            <a:avLst/>
          </a:prstGeom>
          <a:noFill/>
          <a:ln w="9525">
            <a:noFill/>
          </a:ln>
        </p:spPr>
        <p:txBody>
          <a:bodyPr wrap="square">
            <a:spAutoFit/>
          </a:bodyPr>
          <a:p>
            <a:r>
              <a:rPr sz="2400" b="1">
                <a:latin typeface="Times New Roman" panose="02020603050405020304" pitchFamily="18" charset="0"/>
                <a:sym typeface="+mn-ea"/>
              </a:rPr>
              <a:t>（2013年）</a:t>
            </a:r>
            <a:r>
              <a:rPr sz="2400" b="1">
                <a:latin typeface="Times New Roman" panose="02020603050405020304" pitchFamily="18" charset="0"/>
              </a:rPr>
              <a:t>Even in winter days, Jane likes to have the window _________.</a:t>
            </a:r>
            <a:endParaRPr sz="2400" b="1">
              <a:latin typeface="Times New Roman" panose="02020603050405020304" pitchFamily="18" charset="0"/>
            </a:endParaRPr>
          </a:p>
          <a:p>
            <a:r>
              <a:rPr lang="en-US" sz="2400" b="1">
                <a:latin typeface="Times New Roman" panose="02020603050405020304" pitchFamily="18" charset="0"/>
              </a:rPr>
              <a:t>           </a:t>
            </a:r>
            <a:r>
              <a:rPr sz="2400" b="1">
                <a:latin typeface="Times New Roman" panose="02020603050405020304" pitchFamily="18" charset="0"/>
              </a:rPr>
              <a:t>A. to open   			B. opening   		</a:t>
            </a:r>
            <a:endParaRPr sz="2400" b="1">
              <a:latin typeface="Times New Roman" panose="02020603050405020304" pitchFamily="18" charset="0"/>
            </a:endParaRPr>
          </a:p>
          <a:p>
            <a:r>
              <a:rPr lang="en-US" sz="2400" b="1">
                <a:latin typeface="Times New Roman" panose="02020603050405020304" pitchFamily="18" charset="0"/>
              </a:rPr>
              <a:t>           </a:t>
            </a:r>
            <a:r>
              <a:rPr sz="2400" b="1">
                <a:latin typeface="Times New Roman" panose="02020603050405020304" pitchFamily="18" charset="0"/>
              </a:rPr>
              <a:t>C. opens   		</a:t>
            </a:r>
            <a:r>
              <a:rPr lang="en-US" sz="2400" b="1">
                <a:latin typeface="Times New Roman" panose="02020603050405020304" pitchFamily="18" charset="0"/>
              </a:rPr>
              <a:t>            </a:t>
            </a:r>
            <a:r>
              <a:rPr sz="2400" b="1">
                <a:latin typeface="Times New Roman" panose="02020603050405020304" pitchFamily="18" charset="0"/>
              </a:rPr>
              <a:t>D. open</a:t>
            </a:r>
            <a:endParaRPr sz="2400" b="1">
              <a:latin typeface="Times New Roman" panose="02020603050405020304" pitchFamily="18" charset="0"/>
            </a:endParaRPr>
          </a:p>
        </p:txBody>
      </p:sp>
      <p:sp>
        <p:nvSpPr>
          <p:cNvPr id="2" name="文本框 1"/>
          <p:cNvSpPr txBox="1"/>
          <p:nvPr>
            <p:custDataLst>
              <p:tags r:id="rId2"/>
            </p:custDataLst>
          </p:nvPr>
        </p:nvSpPr>
        <p:spPr>
          <a:xfrm>
            <a:off x="415290" y="2493010"/>
            <a:ext cx="7858760" cy="922020"/>
          </a:xfrm>
          <a:prstGeom prst="rect">
            <a:avLst/>
          </a:prstGeom>
          <a:noFill/>
          <a:ln w="9525">
            <a:noFill/>
          </a:ln>
        </p:spPr>
        <p:txBody>
          <a:bodyPr wrap="square">
            <a:spAutoFit/>
          </a:bodyPr>
          <a:p>
            <a:r>
              <a:rPr sz="1800">
                <a:solidFill>
                  <a:srgbClr val="FF0000"/>
                </a:solidFill>
              </a:rPr>
              <a:t>答案：D</a:t>
            </a:r>
            <a:endParaRPr sz="1800">
              <a:solidFill>
                <a:srgbClr val="FF0000"/>
              </a:solidFill>
            </a:endParaRPr>
          </a:p>
          <a:p>
            <a:r>
              <a:rPr sz="1800">
                <a:solidFill>
                  <a:srgbClr val="FF0000"/>
                </a:solidFill>
              </a:rPr>
              <a:t>解析：考查非谓语动词。句意：即使在冬天，Jane也喜欢是窗户开展。根据have +宾语+补语（adj.）可知答案为D</a:t>
            </a:r>
            <a:endParaRPr sz="1800">
              <a:solidFill>
                <a:srgbClr val="FF0000"/>
              </a:solidFill>
            </a:endParaRPr>
          </a:p>
        </p:txBody>
      </p:sp>
      <p:sp>
        <p:nvSpPr>
          <p:cNvPr id="3" name="文本框 2"/>
          <p:cNvSpPr txBox="1"/>
          <p:nvPr>
            <p:custDataLst>
              <p:tags r:id="rId3"/>
            </p:custDataLst>
          </p:nvPr>
        </p:nvSpPr>
        <p:spPr>
          <a:xfrm>
            <a:off x="239395" y="3933190"/>
            <a:ext cx="8614410" cy="1568450"/>
          </a:xfrm>
          <a:prstGeom prst="rect">
            <a:avLst/>
          </a:prstGeom>
          <a:noFill/>
          <a:ln w="9525">
            <a:noFill/>
          </a:ln>
        </p:spPr>
        <p:txBody>
          <a:bodyPr wrap="square">
            <a:spAutoFit/>
          </a:bodyPr>
          <a:p>
            <a:r>
              <a:rPr lang="en-US" sz="2400" b="1">
                <a:latin typeface="Times New Roman" panose="02020603050405020304" pitchFamily="18" charset="0"/>
                <a:ea typeface="等线" panose="02010600030101010101" charset="-122"/>
                <a:sym typeface="+mn-ea"/>
              </a:rPr>
              <a:t>（2019年）</a:t>
            </a:r>
            <a:r>
              <a:rPr lang="en-US" sz="2400" b="1">
                <a:latin typeface="Times New Roman" panose="02020603050405020304" pitchFamily="18" charset="0"/>
                <a:ea typeface="等线" panose="02010600030101010101" charset="-122"/>
              </a:rPr>
              <a:t>It was nice to have someone _____________to when you are in trouble. </a:t>
            </a:r>
            <a:endParaRPr lang="en-US" sz="2400" b="1">
              <a:latin typeface="Times New Roman" panose="02020603050405020304" pitchFamily="18" charset="0"/>
              <a:ea typeface="等线" panose="02010600030101010101" charset="-122"/>
            </a:endParaRPr>
          </a:p>
          <a:p>
            <a:r>
              <a:rPr lang="en-US" sz="2400" b="1">
                <a:latin typeface="Times New Roman" panose="02020603050405020304" pitchFamily="18" charset="0"/>
                <a:ea typeface="等线" panose="02010600030101010101" charset="-122"/>
              </a:rPr>
              <a:t>           A. talks    		          B. to talk    		</a:t>
            </a:r>
            <a:endParaRPr lang="en-US" sz="2400" b="1">
              <a:latin typeface="Times New Roman" panose="02020603050405020304" pitchFamily="18" charset="0"/>
              <a:ea typeface="等线" panose="02010600030101010101" charset="-122"/>
            </a:endParaRPr>
          </a:p>
          <a:p>
            <a:r>
              <a:rPr lang="en-US" sz="2400" b="1">
                <a:latin typeface="Times New Roman" panose="02020603050405020304" pitchFamily="18" charset="0"/>
                <a:ea typeface="等线" panose="02010600030101010101" charset="-122"/>
              </a:rPr>
              <a:t>          C. talking     		          D. talked  </a:t>
            </a:r>
            <a:endParaRPr lang="en-US" sz="2400" b="1">
              <a:latin typeface="Times New Roman" panose="02020603050405020304" pitchFamily="18" charset="0"/>
              <a:ea typeface="等线" panose="02010600030101010101" charset="-122"/>
            </a:endParaRPr>
          </a:p>
        </p:txBody>
      </p:sp>
      <p:sp>
        <p:nvSpPr>
          <p:cNvPr id="4" name="文本框 3"/>
          <p:cNvSpPr txBox="1"/>
          <p:nvPr>
            <p:custDataLst>
              <p:tags r:id="rId4"/>
            </p:custDataLst>
          </p:nvPr>
        </p:nvSpPr>
        <p:spPr>
          <a:xfrm>
            <a:off x="323850" y="5501640"/>
            <a:ext cx="7806690" cy="922020"/>
          </a:xfrm>
          <a:prstGeom prst="rect">
            <a:avLst/>
          </a:prstGeom>
          <a:noFill/>
          <a:ln w="9525">
            <a:noFill/>
          </a:ln>
        </p:spPr>
        <p:txBody>
          <a:bodyPr wrap="square">
            <a:spAutoFit/>
          </a:bodyPr>
          <a:p>
            <a:pPr marL="276860" indent="-276860"/>
            <a:r>
              <a:rPr sz="1800">
                <a:solidFill>
                  <a:srgbClr val="FF0000"/>
                </a:solidFill>
                <a:latin typeface="Times New Roman" panose="02020603050405020304" pitchFamily="18" charset="0"/>
                <a:ea typeface="宋体" panose="02010600030101010101" pitchFamily="2" charset="-122"/>
              </a:rPr>
              <a:t>答案：B</a:t>
            </a:r>
            <a:endParaRPr sz="1800">
              <a:solidFill>
                <a:srgbClr val="FF0000"/>
              </a:solidFill>
              <a:latin typeface="Times New Roman" panose="02020603050405020304" pitchFamily="18" charset="0"/>
              <a:ea typeface="宋体" panose="02010600030101010101" pitchFamily="2" charset="-122"/>
            </a:endParaRPr>
          </a:p>
          <a:p>
            <a:pPr marL="276860" indent="-276860"/>
            <a:r>
              <a:rPr sz="1800">
                <a:solidFill>
                  <a:srgbClr val="FF0000"/>
                </a:solidFill>
                <a:latin typeface="Times New Roman" panose="02020603050405020304" pitchFamily="18" charset="0"/>
                <a:ea typeface="宋体" panose="02010600030101010101" pitchFamily="2" charset="-122"/>
              </a:rPr>
              <a:t>解析：考查非谓语动词。句意：当你处于困难当中时，有人可以聊一聊是非常好的。have翻译成“有”时，结构为：have sb to do，所有答案为B</a:t>
            </a:r>
            <a:endParaRPr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89767" y="2339876"/>
            <a:ext cx="6527354" cy="1682948"/>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sp>
        <p:nvSpPr>
          <p:cNvPr id="3" name="文本框 2"/>
          <p:cNvSpPr txBox="1"/>
          <p:nvPr/>
        </p:nvSpPr>
        <p:spPr>
          <a:xfrm>
            <a:off x="2483485" y="2893695"/>
            <a:ext cx="5311775" cy="553085"/>
          </a:xfrm>
          <a:prstGeom prst="rect">
            <a:avLst/>
          </a:prstGeom>
          <a:noFill/>
        </p:spPr>
        <p:txBody>
          <a:bodyPr wrap="square" rtlCol="0">
            <a:spAutoFit/>
          </a:bodyPr>
          <a:lstStyle/>
          <a:p>
            <a:pPr algn="ct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核心考点（四）  </a:t>
            </a: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情态动词</a:t>
            </a:r>
            <a:endPar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36" name="组合 35"/>
          <p:cNvGrpSpPr/>
          <p:nvPr/>
        </p:nvGrpSpPr>
        <p:grpSpPr>
          <a:xfrm>
            <a:off x="1685662" y="2801092"/>
            <a:ext cx="668187" cy="858305"/>
            <a:chOff x="2760629" y="2526596"/>
            <a:chExt cx="890916" cy="1144406"/>
          </a:xfrm>
        </p:grpSpPr>
        <p:sp>
          <p:nvSpPr>
            <p:cNvPr id="18" name="圆角矩形 17"/>
            <p:cNvSpPr/>
            <p:nvPr/>
          </p:nvSpPr>
          <p:spPr>
            <a:xfrm rot="2700000">
              <a:off x="2760629" y="2526596"/>
              <a:ext cx="890916" cy="890916"/>
            </a:xfrm>
            <a:prstGeom prst="roundRect">
              <a:avLst>
                <a:gd name="adj" fmla="val 12535"/>
              </a:avLst>
            </a:prstGeom>
            <a:solidFill>
              <a:srgbClr val="3D7351"/>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sp>
          <p:nvSpPr>
            <p:cNvPr id="19" name="圆角矩形 18"/>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grpSp>
      <p:grpSp>
        <p:nvGrpSpPr>
          <p:cNvPr id="21" name="组合 20"/>
          <p:cNvGrpSpPr/>
          <p:nvPr/>
        </p:nvGrpSpPr>
        <p:grpSpPr>
          <a:xfrm>
            <a:off x="0" y="857250"/>
            <a:ext cx="3959908" cy="1768884"/>
            <a:chOff x="0" y="0"/>
            <a:chExt cx="5279877" cy="2358512"/>
          </a:xfrm>
        </p:grpSpPr>
        <p:cxnSp>
          <p:nvCxnSpPr>
            <p:cNvPr id="22" name="直接连接符 21"/>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rot="2568293">
              <a:off x="3613219" y="485528"/>
              <a:ext cx="122859" cy="173836"/>
              <a:chOff x="2899932" y="286608"/>
              <a:chExt cx="373440" cy="748067"/>
            </a:xfrm>
            <a:solidFill>
              <a:srgbClr val="FFC000"/>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4" name="组合 23"/>
            <p:cNvGrpSpPr/>
            <p:nvPr/>
          </p:nvGrpSpPr>
          <p:grpSpPr>
            <a:xfrm rot="9432564">
              <a:off x="3628846" y="1610197"/>
              <a:ext cx="103902" cy="147013"/>
              <a:chOff x="2899932" y="286608"/>
              <a:chExt cx="373440" cy="748067"/>
            </a:xfrm>
            <a:solidFill>
              <a:srgbClr val="D9827B"/>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5" name="组合 24"/>
            <p:cNvGrpSpPr/>
            <p:nvPr/>
          </p:nvGrpSpPr>
          <p:grpSpPr>
            <a:xfrm rot="18900000">
              <a:off x="1125321" y="744329"/>
              <a:ext cx="124284" cy="175853"/>
              <a:chOff x="2899932" y="286608"/>
              <a:chExt cx="373440" cy="748067"/>
            </a:xfrm>
            <a:solidFill>
              <a:srgbClr val="3D7351"/>
            </a:solidFill>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26" name="直接连接符 25"/>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rot="6975246">
              <a:off x="4126861" y="1304244"/>
              <a:ext cx="47134" cy="66691"/>
              <a:chOff x="2899932" y="286608"/>
              <a:chExt cx="373440" cy="748067"/>
            </a:xfrm>
          </p:grpSpPr>
          <p:sp>
            <p:nvSpPr>
              <p:cNvPr id="28"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29"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
        <p:nvSpPr>
          <p:cNvPr id="37" name="Rectangle 5"/>
          <p:cNvSpPr>
            <a:spLocks noChangeArrowheads="1"/>
          </p:cNvSpPr>
          <p:nvPr/>
        </p:nvSpPr>
        <p:spPr bwMode="auto">
          <a:xfrm>
            <a:off x="1485900" y="2459568"/>
            <a:ext cx="6345495" cy="1474256"/>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grpSp>
        <p:nvGrpSpPr>
          <p:cNvPr id="53" name="组合 52"/>
          <p:cNvGrpSpPr/>
          <p:nvPr/>
        </p:nvGrpSpPr>
        <p:grpSpPr>
          <a:xfrm>
            <a:off x="5184092" y="4210594"/>
            <a:ext cx="3959908" cy="1768884"/>
            <a:chOff x="0" y="0"/>
            <a:chExt cx="5279877" cy="2358512"/>
          </a:xfrm>
        </p:grpSpPr>
        <p:cxnSp>
          <p:nvCxnSpPr>
            <p:cNvPr id="54" name="直接连接符 5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rot="2568293">
              <a:off x="3613219" y="485528"/>
              <a:ext cx="122859" cy="173836"/>
              <a:chOff x="2899932" y="286608"/>
              <a:chExt cx="373440" cy="748067"/>
            </a:xfrm>
            <a:solidFill>
              <a:srgbClr val="FFC000"/>
            </a:solidFill>
          </p:grpSpPr>
          <p:sp>
            <p:nvSpPr>
              <p:cNvPr id="6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6" name="组合 55"/>
            <p:cNvGrpSpPr/>
            <p:nvPr/>
          </p:nvGrpSpPr>
          <p:grpSpPr>
            <a:xfrm rot="9432564">
              <a:off x="3628846" y="1610197"/>
              <a:ext cx="103902" cy="147013"/>
              <a:chOff x="2899932" y="286608"/>
              <a:chExt cx="373440" cy="748067"/>
            </a:xfrm>
            <a:solidFill>
              <a:srgbClr val="D9827B"/>
            </a:solidFill>
          </p:grpSpPr>
          <p:sp>
            <p:nvSpPr>
              <p:cNvPr id="6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7" name="组合 56"/>
            <p:cNvGrpSpPr/>
            <p:nvPr/>
          </p:nvGrpSpPr>
          <p:grpSpPr>
            <a:xfrm rot="18900000">
              <a:off x="1125321" y="744329"/>
              <a:ext cx="124284" cy="175853"/>
              <a:chOff x="2899932" y="286608"/>
              <a:chExt cx="373440" cy="748067"/>
            </a:xfrm>
            <a:solidFill>
              <a:srgbClr val="3D7351"/>
            </a:solidFill>
          </p:grpSpPr>
          <p:sp>
            <p:nvSpPr>
              <p:cNvPr id="6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58" name="直接连接符 5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rot="6975246">
              <a:off x="4126861" y="1304244"/>
              <a:ext cx="47134" cy="66691"/>
              <a:chOff x="2899932" y="286608"/>
              <a:chExt cx="373440" cy="748067"/>
            </a:xfrm>
          </p:grpSpPr>
          <p:sp>
            <p:nvSpPr>
              <p:cNvPr id="6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49" y="1099736"/>
            <a:ext cx="3175523" cy="29146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250" b="1" smtClean="0">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rPr>
              <a:t>[</a:t>
            </a:r>
            <a:r>
              <a:rPr lang="zh-CN" altLang="en-US" sz="225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rPr>
              <a:t>考点归纳</a:t>
            </a:r>
            <a:r>
              <a:rPr lang="en-US" altLang="zh-CN" sz="2250" b="1" smtClean="0">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rPr>
              <a:t>]</a:t>
            </a:r>
            <a:endParaRPr lang="zh-CN" altLang="en-US" sz="2250" b="1" dirty="0">
              <a:solidFill>
                <a:srgbClr val="3D7351"/>
              </a:solidFill>
              <a:latin typeface="Times New Roman" panose="02020603050405020304" pitchFamily="18" charset="0"/>
              <a:ea typeface="华文细黑" panose="02010600040101010101" pitchFamily="2" charset="-122"/>
              <a:cs typeface="Times New Roman" panose="02020603050405020304" pitchFamily="18" charset="0"/>
              <a:sym typeface="+mn-lt"/>
            </a:endParaRPr>
          </a:p>
        </p:txBody>
      </p:sp>
      <p:sp>
        <p:nvSpPr>
          <p:cNvPr id="5" name="矩形 4"/>
          <p:cNvSpPr>
            <a:spLocks noChangeAspect="1"/>
          </p:cNvSpPr>
          <p:nvPr/>
        </p:nvSpPr>
        <p:spPr>
          <a:xfrm>
            <a:off x="285750" y="1475324"/>
            <a:ext cx="8572500" cy="93091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一、情态动词</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考点一</a:t>
            </a:r>
            <a:r>
              <a:rPr lang="zh-CN" altLang="zh-CN" sz="2100">
                <a:solidFill>
                  <a:srgbClr val="000000"/>
                </a:solidFill>
                <a:latin typeface="Times New Roman" panose="02020603050405020304" pitchFamily="18" charset="0"/>
                <a:cs typeface="Times New Roman" panose="02020603050405020304" pitchFamily="18" charset="0"/>
              </a:rPr>
              <a:t>　</a:t>
            </a:r>
            <a:r>
              <a:rPr lang="en-US" altLang="zh-CN" sz="2100" b="1">
                <a:solidFill>
                  <a:srgbClr val="000000"/>
                </a:solidFill>
                <a:latin typeface="Times New Roman" panose="02020603050405020304" pitchFamily="18" charset="0"/>
                <a:cs typeface="Times New Roman" panose="02020603050405020304" pitchFamily="18" charset="0"/>
              </a:rPr>
              <a:t>can</a:t>
            </a:r>
            <a:r>
              <a:rPr lang="zh-CN" altLang="zh-CN" sz="2100" b="1">
                <a:solidFill>
                  <a:srgbClr val="000000"/>
                </a:solidFill>
                <a:latin typeface="Times New Roman" panose="02020603050405020304" pitchFamily="18" charset="0"/>
                <a:cs typeface="Times New Roman" panose="02020603050405020304" pitchFamily="18" charset="0"/>
              </a:rPr>
              <a:t>与</a:t>
            </a:r>
            <a:r>
              <a:rPr lang="en-US" altLang="zh-CN" sz="2100" b="1">
                <a:solidFill>
                  <a:srgbClr val="000000"/>
                </a:solidFill>
                <a:latin typeface="Times New Roman" panose="02020603050405020304" pitchFamily="18" charset="0"/>
                <a:cs typeface="Times New Roman" panose="02020603050405020304" pitchFamily="18" charset="0"/>
              </a:rPr>
              <a:t>could</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6" name="表格 5"/>
          <p:cNvGraphicFramePr>
            <a:graphicFrameLocks noGrp="1" noChangeAspect="1"/>
          </p:cNvGraphicFramePr>
          <p:nvPr/>
        </p:nvGraphicFramePr>
        <p:xfrm>
          <a:off x="285750" y="2374616"/>
          <a:ext cx="8572500" cy="3120390"/>
        </p:xfrm>
        <a:graphic>
          <a:graphicData uri="http://schemas.openxmlformats.org/drawingml/2006/table">
            <a:tbl>
              <a:tblPr firstRow="1" firstCol="1" bandRow="1"/>
              <a:tblGrid>
                <a:gridCol w="3705860"/>
                <a:gridCol w="4866640"/>
              </a:tblGrid>
              <a:tr h="1188720">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can</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表现在的能力</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,could</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主要指过去的能力。表示</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过去成功做成某事</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时通常用</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was/were able to</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little boy can speak two foreign languages.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Could the girl read before she went to school?</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Everyone was able to escape when the fire broke out.</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8720">
                <a:tc>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表示可能</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理论上或是逻辑判断上</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并不涉及此事真的发生</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常译为</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往往会</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有时候可能会</a:t>
                      </a:r>
                      <a:r>
                        <a:rPr 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常用</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于肯定句中</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Although you can find bargains in London,it</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not generally a cheap place to shop.</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2950">
                <a:tc>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表示请求和允许。在问句中</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could</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语气比</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can</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要委婉</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Can I have a word with you?It won</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 take long.</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noChangeAspect="1"/>
          </p:cNvGraphicFramePr>
          <p:nvPr/>
        </p:nvGraphicFramePr>
        <p:xfrm>
          <a:off x="285750" y="1709428"/>
          <a:ext cx="8572500" cy="3200400"/>
        </p:xfrm>
        <a:graphic>
          <a:graphicData uri="http://schemas.openxmlformats.org/drawingml/2006/table">
            <a:tbl>
              <a:tblPr firstRow="1" firstCol="1" bandRow="1"/>
              <a:tblGrid>
                <a:gridCol w="4584700"/>
                <a:gridCol w="3987800"/>
              </a:tblGrid>
              <a:tr h="960120">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表示惊异、怀疑、不相信等态度。主要用于否定句、疑问句或感叹句中</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How can you be so careless?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80">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a:t>
                      </a:r>
                      <a:r>
                        <a:rPr lang="zh-CN"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推测</a:t>
                      </a:r>
                      <a:r>
                        <a:rPr lang="zh-CN" altLang="en-US"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常用</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于否定句和疑问句中</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语气较强</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He can</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 be in the classroom;the light is not on.</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80">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cannot/can never...too/enough...</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再</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也不为过</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You can never be too careful when driving a car.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0120">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cannot but do sth./cannot help but do sth./cannot choose but do sth.</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不得不</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只好做某事</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You cannot choose but go with me.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687526"/>
            <a:ext cx="1854200"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考点二</a:t>
            </a:r>
            <a:r>
              <a:rPr lang="zh-CN" altLang="zh-CN" sz="2100">
                <a:solidFill>
                  <a:srgbClr val="000000"/>
                </a:solidFill>
                <a:latin typeface="Times New Roman" panose="02020603050405020304" pitchFamily="18" charset="0"/>
                <a:cs typeface="Times New Roman" panose="02020603050405020304" pitchFamily="18" charset="0"/>
              </a:rPr>
              <a:t>　</a:t>
            </a:r>
            <a:r>
              <a:rPr lang="en-US" altLang="zh-CN" sz="2100" b="1" smtClean="0">
                <a:solidFill>
                  <a:srgbClr val="000000"/>
                </a:solidFill>
                <a:latin typeface="Times New Roman" panose="02020603050405020304" pitchFamily="18" charset="0"/>
                <a:cs typeface="Times New Roman" panose="02020603050405020304" pitchFamily="18" charset="0"/>
              </a:rPr>
              <a:t>shall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2215494"/>
          <a:ext cx="8572500" cy="2400300"/>
        </p:xfrm>
        <a:graphic>
          <a:graphicData uri="http://schemas.openxmlformats.org/drawingml/2006/table">
            <a:tbl>
              <a:tblPr firstRow="1" firstCol="1" bandRow="1"/>
              <a:tblGrid>
                <a:gridCol w="4491355"/>
                <a:gridCol w="4081145"/>
              </a:tblGrid>
              <a:tr h="0">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用于第二、三人称的陈述句中</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表示命令、许诺、警告、强制、威胁、决心等</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此外</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颁布法律、规定时也用</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shall</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You shall do as your father says.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Each party shall respect the articles of this contract.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用于第一、三人称的疑问句中</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表示说话人征求对方的意见或向对方指示</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Shall the man standing outside have a try?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290343"/>
            <a:ext cx="1883410"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考点三</a:t>
            </a:r>
            <a:r>
              <a:rPr lang="zh-CN" altLang="zh-CN" sz="2100">
                <a:solidFill>
                  <a:srgbClr val="000000"/>
                </a:solidFill>
                <a:latin typeface="Times New Roman" panose="02020603050405020304" pitchFamily="18" charset="0"/>
                <a:cs typeface="Times New Roman" panose="02020603050405020304" pitchFamily="18" charset="0"/>
              </a:rPr>
              <a:t>　</a:t>
            </a:r>
            <a:r>
              <a:rPr lang="en-US" altLang="zh-CN" sz="2100" b="1" smtClean="0">
                <a:solidFill>
                  <a:srgbClr val="000000"/>
                </a:solidFill>
                <a:latin typeface="Times New Roman" panose="02020603050405020304" pitchFamily="18" charset="0"/>
                <a:cs typeface="Times New Roman" panose="02020603050405020304" pitchFamily="18" charset="0"/>
              </a:rPr>
              <a:t>must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1772002"/>
          <a:ext cx="8572500" cy="3533140"/>
        </p:xfrm>
        <a:graphic>
          <a:graphicData uri="http://schemas.openxmlformats.org/drawingml/2006/table">
            <a:tbl>
              <a:tblPr firstRow="1" firstCol="1" bandRow="1"/>
              <a:tblGrid>
                <a:gridCol w="4286250"/>
                <a:gridCol w="4286250"/>
              </a:tblGrid>
              <a:tr h="1188720">
                <a:tc>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表示主观上的</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必须</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应该</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其否定形式</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mustn</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表示禁止。对比</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:have to</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表示客观上的</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不得不</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可用于各种时态</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work must be finished as soon as possible.</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OK,then,you mustn</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 forget your medical card.</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440">
                <a:tc>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must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开头的问句</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其否定回答用</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needn</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或</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don</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 have to</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—Must I pay in cash?</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—No,you needn</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t/don</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 have to.</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1540">
                <a:tc>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非要</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偏要</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做某事</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表达出说话者的一种不满情绪</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—Can I smoke here?</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—No.Go to the smoking section,if you must.</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440">
                <a:tc>
                  <a:txBody>
                    <a:bodyPr/>
                    <a:lstStyle/>
                    <a:p>
                      <a:pPr>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表示对具体事情的推测</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意为</a:t>
                      </a:r>
                      <a:r>
                        <a:rPr lang="zh-CN" sz="1950">
                          <a:solidFill>
                            <a:srgbClr val="000000"/>
                          </a:solidFill>
                          <a:effectLst/>
                          <a:latin typeface="NEU-BZ-S92"/>
                          <a:ea typeface="Times New Roman" panose="02020603050405020304" pitchFamily="18" charset="0"/>
                          <a:cs typeface="Times New Roman" panose="02020603050405020304" pitchFamily="18" charset="0"/>
                        </a:rPr>
                        <a:t> </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一定</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肯定</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语气较强</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只用于肯定句中</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Since nobody gave him any help,he must have done the research on his own.</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383113"/>
            <a:ext cx="3286760"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考点四</a:t>
            </a:r>
            <a:r>
              <a:rPr lang="zh-CN" altLang="zh-CN" sz="2100">
                <a:solidFill>
                  <a:srgbClr val="000000"/>
                </a:solidFill>
                <a:latin typeface="Times New Roman" panose="02020603050405020304" pitchFamily="18" charset="0"/>
                <a:cs typeface="Times New Roman" panose="02020603050405020304" pitchFamily="18" charset="0"/>
              </a:rPr>
              <a:t>　</a:t>
            </a:r>
            <a:r>
              <a:rPr lang="en-US" altLang="zh-CN" sz="2100" b="1">
                <a:solidFill>
                  <a:srgbClr val="000000"/>
                </a:solidFill>
                <a:latin typeface="Times New Roman" panose="02020603050405020304" pitchFamily="18" charset="0"/>
                <a:cs typeface="Times New Roman" panose="02020603050405020304" pitchFamily="18" charset="0"/>
              </a:rPr>
              <a:t>should</a:t>
            </a:r>
            <a:r>
              <a:rPr lang="zh-CN" altLang="zh-CN" sz="2100" b="1">
                <a:solidFill>
                  <a:srgbClr val="000000"/>
                </a:solidFill>
                <a:latin typeface="Times New Roman" panose="02020603050405020304" pitchFamily="18" charset="0"/>
                <a:cs typeface="Times New Roman" panose="02020603050405020304" pitchFamily="18" charset="0"/>
              </a:rPr>
              <a:t>与</a:t>
            </a:r>
            <a:r>
              <a:rPr lang="en-US" altLang="zh-CN" sz="2100" b="1">
                <a:solidFill>
                  <a:srgbClr val="000000"/>
                </a:solidFill>
                <a:latin typeface="Times New Roman" panose="02020603050405020304" pitchFamily="18" charset="0"/>
                <a:cs typeface="Times New Roman" panose="02020603050405020304" pitchFamily="18" charset="0"/>
              </a:rPr>
              <a:t>ought </a:t>
            </a:r>
            <a:r>
              <a:rPr lang="en-US" altLang="zh-CN" sz="2100" b="1" smtClean="0">
                <a:solidFill>
                  <a:srgbClr val="000000"/>
                </a:solidFill>
                <a:latin typeface="Times New Roman" panose="02020603050405020304" pitchFamily="18" charset="0"/>
                <a:cs typeface="Times New Roman" panose="02020603050405020304" pitchFamily="18" charset="0"/>
              </a:rPr>
              <a:t>to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1872478"/>
          <a:ext cx="8572500" cy="3989705"/>
        </p:xfrm>
        <a:graphic>
          <a:graphicData uri="http://schemas.openxmlformats.org/drawingml/2006/table">
            <a:tbl>
              <a:tblPr firstRow="1" firstCol="1" bandRow="1"/>
              <a:tblGrid>
                <a:gridCol w="4576445"/>
                <a:gridCol w="3996055"/>
              </a:tblGrid>
              <a:tr h="1012190">
                <a:tc>
                  <a:txBody>
                    <a:bodyPr/>
                    <a:lstStyle/>
                    <a:p>
                      <a:pPr>
                        <a:lnSpc>
                          <a:spcPct val="123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表示义务</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常译为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应该</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用于各种人称。</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ought to</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的语气比</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should</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强烈</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3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Parents should/ought to take good care of their babies.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9195">
                <a:tc>
                  <a:txBody>
                    <a:bodyPr/>
                    <a:lstStyle/>
                    <a:p>
                      <a:pPr>
                        <a:lnSpc>
                          <a:spcPct val="123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表示推测</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译为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可能</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按道理</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应该</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多指对未来合乎理想的情况或结果的一种期盼</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3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It</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nearly 8 o</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clock.He should be here at the moment.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6130">
                <a:tc>
                  <a:txBody>
                    <a:bodyPr/>
                    <a:lstStyle/>
                    <a:p>
                      <a:pPr>
                        <a:lnSpc>
                          <a:spcPct val="123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表示惊讶、意外等</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常译为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竟然</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居然</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3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You should wear slippers in the classroom.</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2190">
                <a:tc>
                  <a:txBody>
                    <a:bodyPr/>
                    <a:lstStyle/>
                    <a:p>
                      <a:pPr>
                        <a:lnSpc>
                          <a:spcPct val="123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用在</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if</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条件句中</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,should</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表示可能性很小的一种虚拟语气</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3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If I should see him,I would tell him the news.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718201"/>
            <a:ext cx="2700655"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考点五</a:t>
            </a:r>
            <a:r>
              <a:rPr lang="zh-CN" altLang="zh-CN" sz="2100">
                <a:solidFill>
                  <a:srgbClr val="000000"/>
                </a:solidFill>
                <a:latin typeface="Times New Roman" panose="02020603050405020304" pitchFamily="18" charset="0"/>
                <a:cs typeface="Times New Roman" panose="02020603050405020304" pitchFamily="18" charset="0"/>
              </a:rPr>
              <a:t>　</a:t>
            </a:r>
            <a:r>
              <a:rPr lang="en-US" altLang="zh-CN" sz="2100" b="1">
                <a:solidFill>
                  <a:srgbClr val="000000"/>
                </a:solidFill>
                <a:latin typeface="Times New Roman" panose="02020603050405020304" pitchFamily="18" charset="0"/>
                <a:cs typeface="Times New Roman" panose="02020603050405020304" pitchFamily="18" charset="0"/>
              </a:rPr>
              <a:t>will</a:t>
            </a:r>
            <a:r>
              <a:rPr lang="zh-CN" altLang="zh-CN" sz="2100" b="1">
                <a:solidFill>
                  <a:srgbClr val="000000"/>
                </a:solidFill>
                <a:latin typeface="Times New Roman" panose="02020603050405020304" pitchFamily="18" charset="0"/>
                <a:cs typeface="Times New Roman" panose="02020603050405020304" pitchFamily="18" charset="0"/>
              </a:rPr>
              <a:t>与</a:t>
            </a:r>
            <a:r>
              <a:rPr lang="en-US" altLang="zh-CN" sz="2100" b="1" smtClean="0">
                <a:solidFill>
                  <a:srgbClr val="000000"/>
                </a:solidFill>
                <a:latin typeface="Times New Roman" panose="02020603050405020304" pitchFamily="18" charset="0"/>
                <a:cs typeface="Times New Roman" panose="02020603050405020304" pitchFamily="18" charset="0"/>
              </a:rPr>
              <a:t>would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2207566"/>
          <a:ext cx="8572500" cy="2880360"/>
        </p:xfrm>
        <a:graphic>
          <a:graphicData uri="http://schemas.openxmlformats.org/drawingml/2006/table">
            <a:tbl>
              <a:tblPr firstRow="1" firstCol="1" bandRow="1"/>
              <a:tblGrid>
                <a:gridCol w="4286250"/>
                <a:gridCol w="4286250"/>
              </a:tblGrid>
              <a:tr h="0">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表示意愿</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用于各种人称的陈述句中。</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would</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常指过去的意愿</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If you will read the book,I</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ll give it to you.</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表示请求、建议</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常用于第二人称</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用在疑问句中。</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would</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语气较委婉</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Will you please close the window?</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表示某种倾向或习惯性动作</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常译为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总是</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惯于</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door wouldn</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 open,no matter how hard she pushed.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2509565"/>
            <a:ext cx="8572500" cy="219138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注意</a:t>
            </a:r>
            <a:r>
              <a:rPr lang="en-US" altLang="zh-CN" sz="2100">
                <a:solidFill>
                  <a:srgbClr val="000000"/>
                </a:solidFill>
                <a:latin typeface="Times New Roman" panose="02020603050405020304" pitchFamily="18" charset="0"/>
                <a:cs typeface="Times New Roman" panose="02020603050405020304" pitchFamily="18" charset="0"/>
              </a:rPr>
              <a:t>would</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可表示过去反复发生的动作或某种倾向</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后面接表示动作的动词</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不能接表示状态的词。</a:t>
            </a:r>
            <a:r>
              <a:rPr lang="en-US" altLang="zh-CN" sz="2100">
                <a:solidFill>
                  <a:srgbClr val="000000"/>
                </a:solidFill>
                <a:latin typeface="Times New Roman" panose="02020603050405020304" pitchFamily="18" charset="0"/>
                <a:cs typeface="Times New Roman" panose="02020603050405020304" pitchFamily="18" charset="0"/>
              </a:rPr>
              <a:t>used</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to</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表示过去的习惯动作或状态</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强调现在已不存在。</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I</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still</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remember</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my</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happy</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childhood</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when</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my</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mother</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would</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take</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me</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to</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Disneyland</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at</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weekends.</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183625"/>
            <a:ext cx="2744470"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考点六</a:t>
            </a:r>
            <a:r>
              <a:rPr lang="zh-CN" altLang="zh-CN" sz="2100">
                <a:solidFill>
                  <a:srgbClr val="000000"/>
                </a:solidFill>
                <a:latin typeface="Times New Roman" panose="02020603050405020304" pitchFamily="18" charset="0"/>
                <a:cs typeface="Times New Roman" panose="02020603050405020304" pitchFamily="18" charset="0"/>
              </a:rPr>
              <a:t>　</a:t>
            </a:r>
            <a:r>
              <a:rPr lang="en-US" altLang="zh-CN" sz="2100" b="1">
                <a:solidFill>
                  <a:srgbClr val="000000"/>
                </a:solidFill>
                <a:latin typeface="Times New Roman" panose="02020603050405020304" pitchFamily="18" charset="0"/>
                <a:cs typeface="Times New Roman" panose="02020603050405020304" pitchFamily="18" charset="0"/>
              </a:rPr>
              <a:t>may</a:t>
            </a:r>
            <a:r>
              <a:rPr lang="zh-CN" altLang="zh-CN" sz="2100" b="1">
                <a:solidFill>
                  <a:srgbClr val="000000"/>
                </a:solidFill>
                <a:latin typeface="Times New Roman" panose="02020603050405020304" pitchFamily="18" charset="0"/>
                <a:cs typeface="Times New Roman" panose="02020603050405020304" pitchFamily="18" charset="0"/>
              </a:rPr>
              <a:t>与</a:t>
            </a:r>
            <a:r>
              <a:rPr lang="en-US" altLang="zh-CN" sz="2100" b="1" smtClean="0">
                <a:solidFill>
                  <a:srgbClr val="000000"/>
                </a:solidFill>
                <a:latin typeface="Times New Roman" panose="02020603050405020304" pitchFamily="18" charset="0"/>
                <a:cs typeface="Times New Roman" panose="02020603050405020304" pitchFamily="18" charset="0"/>
              </a:rPr>
              <a:t>might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1758165"/>
          <a:ext cx="8572500" cy="3611880"/>
        </p:xfrm>
        <a:graphic>
          <a:graphicData uri="http://schemas.openxmlformats.org/drawingml/2006/table">
            <a:tbl>
              <a:tblPr firstRow="1" firstCol="1" bandRow="1"/>
              <a:tblGrid>
                <a:gridCol w="4286250"/>
                <a:gridCol w="4286250"/>
              </a:tblGrid>
              <a:tr h="640080">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表示请求、允许、许可</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,might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比</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may</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语气委婉</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You may use my bike.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0120">
                <a:tc>
                  <a:txBody>
                    <a:bodyPr/>
                    <a:lstStyle/>
                    <a:p>
                      <a:pPr>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表示推测</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常用于陈述句中</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语气比较弱</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把握性不大。</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might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语气比</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may</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还要弱</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Life is unpredictable;even the poorest might/may become the richest.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may/might as well+</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动词原形</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意为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最好</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倒不如</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You may/might as well do it at once.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80">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may well+</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动词原形</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意为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完全能</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很可能</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He may well be late for class.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may</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用于祈使句中</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表示祝愿</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May you return in safety!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107950" y="116840"/>
            <a:ext cx="5669915" cy="368300"/>
          </a:xfrm>
          <a:prstGeom prst="rect">
            <a:avLst/>
          </a:prstGeom>
          <a:noFill/>
          <a:ln w="9525">
            <a:noFill/>
          </a:ln>
        </p:spPr>
        <p:txBody>
          <a:bodyPr wrap="square">
            <a:spAutoFit/>
          </a:bodyPr>
          <a:p>
            <a:pPr algn="ctr"/>
            <a:r>
              <a:rPr sz="1800" b="1">
                <a:latin typeface="Calibri" panose="020F0502020204030204" charset="0"/>
                <a:ea typeface="宋体" panose="02010600030101010101" pitchFamily="2" charset="-122"/>
              </a:rPr>
              <a:t>201</a:t>
            </a:r>
            <a:r>
              <a:rPr lang="en-US" sz="1800" b="1">
                <a:latin typeface="Calibri" panose="020F0502020204030204" charset="0"/>
                <a:ea typeface="宋体" panose="02010600030101010101" pitchFamily="2" charset="-122"/>
              </a:rPr>
              <a:t>3</a:t>
            </a:r>
            <a:r>
              <a:rPr sz="1800" b="1">
                <a:latin typeface="Calibri" panose="020F0502020204030204" charset="0"/>
                <a:ea typeface="宋体" panose="02010600030101010101" pitchFamily="2" charset="-122"/>
              </a:rPr>
              <a:t>-202</a:t>
            </a:r>
            <a:r>
              <a:rPr lang="en-US" sz="1800" b="1">
                <a:latin typeface="Calibri" panose="020F0502020204030204" charset="0"/>
                <a:ea typeface="宋体" panose="02010600030101010101" pitchFamily="2" charset="-122"/>
              </a:rPr>
              <a:t>4</a:t>
            </a:r>
            <a:r>
              <a:rPr sz="1800" b="1">
                <a:latin typeface="Calibri" panose="020F0502020204030204" charset="0"/>
                <a:ea typeface="宋体" panose="02010600030101010101" pitchFamily="2" charset="-122"/>
              </a:rPr>
              <a:t>年体育单招考试动词短语考点分布情况</a:t>
            </a:r>
            <a:endParaRPr sz="1800" b="1">
              <a:latin typeface="Calibri" panose="020F0502020204030204" charset="0"/>
              <a:ea typeface="宋体" panose="02010600030101010101" pitchFamily="2" charset="-122"/>
            </a:endParaRPr>
          </a:p>
        </p:txBody>
      </p:sp>
      <p:sp>
        <p:nvSpPr>
          <p:cNvPr id="100" name="文本框 99"/>
          <p:cNvSpPr txBox="1"/>
          <p:nvPr/>
        </p:nvSpPr>
        <p:spPr>
          <a:xfrm>
            <a:off x="395605" y="5085080"/>
            <a:ext cx="8166735" cy="1476375"/>
          </a:xfrm>
          <a:prstGeom prst="rect">
            <a:avLst/>
          </a:prstGeom>
          <a:noFill/>
          <a:ln w="9525">
            <a:noFill/>
          </a:ln>
        </p:spPr>
        <p:txBody>
          <a:bodyPr wrap="square">
            <a:spAutoFit/>
          </a:bodyPr>
          <a:p>
            <a:pPr marL="765175" indent="-765175"/>
            <a:r>
              <a:rPr sz="1800" b="1">
                <a:solidFill>
                  <a:srgbClr val="0070C0"/>
                </a:solidFill>
                <a:latin typeface="Calibri" panose="020F0502020204030204" charset="0"/>
                <a:ea typeface="宋体" panose="02010600030101010101" pitchFamily="2" charset="-122"/>
              </a:rPr>
              <a:t>考情分析：动词短语是历年体育单招必考题目。虽然英语中动词短语非常多，但是我们通过研究历年真题发现，其实对于动词短语的考查主要集中在以下动词的短语考查：</a:t>
            </a:r>
            <a:endParaRPr sz="1800" b="1">
              <a:solidFill>
                <a:srgbClr val="0070C0"/>
              </a:solidFill>
              <a:latin typeface="Calibri" panose="020F0502020204030204" charset="0"/>
              <a:ea typeface="宋体" panose="02010600030101010101" pitchFamily="2" charset="-122"/>
            </a:endParaRPr>
          </a:p>
          <a:p>
            <a:pPr marL="765175" indent="-765175"/>
            <a:r>
              <a:rPr sz="1800" b="1">
                <a:solidFill>
                  <a:srgbClr val="0070C0"/>
                </a:solidFill>
                <a:latin typeface="Calibri" panose="020F0502020204030204" charset="0"/>
                <a:ea typeface="宋体" panose="02010600030101010101" pitchFamily="2" charset="-122"/>
              </a:rPr>
              <a:t>        </a:t>
            </a:r>
            <a:r>
              <a:rPr lang="en-US" sz="1800" b="1">
                <a:solidFill>
                  <a:srgbClr val="0070C0"/>
                </a:solidFill>
                <a:latin typeface="Calibri" panose="020F0502020204030204" charset="0"/>
                <a:ea typeface="宋体" panose="02010600030101010101" pitchFamily="2" charset="-122"/>
              </a:rPr>
              <a:t>     </a:t>
            </a:r>
            <a:r>
              <a:rPr sz="1800" b="1">
                <a:solidFill>
                  <a:srgbClr val="0070C0"/>
                </a:solidFill>
                <a:latin typeface="Calibri" panose="020F0502020204030204" charset="0"/>
                <a:ea typeface="宋体" panose="02010600030101010101" pitchFamily="2" charset="-122"/>
              </a:rPr>
              <a:t>  give/put/turn/bring/look/keep/take/break/hold/carry/set, 所以一定要把这些动词相关的动词短语记熟，我们才能轻松地拿到分数。</a:t>
            </a:r>
            <a:endParaRPr sz="1800" b="1">
              <a:solidFill>
                <a:srgbClr val="0070C0"/>
              </a:solidFill>
              <a:latin typeface="Calibri" panose="020F0502020204030204" charset="0"/>
              <a:ea typeface="宋体" panose="02010600030101010101" pitchFamily="2" charset="-122"/>
            </a:endParaRPr>
          </a:p>
        </p:txBody>
      </p:sp>
      <p:graphicFrame>
        <p:nvGraphicFramePr>
          <p:cNvPr id="3" name="表格 2"/>
          <p:cNvGraphicFramePr/>
          <p:nvPr>
            <p:custDataLst>
              <p:tags r:id="rId1"/>
            </p:custDataLst>
          </p:nvPr>
        </p:nvGraphicFramePr>
        <p:xfrm>
          <a:off x="1161415" y="481965"/>
          <a:ext cx="6055995" cy="4366895"/>
        </p:xfrm>
        <a:graphic>
          <a:graphicData uri="http://schemas.openxmlformats.org/drawingml/2006/table">
            <a:tbl>
              <a:tblPr/>
              <a:tblGrid>
                <a:gridCol w="3023870"/>
                <a:gridCol w="3032125"/>
              </a:tblGrid>
              <a:tr h="335915">
                <a:tc>
                  <a:txBody>
                    <a:bodyPr/>
                    <a:p>
                      <a:pPr indent="0" algn="ctr">
                        <a:buNone/>
                      </a:pPr>
                      <a:r>
                        <a:rPr lang="en-US" sz="2000" b="1">
                          <a:ea typeface="宋体" panose="02010600030101010101" pitchFamily="2" charset="-122"/>
                          <a:cs typeface="宋体" panose="02010600030101010101" pitchFamily="2" charset="-122"/>
                        </a:rPr>
                        <a:t>年份</a:t>
                      </a:r>
                      <a:endParaRPr lang="en-US" altLang="en-US" sz="2000" b="1">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ea typeface="宋体" panose="02010600030101010101" pitchFamily="2" charset="-122"/>
                          <a:cs typeface="宋体" panose="02010600030101010101" pitchFamily="2" charset="-122"/>
                        </a:rPr>
                        <a:t>考查个数</a:t>
                      </a:r>
                      <a:endParaRPr lang="en-US" altLang="en-US" sz="2000" b="1">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915">
                <a:tc>
                  <a:txBody>
                    <a:bodyPr/>
                    <a:p>
                      <a:pPr indent="0" algn="ctr">
                        <a:buNone/>
                      </a:pPr>
                      <a:r>
                        <a:rPr lang="en-US" sz="2000" b="1">
                          <a:ea typeface="宋体" panose="02010600030101010101" pitchFamily="2" charset="-122"/>
                          <a:cs typeface="+mn-lt"/>
                          <a:sym typeface="+mn-ea"/>
                        </a:rPr>
                        <a:t>2</a:t>
                      </a:r>
                      <a:r>
                        <a:rPr lang="en-US" sz="2000" b="1">
                          <a:cs typeface="+mn-lt"/>
                          <a:sym typeface="+mn-ea"/>
                        </a:rPr>
                        <a:t>024</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2000" b="1">
                          <a:solidFill>
                            <a:srgbClr val="FF0000"/>
                          </a:solidFill>
                          <a:ea typeface="宋体" panose="02010600030101010101" pitchFamily="2" charset="-122"/>
                          <a:cs typeface="+mn-lt"/>
                        </a:rPr>
                        <a:t>2+1</a:t>
                      </a:r>
                      <a:endParaRPr lang="en-US" altLang="en-US" sz="20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915">
                <a:tc>
                  <a:txBody>
                    <a:bodyPr/>
                    <a:p>
                      <a:pPr indent="0" algn="ctr">
                        <a:buNone/>
                      </a:pPr>
                      <a:r>
                        <a:rPr lang="en-US" sz="2000" b="1">
                          <a:ea typeface="宋体" panose="02010600030101010101" pitchFamily="2" charset="-122"/>
                          <a:cs typeface="+mn-lt"/>
                          <a:sym typeface="+mn-ea"/>
                        </a:rPr>
                        <a:t>2</a:t>
                      </a:r>
                      <a:r>
                        <a:rPr lang="en-US" sz="2000" b="1">
                          <a:cs typeface="+mn-lt"/>
                          <a:sym typeface="+mn-ea"/>
                        </a:rPr>
                        <a:t>023</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ea typeface="宋体" panose="02010600030101010101" pitchFamily="2" charset="-122"/>
                          <a:cs typeface="+mn-lt"/>
                          <a:sym typeface="+mn-ea"/>
                        </a:rPr>
                        <a:t>2+2</a:t>
                      </a:r>
                      <a:endParaRPr lang="en-US" altLang="en-US" sz="20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915">
                <a:tc>
                  <a:txBody>
                    <a:bodyPr/>
                    <a:p>
                      <a:pPr indent="0" algn="ctr">
                        <a:buNone/>
                      </a:pPr>
                      <a:r>
                        <a:rPr lang="en-US" sz="2000" b="1">
                          <a:ea typeface="宋体" panose="02010600030101010101" pitchFamily="2" charset="-122"/>
                          <a:cs typeface="+mn-lt"/>
                          <a:sym typeface="+mn-ea"/>
                        </a:rPr>
                        <a:t>2</a:t>
                      </a:r>
                      <a:r>
                        <a:rPr lang="en-US" sz="2000" b="1">
                          <a:cs typeface="+mn-lt"/>
                          <a:sym typeface="+mn-ea"/>
                        </a:rPr>
                        <a:t>022</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ea typeface="宋体" panose="02010600030101010101" pitchFamily="2" charset="-122"/>
                          <a:cs typeface="+mn-lt"/>
                        </a:rPr>
                        <a:t>0</a:t>
                      </a:r>
                      <a:endParaRPr lang="en-US" altLang="en-US" sz="20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915">
                <a:tc>
                  <a:txBody>
                    <a:bodyPr/>
                    <a:p>
                      <a:pPr indent="0" algn="ctr">
                        <a:buNone/>
                      </a:pPr>
                      <a:r>
                        <a:rPr lang="en-US" sz="2000" b="1">
                          <a:ea typeface="宋体" panose="02010600030101010101" pitchFamily="2" charset="-122"/>
                          <a:cs typeface="+mn-lt"/>
                          <a:sym typeface="+mn-ea"/>
                        </a:rPr>
                        <a:t>2</a:t>
                      </a:r>
                      <a:r>
                        <a:rPr lang="en-US" sz="2000" b="1">
                          <a:cs typeface="+mn-lt"/>
                          <a:sym typeface="+mn-ea"/>
                        </a:rPr>
                        <a:t>021</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cs typeface="+mn-lt"/>
                        </a:rPr>
                        <a:t>1</a:t>
                      </a:r>
                      <a:endParaRPr lang="en-US" altLang="en-US" sz="20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915">
                <a:tc>
                  <a:txBody>
                    <a:bodyPr/>
                    <a:p>
                      <a:pPr indent="0" algn="ctr">
                        <a:buNone/>
                      </a:pPr>
                      <a:r>
                        <a:rPr lang="en-US" sz="2000" b="1">
                          <a:ea typeface="宋体" panose="02010600030101010101" pitchFamily="2" charset="-122"/>
                          <a:cs typeface="+mn-lt"/>
                          <a:sym typeface="+mn-ea"/>
                        </a:rPr>
                        <a:t>2</a:t>
                      </a:r>
                      <a:r>
                        <a:rPr lang="en-US" sz="2000" b="1">
                          <a:cs typeface="+mn-lt"/>
                          <a:sym typeface="+mn-ea"/>
                        </a:rPr>
                        <a:t>020</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ea typeface="宋体" panose="02010600030101010101" pitchFamily="2" charset="-122"/>
                          <a:cs typeface="+mn-lt"/>
                        </a:rPr>
                        <a:t>2</a:t>
                      </a:r>
                      <a:endParaRPr lang="en-US" altLang="en-US" sz="20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915">
                <a:tc>
                  <a:txBody>
                    <a:bodyPr/>
                    <a:p>
                      <a:pPr indent="0" algn="ctr">
                        <a:buNone/>
                      </a:pPr>
                      <a:r>
                        <a:rPr lang="en-US" sz="2000" b="1">
                          <a:ea typeface="宋体" panose="02010600030101010101" pitchFamily="2" charset="-122"/>
                          <a:cs typeface="+mn-lt"/>
                          <a:sym typeface="+mn-ea"/>
                        </a:rPr>
                        <a:t>2</a:t>
                      </a:r>
                      <a:r>
                        <a:rPr lang="en-US" sz="2000" b="1">
                          <a:cs typeface="+mn-lt"/>
                          <a:sym typeface="+mn-ea"/>
                        </a:rPr>
                        <a:t>019</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ea typeface="宋体" panose="02010600030101010101" pitchFamily="2" charset="-122"/>
                          <a:cs typeface="+mn-lt"/>
                        </a:rPr>
                        <a:t>1</a:t>
                      </a:r>
                      <a:endParaRPr lang="en-US" altLang="en-US" sz="20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915">
                <a:tc>
                  <a:txBody>
                    <a:bodyPr/>
                    <a:p>
                      <a:pPr indent="0" algn="ctr">
                        <a:buNone/>
                      </a:pPr>
                      <a:r>
                        <a:rPr lang="en-US" sz="2000" b="1">
                          <a:ea typeface="宋体" panose="02010600030101010101" pitchFamily="2" charset="-122"/>
                          <a:cs typeface="+mn-lt"/>
                          <a:sym typeface="+mn-ea"/>
                        </a:rPr>
                        <a:t>2</a:t>
                      </a:r>
                      <a:r>
                        <a:rPr lang="en-US" sz="2000" b="1">
                          <a:cs typeface="+mn-lt"/>
                          <a:sym typeface="+mn-ea"/>
                        </a:rPr>
                        <a:t>018</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cs typeface="+mn-lt"/>
                        </a:rPr>
                        <a:t>1</a:t>
                      </a:r>
                      <a:endParaRPr lang="en-US" altLang="en-US" sz="20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915">
                <a:tc>
                  <a:txBody>
                    <a:bodyPr/>
                    <a:p>
                      <a:pPr indent="0" algn="ctr">
                        <a:buNone/>
                      </a:pPr>
                      <a:r>
                        <a:rPr lang="en-US" sz="2000" b="1">
                          <a:ea typeface="宋体" panose="02010600030101010101" pitchFamily="2" charset="-122"/>
                          <a:cs typeface="+mn-lt"/>
                          <a:sym typeface="+mn-ea"/>
                        </a:rPr>
                        <a:t>2</a:t>
                      </a:r>
                      <a:r>
                        <a:rPr lang="en-US" sz="2000" b="1">
                          <a:cs typeface="+mn-lt"/>
                          <a:sym typeface="+mn-ea"/>
                        </a:rPr>
                        <a:t>017</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cs typeface="+mn-lt"/>
                        </a:rPr>
                        <a:t>1</a:t>
                      </a:r>
                      <a:endParaRPr lang="en-US" altLang="en-US" sz="20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915">
                <a:tc>
                  <a:txBody>
                    <a:bodyPr/>
                    <a:p>
                      <a:pPr indent="0" algn="ctr">
                        <a:buNone/>
                      </a:pPr>
                      <a:r>
                        <a:rPr lang="en-US" sz="2000" b="1">
                          <a:ea typeface="宋体" panose="02010600030101010101" pitchFamily="2" charset="-122"/>
                          <a:cs typeface="+mn-lt"/>
                          <a:sym typeface="+mn-ea"/>
                        </a:rPr>
                        <a:t>2</a:t>
                      </a:r>
                      <a:r>
                        <a:rPr lang="en-US" sz="2000" b="1">
                          <a:cs typeface="+mn-lt"/>
                          <a:sym typeface="+mn-ea"/>
                        </a:rPr>
                        <a:t>016</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2000" b="1">
                          <a:solidFill>
                            <a:srgbClr val="FF0000"/>
                          </a:solidFill>
                          <a:ea typeface="Calibri" panose="020F0502020204030204" charset="0"/>
                          <a:cs typeface="+mn-lt"/>
                        </a:rPr>
                        <a:t>1</a:t>
                      </a:r>
                      <a:endParaRPr lang="en-US" altLang="en-US" sz="20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915">
                <a:tc>
                  <a:txBody>
                    <a:bodyPr/>
                    <a:p>
                      <a:pPr indent="0" algn="ctr">
                        <a:buNone/>
                      </a:pPr>
                      <a:r>
                        <a:rPr lang="en-US" sz="2000" b="1">
                          <a:ea typeface="宋体" panose="02010600030101010101" pitchFamily="2" charset="-122"/>
                          <a:cs typeface="+mn-lt"/>
                          <a:sym typeface="+mn-ea"/>
                        </a:rPr>
                        <a:t>2</a:t>
                      </a:r>
                      <a:r>
                        <a:rPr lang="en-US" sz="2000" b="1">
                          <a:cs typeface="+mn-lt"/>
                          <a:sym typeface="+mn-ea"/>
                        </a:rPr>
                        <a:t>015</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cs typeface="+mn-lt"/>
                          <a:sym typeface="+mn-ea"/>
                        </a:rPr>
                        <a:t>0</a:t>
                      </a:r>
                      <a:endParaRPr lang="en-US" altLang="en-US" sz="2000" b="1">
                        <a:solidFill>
                          <a:srgbClr val="FF0000"/>
                        </a:solidFill>
                        <a:ea typeface="Calibri" panose="020F0502020204030204" charset="0"/>
                        <a:cs typeface="+mn-lt"/>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915">
                <a:tc>
                  <a:txBody>
                    <a:bodyPr/>
                    <a:p>
                      <a:pPr indent="0" algn="ctr">
                        <a:buNone/>
                      </a:pPr>
                      <a:r>
                        <a:rPr lang="en-US" sz="2000" b="1">
                          <a:ea typeface="宋体" panose="02010600030101010101" pitchFamily="2" charset="-122"/>
                          <a:cs typeface="+mn-lt"/>
                          <a:sym typeface="+mn-ea"/>
                        </a:rPr>
                        <a:t>2</a:t>
                      </a:r>
                      <a:r>
                        <a:rPr lang="en-US" sz="2000" b="1">
                          <a:cs typeface="+mn-lt"/>
                          <a:sym typeface="+mn-ea"/>
                        </a:rPr>
                        <a:t>014</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cs typeface="+mn-lt"/>
                          <a:sym typeface="+mn-ea"/>
                        </a:rPr>
                        <a:t>0</a:t>
                      </a:r>
                      <a:endParaRPr lang="en-US" altLang="en-US" sz="2000" b="1">
                        <a:solidFill>
                          <a:srgbClr val="FF0000"/>
                        </a:solidFill>
                        <a:ea typeface="Calibri" panose="020F0502020204030204" charset="0"/>
                        <a:cs typeface="+mn-lt"/>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915">
                <a:tc>
                  <a:txBody>
                    <a:bodyPr/>
                    <a:p>
                      <a:pPr indent="0" algn="ctr">
                        <a:buNone/>
                      </a:pPr>
                      <a:r>
                        <a:rPr lang="en-US" sz="2000" b="1">
                          <a:ea typeface="宋体" panose="02010600030101010101" pitchFamily="2" charset="-122"/>
                          <a:cs typeface="+mn-lt"/>
                          <a:sym typeface="+mn-ea"/>
                        </a:rPr>
                        <a:t>2</a:t>
                      </a:r>
                      <a:r>
                        <a:rPr lang="en-US" sz="2000" b="1">
                          <a:cs typeface="+mn-lt"/>
                          <a:sym typeface="+mn-ea"/>
                        </a:rPr>
                        <a:t>013</a:t>
                      </a:r>
                      <a:r>
                        <a:rPr lang="en-US" sz="2000" b="1">
                          <a:ea typeface="宋体" panose="02010600030101010101" pitchFamily="2" charset="-122"/>
                          <a:cs typeface="+mn-lt"/>
                          <a:sym typeface="+mn-ea"/>
                        </a:rPr>
                        <a:t>年</a:t>
                      </a:r>
                      <a:endParaRPr lang="en-US" altLang="en-US" sz="20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rgbClr val="FF0000"/>
                          </a:solidFill>
                          <a:ea typeface="宋体" panose="02010600030101010101" pitchFamily="2" charset="-122"/>
                          <a:cs typeface="+mn-lt"/>
                          <a:sym typeface="+mn-ea"/>
                        </a:rPr>
                        <a:t>1</a:t>
                      </a:r>
                      <a:endParaRPr lang="en-US" altLang="en-US" sz="2000" b="1">
                        <a:solidFill>
                          <a:srgbClr val="FF0000"/>
                        </a:solidFill>
                        <a:ea typeface="宋体" panose="02010600030101010101" pitchFamily="2" charset="-122"/>
                        <a:cs typeface="+mn-lt"/>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248480"/>
            <a:ext cx="2701290"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考点七</a:t>
            </a:r>
            <a:r>
              <a:rPr lang="zh-CN" altLang="zh-CN" sz="2100">
                <a:solidFill>
                  <a:srgbClr val="000000"/>
                </a:solidFill>
                <a:latin typeface="Times New Roman" panose="02020603050405020304" pitchFamily="18" charset="0"/>
                <a:cs typeface="Times New Roman" panose="02020603050405020304" pitchFamily="18" charset="0"/>
              </a:rPr>
              <a:t>　</a:t>
            </a:r>
            <a:r>
              <a:rPr lang="en-US" altLang="zh-CN" sz="2100" b="1">
                <a:solidFill>
                  <a:srgbClr val="000000"/>
                </a:solidFill>
                <a:latin typeface="Times New Roman" panose="02020603050405020304" pitchFamily="18" charset="0"/>
                <a:cs typeface="Times New Roman" panose="02020603050405020304" pitchFamily="18" charset="0"/>
              </a:rPr>
              <a:t>need </a:t>
            </a:r>
            <a:r>
              <a:rPr lang="zh-CN" altLang="zh-CN" sz="2100" b="1">
                <a:solidFill>
                  <a:srgbClr val="000000"/>
                </a:solidFill>
                <a:latin typeface="Times New Roman" panose="02020603050405020304" pitchFamily="18" charset="0"/>
                <a:cs typeface="Times New Roman" panose="02020603050405020304" pitchFamily="18" charset="0"/>
              </a:rPr>
              <a:t>与</a:t>
            </a:r>
            <a:r>
              <a:rPr lang="en-US" altLang="zh-CN" sz="2100" b="1" smtClean="0">
                <a:solidFill>
                  <a:srgbClr val="000000"/>
                </a:solidFill>
                <a:latin typeface="Times New Roman" panose="02020603050405020304" pitchFamily="18" charset="0"/>
                <a:cs typeface="Times New Roman" panose="02020603050405020304" pitchFamily="18" charset="0"/>
              </a:rPr>
              <a:t>dare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1737844"/>
          <a:ext cx="8572500" cy="3625850"/>
        </p:xfrm>
        <a:graphic>
          <a:graphicData uri="http://schemas.openxmlformats.org/drawingml/2006/table">
            <a:tbl>
              <a:tblPr firstRow="1" firstCol="1" bandRow="1"/>
              <a:tblGrid>
                <a:gridCol w="4723130"/>
                <a:gridCol w="3849370"/>
              </a:tblGrid>
              <a:tr h="2004695">
                <a:tc>
                  <a:txBody>
                    <a:bodyPr/>
                    <a:lstStyle/>
                    <a:p>
                      <a:pPr>
                        <a:spcAft>
                          <a:spcPts val="0"/>
                        </a:spcAft>
                        <a:tabLst>
                          <a:tab pos="1188085" algn="l"/>
                          <a:tab pos="2163445" algn="l"/>
                          <a:tab pos="3142615" algn="l"/>
                          <a:tab pos="4190365" algn="l"/>
                        </a:tabLst>
                      </a:pP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两者都可以作为情态动词和实义动词。当作情态动词时</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后面要接动词原形</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通常用于否定句、疑问句和条件句中。用作实义动词时</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其变化和一般的动词相同</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有人称和数的变化</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构成否定句和疑问句时要借助于助动词</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do,does,did</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dare</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用作实义动词</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用于否定句和疑问句时</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常省略后面的</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to</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1875">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ve prepared all kinds of food for the picnic.</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—Do you mean we needn</a:t>
                      </a:r>
                      <a:r>
                        <a:rPr lang="en-US" sz="1875">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 bring anything with us?</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little girl didn</a:t>
                      </a:r>
                      <a:r>
                        <a:rPr lang="en-US" sz="1875">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 dare (to) go out at night alone.</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9155">
                <a:tc>
                  <a:txBody>
                    <a:bodyPr/>
                    <a:lstStyle/>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need</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用作实义动词时</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若主语为动作的承受者</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用谓语动词的主动形式表示被动意义或用不定式的被动形式</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house needs repairing.=The house needs to be repaired.</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dare say</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为习惯说法</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意为</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我想</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大概</a:t>
                      </a: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en-US" sz="1875">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dare say she dare not speak to her father in this manner.</a:t>
                      </a:r>
                      <a:endParaRPr lang="zh-CN" sz="1875">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408999"/>
            <a:ext cx="3262630"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考点八</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情态动词表</a:t>
            </a:r>
            <a:r>
              <a:rPr lang="zh-CN" altLang="zh-CN" sz="2100" b="1" smtClean="0">
                <a:solidFill>
                  <a:srgbClr val="000000"/>
                </a:solidFill>
                <a:latin typeface="Times New Roman" panose="02020603050405020304" pitchFamily="18" charset="0"/>
                <a:cs typeface="Times New Roman" panose="02020603050405020304" pitchFamily="18" charset="0"/>
              </a:rPr>
              <a:t>推测</a:t>
            </a:r>
            <a:r>
              <a:rPr lang="en-US" altLang="zh-CN" sz="2100" b="1" smtClean="0">
                <a:solidFill>
                  <a:srgbClr val="000000"/>
                </a:solidFill>
                <a:latin typeface="Times New Roman" panose="02020603050405020304" pitchFamily="18" charset="0"/>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1882952"/>
          <a:ext cx="8572500" cy="3782695"/>
        </p:xfrm>
        <a:graphic>
          <a:graphicData uri="http://schemas.openxmlformats.org/drawingml/2006/table">
            <a:tbl>
              <a:tblPr firstRow="1" firstCol="1" bandRow="1"/>
              <a:tblGrid>
                <a:gridCol w="5177155"/>
                <a:gridCol w="3395345"/>
              </a:tblGrid>
              <a:tr h="1150620">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在肯定句中都可以用来表示可能性。在含义上</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must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语气最肯定</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,may</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表示不太肯定的可能性</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而</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can</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表示理论上的可能性</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news must be true.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0620">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在否定句中只能用</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cannot/can</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may not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can</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不可能</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语气比</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may not(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可能不、也许不</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更强</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news can</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 be true.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030">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在疑问句中只能用</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can,</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不能用</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may</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must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Can the news be true?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7425">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should </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与</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ought to </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可以表示对未来情况的一种期盼</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常译为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按理应当</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He should/ought to be here on time—he started early.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195956"/>
            <a:ext cx="3692525"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考点九</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情态动词</a:t>
            </a:r>
            <a:r>
              <a:rPr lang="en-US" altLang="zh-CN" sz="2100" b="1">
                <a:solidFill>
                  <a:srgbClr val="000000"/>
                </a:solidFill>
                <a:latin typeface="Times New Roman" panose="02020603050405020304" pitchFamily="18" charset="0"/>
                <a:cs typeface="Times New Roman" panose="02020603050405020304" pitchFamily="18" charset="0"/>
              </a:rPr>
              <a:t>+have </a:t>
            </a:r>
            <a:r>
              <a:rPr lang="en-US" altLang="zh-CN" sz="2100" b="1" smtClean="0">
                <a:solidFill>
                  <a:srgbClr val="000000"/>
                </a:solidFill>
                <a:latin typeface="Times New Roman" panose="02020603050405020304" pitchFamily="18" charset="0"/>
                <a:cs typeface="Times New Roman" panose="02020603050405020304" pitchFamily="18" charset="0"/>
              </a:rPr>
              <a:t>done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表格 3"/>
          <p:cNvGraphicFramePr>
            <a:graphicFrameLocks noGrp="1" noChangeAspect="1"/>
          </p:cNvGraphicFramePr>
          <p:nvPr/>
        </p:nvGraphicFramePr>
        <p:xfrm>
          <a:off x="285750" y="1770081"/>
          <a:ext cx="8572500" cy="3483610"/>
        </p:xfrm>
        <a:graphic>
          <a:graphicData uri="http://schemas.openxmlformats.org/drawingml/2006/table">
            <a:tbl>
              <a:tblPr firstRow="1" firstCol="1" bandRow="1"/>
              <a:tblGrid>
                <a:gridCol w="3797935"/>
                <a:gridCol w="4774565"/>
              </a:tblGrid>
              <a:tr h="767080">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could have done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本可以</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You could have passed the exam,but you were so careless.</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4725">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can</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t/couldn</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 have done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不可能做过</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couldn</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 have enjoyed myself more—it was a perfect day.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4725">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may/might have done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可能做过</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Sorry,I</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 late.I might have turned off the alarm clock and gone back to sleep again.</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7080">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must have done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一定做过</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ground is wet.It must have rained last night.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noChangeAspect="1"/>
          </p:cNvGraphicFramePr>
          <p:nvPr/>
        </p:nvGraphicFramePr>
        <p:xfrm>
          <a:off x="285750" y="1685320"/>
          <a:ext cx="8572500" cy="3787775"/>
        </p:xfrm>
        <a:graphic>
          <a:graphicData uri="http://schemas.openxmlformats.org/drawingml/2006/table">
            <a:tbl>
              <a:tblPr firstRow="1" firstCol="1" bandRow="1"/>
              <a:tblGrid>
                <a:gridCol w="3797935"/>
                <a:gridCol w="4774565"/>
              </a:tblGrid>
              <a:tr h="1150620">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should/ought to have done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本应该</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竟然做过</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Look! There are so many mistakes in your composition.You should have fixed full attention on it.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7080">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needn</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 have done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本不需要做</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You needn</a:t>
                      </a:r>
                      <a:r>
                        <a:rPr lang="en-US" sz="21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 have gone to school,for it is Sunday today.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2995">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had better have done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当时最好做过</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We had better have remained at home when our uncle visited us that day.</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7080">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would like/love to have done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宁愿做过</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would like to have helped you,but I was too busy then.</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89767" y="2339876"/>
            <a:ext cx="6527354" cy="1682948"/>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cs typeface="+mn-ea"/>
              <a:sym typeface="+mn-lt"/>
            </a:endParaRPr>
          </a:p>
        </p:txBody>
      </p:sp>
      <p:sp>
        <p:nvSpPr>
          <p:cNvPr id="3" name="文本框 2"/>
          <p:cNvSpPr txBox="1"/>
          <p:nvPr/>
        </p:nvSpPr>
        <p:spPr>
          <a:xfrm>
            <a:off x="2877045" y="2915892"/>
            <a:ext cx="4954350" cy="553085"/>
          </a:xfrm>
          <a:prstGeom prst="rect">
            <a:avLst/>
          </a:prstGeom>
          <a:noFill/>
        </p:spPr>
        <p:txBody>
          <a:bodyPr wrap="square" rtlCol="0">
            <a:spAutoFit/>
          </a:bodyPr>
          <a:lstStyle/>
          <a:p>
            <a:pPr algn="ct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专项训练  巩固提升 </a:t>
            </a:r>
            <a:endParaRPr lang="zh-CN" altLang="en-US" sz="3000" b="1" spc="100" dirty="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21" name="组合 20"/>
          <p:cNvGrpSpPr/>
          <p:nvPr/>
        </p:nvGrpSpPr>
        <p:grpSpPr>
          <a:xfrm>
            <a:off x="2070472" y="2752197"/>
            <a:ext cx="668187" cy="858305"/>
            <a:chOff x="2760629" y="2526596"/>
            <a:chExt cx="890916" cy="1144406"/>
          </a:xfrm>
        </p:grpSpPr>
        <p:sp>
          <p:nvSpPr>
            <p:cNvPr id="4" name="圆角矩形 3"/>
            <p:cNvSpPr/>
            <p:nvPr/>
          </p:nvSpPr>
          <p:spPr>
            <a:xfrm rot="2700000">
              <a:off x="2760629" y="2526596"/>
              <a:ext cx="890916" cy="890916"/>
            </a:xfrm>
            <a:prstGeom prst="roundRect">
              <a:avLst>
                <a:gd name="adj" fmla="val 12535"/>
              </a:avLst>
            </a:prstGeom>
            <a:solidFill>
              <a:srgbClr val="D9827B"/>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sp>
          <p:nvSpPr>
            <p:cNvPr id="5" name="圆角矩形 4"/>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grpSp>
      <p:grpSp>
        <p:nvGrpSpPr>
          <p:cNvPr id="6" name="组合 5"/>
          <p:cNvGrpSpPr/>
          <p:nvPr/>
        </p:nvGrpSpPr>
        <p:grpSpPr>
          <a:xfrm>
            <a:off x="0" y="857250"/>
            <a:ext cx="3959908" cy="1768884"/>
            <a:chOff x="0" y="0"/>
            <a:chExt cx="5279877" cy="2358512"/>
          </a:xfrm>
        </p:grpSpPr>
        <p:cxnSp>
          <p:nvCxnSpPr>
            <p:cNvPr id="7" name="直接连接符 6"/>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rot="2568293">
              <a:off x="3613219" y="485528"/>
              <a:ext cx="122859" cy="173836"/>
              <a:chOff x="2899932" y="286608"/>
              <a:chExt cx="373440" cy="748067"/>
            </a:xfrm>
            <a:solidFill>
              <a:srgbClr val="FFC000"/>
            </a:solidFill>
          </p:grpSpPr>
          <p:sp>
            <p:nvSpPr>
              <p:cNvPr id="19"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9" name="组合 8"/>
            <p:cNvGrpSpPr/>
            <p:nvPr/>
          </p:nvGrpSpPr>
          <p:grpSpPr>
            <a:xfrm rot="9432564">
              <a:off x="3628846" y="1610197"/>
              <a:ext cx="103902" cy="147013"/>
              <a:chOff x="2899932" y="286608"/>
              <a:chExt cx="373440" cy="748067"/>
            </a:xfrm>
            <a:solidFill>
              <a:srgbClr val="D9827B"/>
            </a:solidFill>
          </p:grpSpPr>
          <p:sp>
            <p:nvSpPr>
              <p:cNvPr id="17"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0" name="组合 9"/>
            <p:cNvGrpSpPr/>
            <p:nvPr/>
          </p:nvGrpSpPr>
          <p:grpSpPr>
            <a:xfrm rot="18900000">
              <a:off x="1125321" y="744329"/>
              <a:ext cx="124284" cy="175853"/>
              <a:chOff x="2899932" y="286608"/>
              <a:chExt cx="373440" cy="748067"/>
            </a:xfrm>
            <a:solidFill>
              <a:srgbClr val="3D7351"/>
            </a:solidFill>
          </p:grpSpPr>
          <p:sp>
            <p:nvSpPr>
              <p:cNvPr id="15"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11" name="直接连接符 10"/>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rot="6975246">
              <a:off x="4126861" y="1304244"/>
              <a:ext cx="47134" cy="66691"/>
              <a:chOff x="2899932" y="286608"/>
              <a:chExt cx="373440" cy="748067"/>
            </a:xfrm>
          </p:grpSpPr>
          <p:sp>
            <p:nvSpPr>
              <p:cNvPr id="13"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sp>
        <p:nvSpPr>
          <p:cNvPr id="22" name="Rectangle 5"/>
          <p:cNvSpPr>
            <a:spLocks noChangeArrowheads="1"/>
          </p:cNvSpPr>
          <p:nvPr/>
        </p:nvSpPr>
        <p:spPr bwMode="auto">
          <a:xfrm>
            <a:off x="1485900" y="2459568"/>
            <a:ext cx="6345495" cy="1474256"/>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cs typeface="+mn-ea"/>
              <a:sym typeface="+mn-lt"/>
            </a:endParaRPr>
          </a:p>
        </p:txBody>
      </p:sp>
      <p:grpSp>
        <p:nvGrpSpPr>
          <p:cNvPr id="23" name="组合 22"/>
          <p:cNvGrpSpPr/>
          <p:nvPr/>
        </p:nvGrpSpPr>
        <p:grpSpPr>
          <a:xfrm>
            <a:off x="5184092" y="4210594"/>
            <a:ext cx="3959908" cy="1768884"/>
            <a:chOff x="0" y="0"/>
            <a:chExt cx="5279877" cy="2358512"/>
          </a:xfrm>
        </p:grpSpPr>
        <p:cxnSp>
          <p:nvCxnSpPr>
            <p:cNvPr id="24" name="直接连接符 2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rot="2568293">
              <a:off x="3613219" y="485528"/>
              <a:ext cx="122859" cy="173836"/>
              <a:chOff x="2899932" y="286608"/>
              <a:chExt cx="373440" cy="748067"/>
            </a:xfrm>
            <a:solidFill>
              <a:srgbClr val="FFC000"/>
            </a:solidFill>
          </p:grpSpPr>
          <p:sp>
            <p:nvSpPr>
              <p:cNvPr id="3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6" name="组合 25"/>
            <p:cNvGrpSpPr/>
            <p:nvPr/>
          </p:nvGrpSpPr>
          <p:grpSpPr>
            <a:xfrm rot="9432564">
              <a:off x="3628846" y="1610197"/>
              <a:ext cx="103902" cy="147013"/>
              <a:chOff x="2899932" y="286608"/>
              <a:chExt cx="373440" cy="748067"/>
            </a:xfrm>
            <a:solidFill>
              <a:srgbClr val="D9827B"/>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7" name="组合 26"/>
            <p:cNvGrpSpPr/>
            <p:nvPr/>
          </p:nvGrpSpPr>
          <p:grpSpPr>
            <a:xfrm rot="18900000">
              <a:off x="1125321" y="744329"/>
              <a:ext cx="124284" cy="175853"/>
              <a:chOff x="2899932" y="286608"/>
              <a:chExt cx="373440" cy="748067"/>
            </a:xfrm>
            <a:solidFill>
              <a:srgbClr val="3D7351"/>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28" name="直接连接符 2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rot="6975246">
              <a:off x="4126861" y="1304244"/>
              <a:ext cx="47134" cy="66691"/>
              <a:chOff x="2899932" y="286608"/>
              <a:chExt cx="373440" cy="748067"/>
            </a:xfrm>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79705" y="44450"/>
            <a:ext cx="5661025" cy="368300"/>
          </a:xfrm>
          <a:prstGeom prst="rect">
            <a:avLst/>
          </a:prstGeom>
          <a:noFill/>
          <a:ln w="9525">
            <a:noFill/>
          </a:ln>
        </p:spPr>
        <p:txBody>
          <a:bodyPr wrap="square">
            <a:spAutoFit/>
          </a:bodyPr>
          <a:p>
            <a:pPr algn="ctr"/>
            <a:r>
              <a:rPr sz="1800" b="1">
                <a:solidFill>
                  <a:srgbClr val="0070C0"/>
                </a:solidFill>
                <a:latin typeface="Calibri" panose="020F0502020204030204" charset="0"/>
                <a:ea typeface="宋体" panose="02010600030101010101" pitchFamily="2" charset="-122"/>
              </a:rPr>
              <a:t>201</a:t>
            </a:r>
            <a:r>
              <a:rPr lang="en-US" sz="1800" b="1">
                <a:solidFill>
                  <a:srgbClr val="0070C0"/>
                </a:solidFill>
                <a:latin typeface="Calibri" panose="020F0502020204030204" charset="0"/>
                <a:ea typeface="宋体" panose="02010600030101010101" pitchFamily="2" charset="-122"/>
              </a:rPr>
              <a:t>2</a:t>
            </a:r>
            <a:r>
              <a:rPr sz="1800" b="1">
                <a:solidFill>
                  <a:srgbClr val="0070C0"/>
                </a:solidFill>
                <a:latin typeface="Calibri" panose="020F0502020204030204" charset="0"/>
                <a:ea typeface="宋体" panose="02010600030101010101" pitchFamily="2" charset="-122"/>
              </a:rPr>
              <a:t>-202</a:t>
            </a:r>
            <a:r>
              <a:rPr lang="en-US" sz="1800" b="1">
                <a:solidFill>
                  <a:srgbClr val="0070C0"/>
                </a:solidFill>
                <a:latin typeface="Calibri" panose="020F0502020204030204" charset="0"/>
                <a:ea typeface="宋体" panose="02010600030101010101" pitchFamily="2" charset="-122"/>
              </a:rPr>
              <a:t>3</a:t>
            </a:r>
            <a:r>
              <a:rPr sz="1800" b="1">
                <a:solidFill>
                  <a:srgbClr val="0070C0"/>
                </a:solidFill>
                <a:latin typeface="Calibri" panose="020F0502020204030204" charset="0"/>
                <a:ea typeface="宋体" panose="02010600030101010101" pitchFamily="2" charset="-122"/>
              </a:rPr>
              <a:t>年体育单招考试情态动词考点分布情况</a:t>
            </a:r>
            <a:endParaRPr sz="1800" b="1">
              <a:solidFill>
                <a:srgbClr val="0070C0"/>
              </a:solidFill>
              <a:latin typeface="Calibri" panose="020F0502020204030204" charset="0"/>
              <a:ea typeface="宋体" panose="02010600030101010101" pitchFamily="2" charset="-122"/>
            </a:endParaRPr>
          </a:p>
        </p:txBody>
      </p:sp>
      <p:sp>
        <p:nvSpPr>
          <p:cNvPr id="3" name="文本框 2"/>
          <p:cNvSpPr txBox="1"/>
          <p:nvPr/>
        </p:nvSpPr>
        <p:spPr>
          <a:xfrm>
            <a:off x="251460" y="4364990"/>
            <a:ext cx="8418830" cy="2584450"/>
          </a:xfrm>
          <a:prstGeom prst="rect">
            <a:avLst/>
          </a:prstGeom>
          <a:noFill/>
          <a:ln w="9525">
            <a:noFill/>
          </a:ln>
        </p:spPr>
        <p:txBody>
          <a:bodyPr wrap="square">
            <a:spAutoFit/>
          </a:bodyPr>
          <a:p>
            <a:pPr marL="765175" indent="-765175"/>
            <a:r>
              <a:rPr lang="zh-CN" sz="1800" b="1">
                <a:solidFill>
                  <a:srgbClr val="0070C0"/>
                </a:solidFill>
                <a:latin typeface="Calibri" panose="020F0502020204030204" charset="0"/>
                <a:ea typeface="宋体" panose="02010600030101010101" pitchFamily="2" charset="-122"/>
              </a:rPr>
              <a:t>考情分析：除了2016和2017年没有考查情态动词外，基本上每年考查一个题，情态动词这部分也比较简单，主要考查逻辑关系以及情态动词的用法。情态动词的主要用法包括：</a:t>
            </a:r>
            <a:endParaRPr lang="zh-CN" sz="1800" b="1">
              <a:solidFill>
                <a:srgbClr val="0070C0"/>
              </a:solidFill>
              <a:latin typeface="Calibri" panose="020F0502020204030204" charset="0"/>
              <a:ea typeface="宋体" panose="02010600030101010101" pitchFamily="2" charset="-122"/>
            </a:endParaRPr>
          </a:p>
          <a:p>
            <a:pPr marL="765175" indent="-765175"/>
            <a:r>
              <a:rPr lang="zh-CN" sz="1800" b="1">
                <a:solidFill>
                  <a:srgbClr val="0070C0"/>
                </a:solidFill>
                <a:latin typeface="Calibri" panose="020F0502020204030204" charset="0"/>
                <a:ea typeface="宋体" panose="02010600030101010101" pitchFamily="2" charset="-122"/>
              </a:rPr>
              <a:t>          can/could:能够；可能（其中could是can的过去式）</a:t>
            </a:r>
            <a:r>
              <a:rPr lang="en-US" altLang="zh-CN" sz="1800" b="1">
                <a:solidFill>
                  <a:srgbClr val="0070C0"/>
                </a:solidFill>
                <a:latin typeface="Calibri" panose="020F0502020204030204" charset="0"/>
                <a:ea typeface="宋体" panose="02010600030101010101" pitchFamily="2" charset="-122"/>
              </a:rPr>
              <a:t>               </a:t>
            </a:r>
            <a:r>
              <a:rPr lang="zh-CN" sz="1800" b="1">
                <a:solidFill>
                  <a:srgbClr val="0070C0"/>
                </a:solidFill>
                <a:latin typeface="Calibri" panose="020F0502020204030204" charset="0"/>
                <a:ea typeface="宋体" panose="02010600030101010101" pitchFamily="2" charset="-122"/>
              </a:rPr>
              <a:t>can’t：不可能</a:t>
            </a:r>
            <a:endParaRPr lang="zh-CN" sz="1800" b="1">
              <a:solidFill>
                <a:srgbClr val="0070C0"/>
              </a:solidFill>
              <a:latin typeface="Calibri" panose="020F0502020204030204" charset="0"/>
              <a:ea typeface="宋体" panose="02010600030101010101" pitchFamily="2" charset="-122"/>
            </a:endParaRPr>
          </a:p>
          <a:p>
            <a:pPr marL="765175" indent="-765175"/>
            <a:r>
              <a:rPr lang="zh-CN" sz="1800" b="1">
                <a:solidFill>
                  <a:srgbClr val="0070C0"/>
                </a:solidFill>
                <a:latin typeface="Calibri" panose="020F0502020204030204" charset="0"/>
                <a:ea typeface="宋体" panose="02010600030101010101" pitchFamily="2" charset="-122"/>
              </a:rPr>
              <a:t>          may/might: 可以；可能（其中might是may的过去式）</a:t>
            </a:r>
            <a:endParaRPr lang="zh-CN" sz="1800" b="1">
              <a:solidFill>
                <a:srgbClr val="0070C0"/>
              </a:solidFill>
              <a:latin typeface="Calibri" panose="020F0502020204030204" charset="0"/>
              <a:ea typeface="宋体" panose="02010600030101010101" pitchFamily="2" charset="-122"/>
            </a:endParaRPr>
          </a:p>
          <a:p>
            <a:pPr marL="765175" indent="-765175"/>
            <a:r>
              <a:rPr lang="zh-CN" sz="1800" b="1">
                <a:solidFill>
                  <a:srgbClr val="0070C0"/>
                </a:solidFill>
                <a:latin typeface="Calibri" panose="020F0502020204030204" charset="0"/>
                <a:ea typeface="宋体" panose="02010600030101010101" pitchFamily="2" charset="-122"/>
              </a:rPr>
              <a:t>          should：应该</a:t>
            </a:r>
            <a:r>
              <a:rPr lang="en-US" altLang="zh-CN" sz="1800" b="1">
                <a:solidFill>
                  <a:srgbClr val="0070C0"/>
                </a:solidFill>
                <a:latin typeface="Calibri" panose="020F0502020204030204" charset="0"/>
                <a:ea typeface="宋体" panose="02010600030101010101" pitchFamily="2" charset="-122"/>
              </a:rPr>
              <a:t>                                                         </a:t>
            </a:r>
            <a:r>
              <a:rPr lang="zh-CN" sz="1800" b="1">
                <a:solidFill>
                  <a:srgbClr val="0070C0"/>
                </a:solidFill>
                <a:latin typeface="Calibri" panose="020F0502020204030204" charset="0"/>
                <a:ea typeface="宋体" panose="02010600030101010101" pitchFamily="2" charset="-122"/>
              </a:rPr>
              <a:t>should have done：本应该做某事</a:t>
            </a:r>
            <a:endParaRPr lang="zh-CN" sz="1800" b="1">
              <a:solidFill>
                <a:srgbClr val="0070C0"/>
              </a:solidFill>
              <a:latin typeface="Calibri" panose="020F0502020204030204" charset="0"/>
              <a:ea typeface="宋体" panose="02010600030101010101" pitchFamily="2" charset="-122"/>
            </a:endParaRPr>
          </a:p>
          <a:p>
            <a:pPr marL="765175" indent="-765175"/>
            <a:r>
              <a:rPr lang="zh-CN" sz="1800" b="1">
                <a:solidFill>
                  <a:srgbClr val="0070C0"/>
                </a:solidFill>
                <a:latin typeface="Calibri" panose="020F0502020204030204" charset="0"/>
                <a:ea typeface="宋体" panose="02010600030101010101" pitchFamily="2" charset="-122"/>
              </a:rPr>
              <a:t>          must：必须；一定</a:t>
            </a:r>
            <a:r>
              <a:rPr lang="en-US" altLang="zh-CN" sz="1800" b="1">
                <a:solidFill>
                  <a:srgbClr val="0070C0"/>
                </a:solidFill>
                <a:latin typeface="Calibri" panose="020F0502020204030204" charset="0"/>
                <a:ea typeface="宋体" panose="02010600030101010101" pitchFamily="2" charset="-122"/>
              </a:rPr>
              <a:t>                                               </a:t>
            </a:r>
            <a:r>
              <a:rPr lang="zh-CN" sz="1800" b="1">
                <a:solidFill>
                  <a:srgbClr val="0070C0"/>
                </a:solidFill>
                <a:latin typeface="Calibri" panose="020F0502020204030204" charset="0"/>
                <a:ea typeface="宋体" panose="02010600030101010101" pitchFamily="2" charset="-122"/>
              </a:rPr>
              <a:t>mustn’t: 不可以（表禁止）</a:t>
            </a:r>
            <a:endParaRPr lang="zh-CN" sz="1800" b="1">
              <a:solidFill>
                <a:srgbClr val="0070C0"/>
              </a:solidFill>
              <a:latin typeface="Calibri" panose="020F0502020204030204" charset="0"/>
              <a:ea typeface="宋体" panose="02010600030101010101" pitchFamily="2" charset="-122"/>
            </a:endParaRPr>
          </a:p>
          <a:p>
            <a:pPr marL="765175" indent="-765175"/>
            <a:r>
              <a:rPr lang="zh-CN" sz="1800" b="1">
                <a:solidFill>
                  <a:srgbClr val="0070C0"/>
                </a:solidFill>
                <a:latin typeface="Calibri" panose="020F0502020204030204" charset="0"/>
                <a:ea typeface="宋体" panose="02010600030101010101" pitchFamily="2" charset="-122"/>
              </a:rPr>
              <a:t>          need：需要；必要</a:t>
            </a:r>
            <a:r>
              <a:rPr lang="en-US" altLang="zh-CN" sz="1800" b="1">
                <a:solidFill>
                  <a:srgbClr val="0070C0"/>
                </a:solidFill>
                <a:latin typeface="Calibri" panose="020F0502020204030204" charset="0"/>
                <a:ea typeface="宋体" panose="02010600030101010101" pitchFamily="2" charset="-122"/>
              </a:rPr>
              <a:t>                                              </a:t>
            </a:r>
            <a:r>
              <a:rPr lang="zh-CN" sz="1800" b="1">
                <a:solidFill>
                  <a:srgbClr val="0070C0"/>
                </a:solidFill>
                <a:latin typeface="Calibri" panose="020F0502020204030204" charset="0"/>
                <a:ea typeface="宋体" panose="02010600030101010101" pitchFamily="2" charset="-122"/>
              </a:rPr>
              <a:t> needn’t: 没有必要</a:t>
            </a:r>
            <a:endParaRPr lang="zh-CN" sz="1800" b="1">
              <a:solidFill>
                <a:srgbClr val="0070C0"/>
              </a:solidFill>
              <a:latin typeface="Calibri" panose="020F0502020204030204" charset="0"/>
              <a:ea typeface="宋体" panose="02010600030101010101" pitchFamily="2" charset="-122"/>
            </a:endParaRPr>
          </a:p>
          <a:p>
            <a:pPr marL="765175" indent="-765175"/>
            <a:r>
              <a:rPr lang="zh-CN" sz="1800" b="1">
                <a:solidFill>
                  <a:srgbClr val="0070C0"/>
                </a:solidFill>
                <a:latin typeface="Calibri" panose="020F0502020204030204" charset="0"/>
                <a:ea typeface="宋体" panose="02010600030101010101" pitchFamily="2" charset="-122"/>
              </a:rPr>
              <a:t>          will：会</a:t>
            </a:r>
            <a:endParaRPr lang="zh-CN" sz="1800" b="1">
              <a:solidFill>
                <a:srgbClr val="0070C0"/>
              </a:solidFill>
              <a:latin typeface="Calibri" panose="020F0502020204030204" charset="0"/>
              <a:ea typeface="宋体" panose="02010600030101010101" pitchFamily="2" charset="-122"/>
            </a:endParaRPr>
          </a:p>
        </p:txBody>
      </p:sp>
      <p:graphicFrame>
        <p:nvGraphicFramePr>
          <p:cNvPr id="4" name="表格 3"/>
          <p:cNvGraphicFramePr/>
          <p:nvPr>
            <p:custDataLst>
              <p:tags r:id="rId1"/>
            </p:custDataLst>
          </p:nvPr>
        </p:nvGraphicFramePr>
        <p:xfrm>
          <a:off x="881380" y="404495"/>
          <a:ext cx="7073900" cy="3896360"/>
        </p:xfrm>
        <a:graphic>
          <a:graphicData uri="http://schemas.openxmlformats.org/drawingml/2006/table">
            <a:tbl>
              <a:tblPr/>
              <a:tblGrid>
                <a:gridCol w="3531870"/>
                <a:gridCol w="3542030"/>
              </a:tblGrid>
              <a:tr h="299720">
                <a:tc>
                  <a:txBody>
                    <a:bodyPr/>
                    <a:p>
                      <a:pPr indent="0" algn="ctr">
                        <a:buNone/>
                      </a:pPr>
                      <a:r>
                        <a:rPr lang="en-US" sz="1800" b="1">
                          <a:ea typeface="宋体" panose="02010600030101010101" pitchFamily="2" charset="-122"/>
                          <a:cs typeface="宋体" panose="02010600030101010101" pitchFamily="2" charset="-122"/>
                        </a:rPr>
                        <a:t>年份</a:t>
                      </a:r>
                      <a:endParaRPr lang="en-US" altLang="en-US" sz="1800" b="1">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ea typeface="宋体" panose="02010600030101010101" pitchFamily="2" charset="-122"/>
                          <a:cs typeface="宋体" panose="02010600030101010101" pitchFamily="2" charset="-122"/>
                        </a:rPr>
                        <a:t>考查个数</a:t>
                      </a:r>
                      <a:endParaRPr lang="en-US" altLang="en-US" sz="1800" b="1">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9720">
                <a:tc>
                  <a:txBody>
                    <a:bodyPr/>
                    <a:p>
                      <a:pPr indent="0" algn="ctr">
                        <a:buNone/>
                      </a:pPr>
                      <a:r>
                        <a:rPr lang="en-US" altLang="en-US" sz="1800" b="1">
                          <a:ea typeface="宋体" panose="02010600030101010101" pitchFamily="2" charset="-122"/>
                          <a:cs typeface="+mn-lt"/>
                        </a:rPr>
                        <a:t>2024</a:t>
                      </a:r>
                      <a:r>
                        <a:rPr lang="zh-CN" altLang="en-US" sz="1800" b="1">
                          <a:ea typeface="宋体" panose="02010600030101010101" pitchFamily="2" charset="-122"/>
                          <a:cs typeface="+mn-lt"/>
                        </a:rPr>
                        <a:t>年</a:t>
                      </a:r>
                      <a:endParaRPr lang="zh-CN"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9720">
                <a:tc>
                  <a:txBody>
                    <a:bodyPr/>
                    <a:p>
                      <a:pPr indent="0" algn="ctr">
                        <a:buNone/>
                      </a:pPr>
                      <a:r>
                        <a:rPr lang="en-US" sz="1800" b="1">
                          <a:ea typeface="宋体" panose="02010600030101010101" pitchFamily="2" charset="-122"/>
                          <a:cs typeface="+mn-lt"/>
                          <a:sym typeface="+mn-ea"/>
                        </a:rPr>
                        <a:t>2</a:t>
                      </a:r>
                      <a:r>
                        <a:rPr lang="en-US" sz="1800" b="1">
                          <a:cs typeface="+mn-lt"/>
                          <a:sym typeface="+mn-ea"/>
                        </a:rPr>
                        <a:t>023</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9720">
                <a:tc>
                  <a:txBody>
                    <a:bodyPr/>
                    <a:p>
                      <a:pPr indent="0" algn="ctr">
                        <a:buNone/>
                      </a:pPr>
                      <a:r>
                        <a:rPr lang="en-US" sz="1800" b="1">
                          <a:ea typeface="宋体" panose="02010600030101010101" pitchFamily="2" charset="-122"/>
                          <a:cs typeface="+mn-lt"/>
                          <a:sym typeface="+mn-ea"/>
                        </a:rPr>
                        <a:t>2</a:t>
                      </a:r>
                      <a:r>
                        <a:rPr lang="en-US" sz="1800" b="1">
                          <a:cs typeface="+mn-lt"/>
                          <a:sym typeface="+mn-ea"/>
                        </a:rPr>
                        <a:t>022</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9720">
                <a:tc>
                  <a:txBody>
                    <a:bodyPr/>
                    <a:p>
                      <a:pPr indent="0" algn="ctr">
                        <a:buNone/>
                      </a:pPr>
                      <a:r>
                        <a:rPr lang="en-US" sz="1800" b="1">
                          <a:ea typeface="宋体" panose="02010600030101010101" pitchFamily="2" charset="-122"/>
                          <a:cs typeface="+mn-lt"/>
                          <a:sym typeface="+mn-ea"/>
                        </a:rPr>
                        <a:t>2</a:t>
                      </a:r>
                      <a:r>
                        <a:rPr lang="en-US" sz="1800" b="1">
                          <a:cs typeface="+mn-lt"/>
                          <a:sym typeface="+mn-ea"/>
                        </a:rPr>
                        <a:t>021</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9720">
                <a:tc>
                  <a:txBody>
                    <a:bodyPr/>
                    <a:p>
                      <a:pPr indent="0" algn="ctr">
                        <a:buNone/>
                      </a:pPr>
                      <a:r>
                        <a:rPr lang="en-US" sz="1800" b="1">
                          <a:ea typeface="宋体" panose="02010600030101010101" pitchFamily="2" charset="-122"/>
                          <a:cs typeface="+mn-lt"/>
                          <a:sym typeface="+mn-ea"/>
                        </a:rPr>
                        <a:t>2</a:t>
                      </a:r>
                      <a:r>
                        <a:rPr lang="en-US" sz="1800" b="1">
                          <a:cs typeface="+mn-lt"/>
                          <a:sym typeface="+mn-ea"/>
                        </a:rPr>
                        <a:t>020</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9720">
                <a:tc>
                  <a:txBody>
                    <a:bodyPr/>
                    <a:p>
                      <a:pPr indent="0" algn="ctr">
                        <a:buNone/>
                      </a:pPr>
                      <a:r>
                        <a:rPr lang="en-US" sz="1800" b="1">
                          <a:ea typeface="宋体" panose="02010600030101010101" pitchFamily="2" charset="-122"/>
                          <a:cs typeface="+mn-lt"/>
                          <a:sym typeface="+mn-ea"/>
                        </a:rPr>
                        <a:t>2</a:t>
                      </a:r>
                      <a:r>
                        <a:rPr lang="en-US" sz="1800" b="1">
                          <a:cs typeface="+mn-lt"/>
                          <a:sym typeface="+mn-ea"/>
                        </a:rPr>
                        <a:t>019</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9720">
                <a:tc>
                  <a:txBody>
                    <a:bodyPr/>
                    <a:p>
                      <a:pPr indent="0" algn="ctr">
                        <a:buNone/>
                      </a:pPr>
                      <a:r>
                        <a:rPr lang="en-US" sz="1800" b="1">
                          <a:ea typeface="宋体" panose="02010600030101010101" pitchFamily="2" charset="-122"/>
                          <a:cs typeface="+mn-lt"/>
                          <a:sym typeface="+mn-ea"/>
                        </a:rPr>
                        <a:t>2</a:t>
                      </a:r>
                      <a:r>
                        <a:rPr lang="en-US" sz="1800" b="1">
                          <a:cs typeface="+mn-lt"/>
                          <a:sym typeface="+mn-ea"/>
                        </a:rPr>
                        <a:t>018</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9720">
                <a:tc>
                  <a:txBody>
                    <a:bodyPr/>
                    <a:p>
                      <a:pPr indent="0" algn="ctr">
                        <a:buNone/>
                      </a:pPr>
                      <a:r>
                        <a:rPr lang="en-US" sz="1800" b="1">
                          <a:ea typeface="宋体" panose="02010600030101010101" pitchFamily="2" charset="-122"/>
                          <a:cs typeface="+mn-lt"/>
                          <a:sym typeface="+mn-ea"/>
                        </a:rPr>
                        <a:t>2</a:t>
                      </a:r>
                      <a:r>
                        <a:rPr lang="en-US" sz="1800" b="1">
                          <a:cs typeface="+mn-lt"/>
                          <a:sym typeface="+mn-ea"/>
                        </a:rPr>
                        <a:t>017</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0</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9720">
                <a:tc>
                  <a:txBody>
                    <a:bodyPr/>
                    <a:p>
                      <a:pPr indent="0" algn="ctr">
                        <a:buNone/>
                      </a:pPr>
                      <a:r>
                        <a:rPr lang="en-US" sz="1800" b="1">
                          <a:ea typeface="宋体" panose="02010600030101010101" pitchFamily="2" charset="-122"/>
                          <a:cs typeface="+mn-lt"/>
                          <a:sym typeface="+mn-ea"/>
                        </a:rPr>
                        <a:t>2</a:t>
                      </a:r>
                      <a:r>
                        <a:rPr lang="en-US" sz="1800" b="1">
                          <a:cs typeface="+mn-lt"/>
                          <a:sym typeface="+mn-ea"/>
                        </a:rPr>
                        <a:t>016</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1800" b="1">
                          <a:solidFill>
                            <a:srgbClr val="FF0000"/>
                          </a:solidFill>
                          <a:ea typeface="宋体" panose="02010600030101010101" pitchFamily="2" charset="-122"/>
                          <a:cs typeface="+mn-lt"/>
                        </a:rPr>
                        <a:t>0</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9720">
                <a:tc>
                  <a:txBody>
                    <a:bodyPr/>
                    <a:p>
                      <a:pPr indent="0" algn="ctr">
                        <a:buNone/>
                      </a:pPr>
                      <a:r>
                        <a:rPr lang="en-US" sz="1800" b="1">
                          <a:ea typeface="宋体" panose="02010600030101010101" pitchFamily="2" charset="-122"/>
                          <a:cs typeface="+mn-lt"/>
                          <a:sym typeface="+mn-ea"/>
                        </a:rPr>
                        <a:t>2</a:t>
                      </a:r>
                      <a:r>
                        <a:rPr lang="en-US" sz="1800" b="1">
                          <a:cs typeface="+mn-lt"/>
                          <a:sym typeface="+mn-ea"/>
                        </a:rPr>
                        <a:t>015</a:t>
                      </a:r>
                      <a:r>
                        <a:rPr lang="en-US" sz="1800" b="1">
                          <a:ea typeface="宋体" panose="02010600030101010101" pitchFamily="2" charset="-122"/>
                          <a:cs typeface="+mn-lt"/>
                          <a:sym typeface="+mn-ea"/>
                        </a:rPr>
                        <a:t>年</a:t>
                      </a:r>
                      <a:endParaRPr lang="en-US" altLang="en-US" sz="1800" b="1">
                        <a:ea typeface="宋体" panose="02010600030101010101" pitchFamily="2" charset="-122"/>
                        <a:cs typeface="+mn-lt"/>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9720">
                <a:tc>
                  <a:txBody>
                    <a:bodyPr/>
                    <a:p>
                      <a:pPr indent="0" algn="ctr">
                        <a:buNone/>
                      </a:pPr>
                      <a:r>
                        <a:rPr lang="en-US" sz="1800" b="1">
                          <a:ea typeface="宋体" panose="02010600030101010101" pitchFamily="2" charset="-122"/>
                          <a:cs typeface="+mn-lt"/>
                        </a:rPr>
                        <a:t>2</a:t>
                      </a:r>
                      <a:r>
                        <a:rPr lang="en-US" sz="1800" b="1">
                          <a:cs typeface="+mn-lt"/>
                        </a:rPr>
                        <a:t>014</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9720">
                <a:tc>
                  <a:txBody>
                    <a:bodyPr/>
                    <a:p>
                      <a:pPr indent="0" algn="ctr">
                        <a:buNone/>
                      </a:pPr>
                      <a:r>
                        <a:rPr lang="en-US" sz="1800" b="1">
                          <a:ea typeface="宋体" panose="02010600030101010101" pitchFamily="2" charset="-122"/>
                          <a:cs typeface="+mn-lt"/>
                        </a:rPr>
                        <a:t>2</a:t>
                      </a:r>
                      <a:r>
                        <a:rPr lang="en-US" sz="1800" b="1">
                          <a:cs typeface="+mn-lt"/>
                        </a:rPr>
                        <a:t>013</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1</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323215" y="3705860"/>
            <a:ext cx="8350885" cy="1198880"/>
          </a:xfrm>
          <a:prstGeom prst="rect">
            <a:avLst/>
          </a:prstGeom>
          <a:noFill/>
          <a:ln w="9525">
            <a:noFill/>
          </a:ln>
        </p:spPr>
        <p:txBody>
          <a:bodyPr wrap="square">
            <a:spAutoFit/>
          </a:bodyPr>
          <a:p>
            <a:r>
              <a:rPr sz="2400" b="1">
                <a:latin typeface="Times New Roman" panose="02020603050405020304" pitchFamily="18" charset="0"/>
                <a:sym typeface="+mn-ea"/>
              </a:rPr>
              <a:t>（202</a:t>
            </a:r>
            <a:r>
              <a:rPr lang="en-US" sz="2400" b="1">
                <a:latin typeface="Times New Roman" panose="02020603050405020304" pitchFamily="18" charset="0"/>
                <a:sym typeface="+mn-ea"/>
              </a:rPr>
              <a:t>3</a:t>
            </a:r>
            <a:r>
              <a:rPr sz="2400" b="1">
                <a:latin typeface="Times New Roman" panose="02020603050405020304" pitchFamily="18" charset="0"/>
                <a:sym typeface="+mn-ea"/>
              </a:rPr>
              <a:t>年）</a:t>
            </a:r>
            <a:r>
              <a:rPr lang="en-US" altLang="zh-CN" sz="2400" b="1">
                <a:latin typeface="Times New Roman" panose="02020603050405020304" pitchFamily="18" charset="0"/>
              </a:rPr>
              <a:t> If you see Adrian, </a:t>
            </a:r>
            <a:r>
              <a:rPr lang="en-US" sz="2400" b="1">
                <a:latin typeface="Times New Roman" panose="02020603050405020304" pitchFamily="18" charset="0"/>
                <a:sym typeface="+mn-ea"/>
              </a:rPr>
              <a:t>__________</a:t>
            </a:r>
            <a:r>
              <a:rPr lang="en-US" altLang="zh-CN" sz="2400" b="1">
                <a:latin typeface="Times New Roman" panose="02020603050405020304" pitchFamily="18" charset="0"/>
              </a:rPr>
              <a:t>you tell him that I’ll be in London next weekend?</a:t>
            </a:r>
            <a:endParaRPr lang="en-US" altLang="zh-CN" sz="2400" b="1">
              <a:latin typeface="Times New Roman" panose="02020603050405020304" pitchFamily="18" charset="0"/>
            </a:endParaRPr>
          </a:p>
          <a:p>
            <a:r>
              <a:rPr lang="en-US" altLang="zh-CN" sz="2400" b="1">
                <a:latin typeface="Times New Roman" panose="02020603050405020304" pitchFamily="18" charset="0"/>
              </a:rPr>
              <a:t>       A. need          B. may         C. must        D. can</a:t>
            </a:r>
            <a:endParaRPr lang="en-US" altLang="zh-CN" sz="2400" b="1">
              <a:latin typeface="Times New Roman" panose="02020603050405020304" pitchFamily="18" charset="0"/>
            </a:endParaRPr>
          </a:p>
        </p:txBody>
      </p:sp>
      <p:sp>
        <p:nvSpPr>
          <p:cNvPr id="2" name="文本框 1"/>
          <p:cNvSpPr txBox="1"/>
          <p:nvPr>
            <p:custDataLst>
              <p:tags r:id="rId2"/>
            </p:custDataLst>
          </p:nvPr>
        </p:nvSpPr>
        <p:spPr>
          <a:xfrm>
            <a:off x="323215" y="1993900"/>
            <a:ext cx="7858760" cy="1476375"/>
          </a:xfrm>
          <a:prstGeom prst="rect">
            <a:avLst/>
          </a:prstGeom>
          <a:noFill/>
          <a:ln w="9525">
            <a:noFill/>
          </a:ln>
        </p:spPr>
        <p:txBody>
          <a:bodyPr wrap="square">
            <a:spAutoFit/>
          </a:bodyPr>
          <a:p>
            <a:r>
              <a:rPr sz="1800">
                <a:solidFill>
                  <a:srgbClr val="FF0000"/>
                </a:solidFill>
              </a:rPr>
              <a:t>答案：</a:t>
            </a:r>
            <a:r>
              <a:rPr lang="en-US" sz="1800">
                <a:solidFill>
                  <a:srgbClr val="FF0000"/>
                </a:solidFill>
              </a:rPr>
              <a:t>B</a:t>
            </a:r>
            <a:endParaRPr sz="1800">
              <a:solidFill>
                <a:srgbClr val="FF0000"/>
              </a:solidFill>
            </a:endParaRPr>
          </a:p>
          <a:p>
            <a:r>
              <a:rPr lang="zh-CN" altLang="en-US" sz="1800">
                <a:solidFill>
                  <a:srgbClr val="FF0000"/>
                </a:solidFill>
              </a:rPr>
              <a:t>考点与解析：考查情态动词的否定。</a:t>
            </a:r>
            <a:r>
              <a:rPr lang="en-US" altLang="zh-CN" sz="1800">
                <a:solidFill>
                  <a:srgbClr val="FF0000"/>
                </a:solidFill>
              </a:rPr>
              <a:t>A </a:t>
            </a:r>
            <a:r>
              <a:rPr lang="zh-CN" altLang="en-US" sz="1800">
                <a:solidFill>
                  <a:srgbClr val="FF0000"/>
                </a:solidFill>
              </a:rPr>
              <a:t>选项不需要，</a:t>
            </a:r>
            <a:r>
              <a:rPr lang="en-US" altLang="zh-CN" sz="1800">
                <a:solidFill>
                  <a:srgbClr val="FF0000"/>
                </a:solidFill>
              </a:rPr>
              <a:t>B </a:t>
            </a:r>
            <a:r>
              <a:rPr lang="zh-CN" altLang="en-US" sz="1800">
                <a:solidFill>
                  <a:srgbClr val="FF0000"/>
                </a:solidFill>
              </a:rPr>
              <a:t>选项不能，</a:t>
            </a:r>
            <a:r>
              <a:rPr lang="en-US" altLang="zh-CN" sz="1800">
                <a:solidFill>
                  <a:srgbClr val="FF0000"/>
                </a:solidFill>
              </a:rPr>
              <a:t>C </a:t>
            </a:r>
            <a:r>
              <a:rPr lang="zh-CN" altLang="en-US" sz="1800">
                <a:solidFill>
                  <a:srgbClr val="FF0000"/>
                </a:solidFill>
              </a:rPr>
              <a:t>选项禁止，</a:t>
            </a:r>
            <a:r>
              <a:rPr lang="en-US" altLang="zh-CN" sz="1800">
                <a:solidFill>
                  <a:srgbClr val="FF0000"/>
                </a:solidFill>
              </a:rPr>
              <a:t>D </a:t>
            </a:r>
            <a:r>
              <a:rPr lang="zh-CN" altLang="en-US" sz="1800">
                <a:solidFill>
                  <a:srgbClr val="FF0000"/>
                </a:solidFill>
              </a:rPr>
              <a:t>选项表示助动词不能。</a:t>
            </a:r>
            <a:endParaRPr lang="zh-CN" altLang="en-US" sz="1800">
              <a:solidFill>
                <a:srgbClr val="FF0000"/>
              </a:solidFill>
            </a:endParaRPr>
          </a:p>
          <a:p>
            <a:r>
              <a:rPr lang="zh-CN" altLang="en-US" sz="1800">
                <a:solidFill>
                  <a:srgbClr val="FF0000"/>
                </a:solidFill>
              </a:rPr>
              <a:t>句意：</a:t>
            </a:r>
            <a:r>
              <a:rPr lang="zh-CN" sz="1800">
                <a:solidFill>
                  <a:srgbClr val="FF0000"/>
                </a:solidFill>
              </a:rPr>
              <a:t>你好朱利娅，你今天能去接孩子们吗</a:t>
            </a:r>
            <a:r>
              <a:rPr lang="zh-CN" altLang="en-US" sz="1800">
                <a:solidFill>
                  <a:srgbClr val="FF0000"/>
                </a:solidFill>
              </a:rPr>
              <a:t>？</a:t>
            </a:r>
            <a:r>
              <a:rPr lang="en-US" altLang="zh-CN" sz="1800">
                <a:solidFill>
                  <a:srgbClr val="FF0000"/>
                </a:solidFill>
              </a:rPr>
              <a:t> </a:t>
            </a:r>
            <a:r>
              <a:rPr lang="zh-CN" altLang="en-US" sz="1800">
                <a:solidFill>
                  <a:srgbClr val="FF0000"/>
                </a:solidFill>
              </a:rPr>
              <a:t>对不起</a:t>
            </a:r>
            <a:r>
              <a:rPr lang="en-US" altLang="zh-CN" sz="1800">
                <a:solidFill>
                  <a:srgbClr val="FF0000"/>
                </a:solidFill>
              </a:rPr>
              <a:t>James,</a:t>
            </a:r>
            <a:r>
              <a:rPr lang="zh-CN" altLang="en-US" sz="1800">
                <a:solidFill>
                  <a:srgbClr val="FF0000"/>
                </a:solidFill>
              </a:rPr>
              <a:t>我不能，因为我今天下午必须得加一小时班。</a:t>
            </a:r>
            <a:endParaRPr lang="zh-CN" altLang="en-US" sz="1800">
              <a:solidFill>
                <a:srgbClr val="FF0000"/>
              </a:solidFill>
            </a:endParaRPr>
          </a:p>
        </p:txBody>
      </p:sp>
      <p:sp>
        <p:nvSpPr>
          <p:cNvPr id="3" name="文本框 2"/>
          <p:cNvSpPr txBox="1"/>
          <p:nvPr>
            <p:custDataLst>
              <p:tags r:id="rId3"/>
            </p:custDataLst>
          </p:nvPr>
        </p:nvSpPr>
        <p:spPr>
          <a:xfrm>
            <a:off x="395605" y="332740"/>
            <a:ext cx="8350885" cy="1568450"/>
          </a:xfrm>
          <a:prstGeom prst="rect">
            <a:avLst/>
          </a:prstGeom>
          <a:noFill/>
          <a:ln w="9525">
            <a:noFill/>
          </a:ln>
        </p:spPr>
        <p:txBody>
          <a:bodyPr wrap="square">
            <a:spAutoFit/>
          </a:bodyPr>
          <a:p>
            <a:r>
              <a:rPr sz="2400" b="1">
                <a:latin typeface="Times New Roman" panose="02020603050405020304" pitchFamily="18" charset="0"/>
                <a:sym typeface="+mn-ea"/>
              </a:rPr>
              <a:t>（202</a:t>
            </a:r>
            <a:r>
              <a:rPr lang="en-US" sz="2400" b="1">
                <a:latin typeface="Times New Roman" panose="02020603050405020304" pitchFamily="18" charset="0"/>
                <a:sym typeface="+mn-ea"/>
              </a:rPr>
              <a:t>4</a:t>
            </a:r>
            <a:r>
              <a:rPr sz="2400" b="1">
                <a:latin typeface="Times New Roman" panose="02020603050405020304" pitchFamily="18" charset="0"/>
                <a:sym typeface="+mn-ea"/>
              </a:rPr>
              <a:t>年）</a:t>
            </a:r>
            <a:r>
              <a:rPr lang="en-US" sz="2400" b="1">
                <a:latin typeface="Times New Roman" panose="02020603050405020304" pitchFamily="18" charset="0"/>
                <a:sym typeface="+mn-ea"/>
              </a:rPr>
              <a:t>-Hello</a:t>
            </a:r>
            <a:r>
              <a:rPr lang="zh-CN" altLang="en-US" sz="2400" b="1">
                <a:latin typeface="Times New Roman" panose="02020603050405020304" pitchFamily="18" charset="0"/>
                <a:sym typeface="+mn-ea"/>
              </a:rPr>
              <a:t>，</a:t>
            </a:r>
            <a:r>
              <a:rPr lang="en-US" altLang="zh-CN" sz="2400" b="1">
                <a:latin typeface="Times New Roman" panose="02020603050405020304" pitchFamily="18" charset="0"/>
                <a:sym typeface="+mn-ea"/>
              </a:rPr>
              <a:t>Julia</a:t>
            </a:r>
            <a:r>
              <a:rPr lang="zh-CN" altLang="en-US" sz="2400" b="1">
                <a:latin typeface="Times New Roman" panose="02020603050405020304" pitchFamily="18" charset="0"/>
                <a:sym typeface="+mn-ea"/>
              </a:rPr>
              <a:t>，</a:t>
            </a:r>
            <a:r>
              <a:rPr lang="en-US" altLang="zh-CN" sz="2400" b="1">
                <a:latin typeface="Times New Roman" panose="02020603050405020304" pitchFamily="18" charset="0"/>
                <a:sym typeface="+mn-ea"/>
              </a:rPr>
              <a:t>could you pick up the kids today?</a:t>
            </a:r>
            <a:endParaRPr lang="en-US" altLang="zh-CN" sz="2400" b="1">
              <a:latin typeface="Times New Roman" panose="02020603050405020304" pitchFamily="18" charset="0"/>
              <a:sym typeface="+mn-ea"/>
            </a:endParaRPr>
          </a:p>
          <a:p>
            <a:r>
              <a:rPr lang="en-US" altLang="zh-CN" sz="2400" b="1">
                <a:latin typeface="Times New Roman" panose="02020603050405020304" pitchFamily="18" charset="0"/>
                <a:sym typeface="+mn-ea"/>
              </a:rPr>
              <a:t>                    -Sorry, James,</a:t>
            </a:r>
            <a:r>
              <a:rPr lang="en-US" altLang="zh-CN" sz="2400" b="1">
                <a:latin typeface="Times New Roman" panose="02020603050405020304" pitchFamily="18" charset="0"/>
              </a:rPr>
              <a:t> I</a:t>
            </a:r>
            <a:r>
              <a:rPr lang="en-US" sz="2400" b="1">
                <a:latin typeface="Times New Roman" panose="02020603050405020304" pitchFamily="18" charset="0"/>
                <a:sym typeface="+mn-ea"/>
              </a:rPr>
              <a:t>__________,because I have to    </a:t>
            </a:r>
            <a:endParaRPr lang="en-US" sz="2400" b="1">
              <a:latin typeface="Times New Roman" panose="02020603050405020304" pitchFamily="18" charset="0"/>
              <a:sym typeface="+mn-ea"/>
            </a:endParaRPr>
          </a:p>
          <a:p>
            <a:r>
              <a:rPr lang="en-US" sz="2400" b="1">
                <a:latin typeface="Times New Roman" panose="02020603050405020304" pitchFamily="18" charset="0"/>
                <a:sym typeface="+mn-ea"/>
              </a:rPr>
              <a:t>                     work an extra hour this afternoon.</a:t>
            </a:r>
            <a:endParaRPr lang="en-US" sz="2400" b="1">
              <a:latin typeface="Times New Roman" panose="02020603050405020304" pitchFamily="18" charset="0"/>
              <a:sym typeface="+mn-ea"/>
            </a:endParaRPr>
          </a:p>
          <a:p>
            <a:r>
              <a:rPr lang="en-US" altLang="zh-CN" sz="2400" b="1">
                <a:latin typeface="Times New Roman" panose="02020603050405020304" pitchFamily="18" charset="0"/>
              </a:rPr>
              <a:t>       A. needn’t         B. can’t        C. mustn’t        D. don’t</a:t>
            </a:r>
            <a:endParaRPr lang="en-US" altLang="zh-CN" sz="2400" b="1">
              <a:latin typeface="Times New Roman" panose="02020603050405020304" pitchFamily="18" charset="0"/>
            </a:endParaRPr>
          </a:p>
        </p:txBody>
      </p:sp>
      <p:sp>
        <p:nvSpPr>
          <p:cNvPr id="4" name="文本框 3"/>
          <p:cNvSpPr txBox="1"/>
          <p:nvPr>
            <p:custDataLst>
              <p:tags r:id="rId4"/>
            </p:custDataLst>
          </p:nvPr>
        </p:nvSpPr>
        <p:spPr>
          <a:xfrm>
            <a:off x="522605" y="5140325"/>
            <a:ext cx="7858760" cy="1198880"/>
          </a:xfrm>
          <a:prstGeom prst="rect">
            <a:avLst/>
          </a:prstGeom>
          <a:noFill/>
          <a:ln w="9525">
            <a:noFill/>
          </a:ln>
        </p:spPr>
        <p:txBody>
          <a:bodyPr wrap="square">
            <a:spAutoFit/>
          </a:bodyPr>
          <a:p>
            <a:r>
              <a:rPr sz="1800">
                <a:solidFill>
                  <a:srgbClr val="FF0000"/>
                </a:solidFill>
              </a:rPr>
              <a:t>答案：</a:t>
            </a:r>
            <a:r>
              <a:rPr lang="en-US" sz="1800">
                <a:solidFill>
                  <a:srgbClr val="FF0000"/>
                </a:solidFill>
              </a:rPr>
              <a:t>D</a:t>
            </a:r>
            <a:endParaRPr sz="1800">
              <a:solidFill>
                <a:srgbClr val="FF0000"/>
              </a:solidFill>
            </a:endParaRPr>
          </a:p>
          <a:p>
            <a:r>
              <a:rPr lang="zh-CN" altLang="en-US" sz="1800">
                <a:solidFill>
                  <a:srgbClr val="FF0000"/>
                </a:solidFill>
              </a:rPr>
              <a:t>考点与解析：考查情态动词。</a:t>
            </a:r>
            <a:r>
              <a:rPr lang="en-US" altLang="zh-CN" sz="1800">
                <a:solidFill>
                  <a:srgbClr val="FF0000"/>
                </a:solidFill>
              </a:rPr>
              <a:t>A </a:t>
            </a:r>
            <a:r>
              <a:rPr lang="zh-CN" altLang="en-US" sz="1800">
                <a:solidFill>
                  <a:srgbClr val="FF0000"/>
                </a:solidFill>
              </a:rPr>
              <a:t>选项需要，</a:t>
            </a:r>
            <a:r>
              <a:rPr lang="en-US" altLang="zh-CN" sz="1800">
                <a:solidFill>
                  <a:srgbClr val="FF0000"/>
                </a:solidFill>
              </a:rPr>
              <a:t>B </a:t>
            </a:r>
            <a:r>
              <a:rPr lang="zh-CN" altLang="en-US" sz="1800">
                <a:solidFill>
                  <a:srgbClr val="FF0000"/>
                </a:solidFill>
              </a:rPr>
              <a:t>选项可能，</a:t>
            </a:r>
            <a:r>
              <a:rPr lang="en-US" altLang="zh-CN" sz="1800">
                <a:solidFill>
                  <a:srgbClr val="FF0000"/>
                </a:solidFill>
              </a:rPr>
              <a:t>C </a:t>
            </a:r>
            <a:r>
              <a:rPr lang="zh-CN" altLang="en-US" sz="1800">
                <a:solidFill>
                  <a:srgbClr val="FF0000"/>
                </a:solidFill>
              </a:rPr>
              <a:t>选项必须，</a:t>
            </a:r>
            <a:r>
              <a:rPr lang="en-US" altLang="zh-CN" sz="1800">
                <a:solidFill>
                  <a:srgbClr val="FF0000"/>
                </a:solidFill>
              </a:rPr>
              <a:t>D </a:t>
            </a:r>
            <a:r>
              <a:rPr lang="zh-CN" altLang="en-US" sz="1800">
                <a:solidFill>
                  <a:srgbClr val="FF0000"/>
                </a:solidFill>
              </a:rPr>
              <a:t>选项表示请求、征求意见。</a:t>
            </a:r>
            <a:endParaRPr lang="zh-CN" altLang="en-US" sz="1800">
              <a:solidFill>
                <a:srgbClr val="FF0000"/>
              </a:solidFill>
            </a:endParaRPr>
          </a:p>
          <a:p>
            <a:r>
              <a:rPr lang="zh-CN" altLang="en-US" sz="1800">
                <a:solidFill>
                  <a:srgbClr val="FF0000"/>
                </a:solidFill>
              </a:rPr>
              <a:t>句意：如果你看到</a:t>
            </a:r>
            <a:r>
              <a:rPr lang="en-US" altLang="zh-CN" sz="1800">
                <a:solidFill>
                  <a:srgbClr val="FF0000"/>
                </a:solidFill>
              </a:rPr>
              <a:t> Adrian</a:t>
            </a:r>
            <a:r>
              <a:rPr lang="zh-CN" altLang="en-US" sz="1800">
                <a:solidFill>
                  <a:srgbClr val="FF0000"/>
                </a:solidFill>
              </a:rPr>
              <a:t>，能告诉他我下周要去伦敦</a:t>
            </a:r>
            <a:r>
              <a:rPr lang="zh-CN" altLang="en-US" sz="1800">
                <a:solidFill>
                  <a:srgbClr val="FF0000"/>
                </a:solidFill>
              </a:rPr>
              <a:t>吗？</a:t>
            </a:r>
            <a:endParaRPr lang="zh-CN" altLang="en-US" sz="1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79705" y="476885"/>
            <a:ext cx="8756015" cy="1568450"/>
          </a:xfrm>
          <a:prstGeom prst="rect">
            <a:avLst/>
          </a:prstGeom>
          <a:noFill/>
          <a:ln w="9525">
            <a:noFill/>
          </a:ln>
        </p:spPr>
        <p:txBody>
          <a:bodyPr wrap="square">
            <a:spAutoFit/>
          </a:bodyPr>
          <a:p>
            <a:r>
              <a:rPr lang="zh-CN" sz="2400" b="1">
                <a:latin typeface="Times New Roman" panose="02020603050405020304" pitchFamily="18" charset="0"/>
                <a:sym typeface="+mn-ea"/>
              </a:rPr>
              <a:t>（</a:t>
            </a:r>
            <a:r>
              <a:rPr lang="en-US" sz="2400" b="1">
                <a:latin typeface="Times New Roman" panose="02020603050405020304" pitchFamily="18" charset="0"/>
                <a:sym typeface="+mn-ea"/>
              </a:rPr>
              <a:t>2022</a:t>
            </a:r>
            <a:r>
              <a:rPr lang="zh-CN" sz="2400" b="1">
                <a:latin typeface="Times New Roman" panose="02020603050405020304" pitchFamily="18" charset="0"/>
                <a:sym typeface="+mn-ea"/>
              </a:rPr>
              <a:t>年）</a:t>
            </a:r>
            <a:r>
              <a:rPr lang="en-US" sz="2400" b="1">
                <a:latin typeface="Times New Roman" panose="02020603050405020304" pitchFamily="18" charset="0"/>
              </a:rPr>
              <a:t> —__________ I introduce myself? My name is Meg Johnson. </a:t>
            </a:r>
            <a:endParaRPr lang="en-US" sz="2400" b="1">
              <a:latin typeface="Times New Roman" panose="02020603050405020304" pitchFamily="18" charset="0"/>
            </a:endParaRPr>
          </a:p>
          <a:p>
            <a:r>
              <a:rPr lang="en-US" sz="2400" b="1">
                <a:latin typeface="Times New Roman" panose="02020603050405020304" pitchFamily="18" charset="0"/>
              </a:rPr>
              <a:t>—Nice to meet you, Mr. Johnson.</a:t>
            </a:r>
            <a:endParaRPr lang="en-US" sz="2400" b="1">
              <a:latin typeface="Times New Roman" panose="02020603050405020304" pitchFamily="18" charset="0"/>
            </a:endParaRPr>
          </a:p>
          <a:p>
            <a:r>
              <a:rPr lang="en-US" sz="2400" b="1">
                <a:latin typeface="Times New Roman" panose="02020603050405020304" pitchFamily="18" charset="0"/>
              </a:rPr>
              <a:t>    A. Must	      B. Should	            C. Need    	 D. May</a:t>
            </a:r>
            <a:endParaRPr lang="en-US" sz="2400" b="1">
              <a:latin typeface="Times New Roman" panose="02020603050405020304" pitchFamily="18" charset="0"/>
            </a:endParaRPr>
          </a:p>
        </p:txBody>
      </p:sp>
      <p:sp>
        <p:nvSpPr>
          <p:cNvPr id="2" name="文本框 1"/>
          <p:cNvSpPr txBox="1"/>
          <p:nvPr/>
        </p:nvSpPr>
        <p:spPr>
          <a:xfrm>
            <a:off x="251460" y="3507105"/>
            <a:ext cx="8301990" cy="1198880"/>
          </a:xfrm>
          <a:prstGeom prst="rect">
            <a:avLst/>
          </a:prstGeom>
          <a:noFill/>
          <a:ln w="9525">
            <a:noFill/>
          </a:ln>
        </p:spPr>
        <p:txBody>
          <a:bodyPr wrap="square">
            <a:spAutoFit/>
          </a:bodyPr>
          <a:p>
            <a:r>
              <a:rPr lang="en-US" sz="2400" b="1">
                <a:latin typeface="Times New Roman" panose="02020603050405020304" pitchFamily="18" charset="0"/>
                <a:ea typeface="等线" panose="02010600030101010101" charset="-122"/>
                <a:sym typeface="+mn-ea"/>
              </a:rPr>
              <a:t>（2021年）</a:t>
            </a:r>
            <a:r>
              <a:rPr lang="en-US" sz="2400" b="1">
                <a:latin typeface="Times New Roman" panose="02020603050405020304" pitchFamily="18" charset="0"/>
                <a:ea typeface="等线" panose="02010600030101010101" charset="-122"/>
              </a:rPr>
              <a:t>—Did Jane return your money? </a:t>
            </a:r>
            <a:endParaRPr lang="en-US" sz="2400" b="1">
              <a:latin typeface="Times New Roman" panose="02020603050405020304" pitchFamily="18" charset="0"/>
              <a:ea typeface="等线" panose="02010600030101010101" charset="-122"/>
            </a:endParaRPr>
          </a:p>
          <a:p>
            <a:r>
              <a:rPr lang="en-US" sz="2400" b="1">
                <a:latin typeface="Times New Roman" panose="02020603050405020304" pitchFamily="18" charset="0"/>
                <a:ea typeface="等线" panose="02010600030101010101" charset="-122"/>
              </a:rPr>
              <a:t>                    —She said she ____________，but she didn’t</a:t>
            </a:r>
            <a:endParaRPr lang="en-US" sz="2400" b="1">
              <a:latin typeface="Times New Roman" panose="02020603050405020304" pitchFamily="18" charset="0"/>
              <a:ea typeface="等线" panose="02010600030101010101" charset="-122"/>
            </a:endParaRPr>
          </a:p>
          <a:p>
            <a:r>
              <a:rPr lang="en-US" sz="2400" b="1">
                <a:latin typeface="Times New Roman" panose="02020603050405020304" pitchFamily="18" charset="0"/>
                <a:ea typeface="等线" panose="02010600030101010101" charset="-122"/>
              </a:rPr>
              <a:t>     A. could	        B. would            C. must	D. should</a:t>
            </a:r>
            <a:endParaRPr lang="en-US" sz="2400" b="1">
              <a:latin typeface="Times New Roman" panose="02020603050405020304" pitchFamily="18" charset="0"/>
              <a:ea typeface="等线" panose="02010600030101010101" charset="-122"/>
            </a:endParaRPr>
          </a:p>
        </p:txBody>
      </p:sp>
      <p:sp>
        <p:nvSpPr>
          <p:cNvPr id="3" name="文本框 2"/>
          <p:cNvSpPr txBox="1"/>
          <p:nvPr/>
        </p:nvSpPr>
        <p:spPr>
          <a:xfrm>
            <a:off x="107315" y="2132965"/>
            <a:ext cx="8359140" cy="922020"/>
          </a:xfrm>
          <a:prstGeom prst="rect">
            <a:avLst/>
          </a:prstGeom>
          <a:noFill/>
          <a:ln w="9525">
            <a:noFill/>
          </a:ln>
        </p:spPr>
        <p:txBody>
          <a:bodyPr wrap="square">
            <a:spAutoFit/>
          </a:bodyPr>
          <a:p>
            <a:r>
              <a:rPr sz="1800">
                <a:solidFill>
                  <a:srgbClr val="FF0000"/>
                </a:solidFill>
              </a:rPr>
              <a:t>答案：D</a:t>
            </a:r>
            <a:endParaRPr sz="1800">
              <a:solidFill>
                <a:srgbClr val="FF0000"/>
              </a:solidFill>
            </a:endParaRPr>
          </a:p>
          <a:p>
            <a:r>
              <a:rPr sz="1800">
                <a:solidFill>
                  <a:srgbClr val="FF0000"/>
                </a:solidFill>
              </a:rPr>
              <a:t>解析：考查情态动词。must必，一定；should应该；need需要；may可以，可能。根据句意： “我可以自我介绍一下吗？我的名字是Meg Johnson” 可知，答案为D</a:t>
            </a:r>
            <a:endParaRPr sz="1800">
              <a:solidFill>
                <a:srgbClr val="FF0000"/>
              </a:solidFill>
            </a:endParaRPr>
          </a:p>
        </p:txBody>
      </p:sp>
      <p:sp>
        <p:nvSpPr>
          <p:cNvPr id="4" name="文本框 3"/>
          <p:cNvSpPr txBox="1"/>
          <p:nvPr/>
        </p:nvSpPr>
        <p:spPr>
          <a:xfrm>
            <a:off x="251460" y="5157470"/>
            <a:ext cx="8118475" cy="922020"/>
          </a:xfrm>
          <a:prstGeom prst="rect">
            <a:avLst/>
          </a:prstGeom>
          <a:noFill/>
          <a:ln w="9525">
            <a:noFill/>
          </a:ln>
        </p:spPr>
        <p:txBody>
          <a:bodyPr wrap="square">
            <a:spAutoFit/>
          </a:bodyPr>
          <a:p>
            <a:r>
              <a:rPr sz="1800">
                <a:solidFill>
                  <a:srgbClr val="FF0000"/>
                </a:solidFill>
              </a:rPr>
              <a:t>答案：B</a:t>
            </a:r>
            <a:endParaRPr sz="1800">
              <a:solidFill>
                <a:srgbClr val="FF0000"/>
              </a:solidFill>
            </a:endParaRPr>
          </a:p>
          <a:p>
            <a:r>
              <a:rPr sz="1800">
                <a:solidFill>
                  <a:srgbClr val="FF0000"/>
                </a:solidFill>
              </a:rPr>
              <a:t>解析：考查情态动词辨析；根据句意“简还你的钱了吗？她说她_________，但是她没有”, 可知答案为B。A.可以，能够；B.将会，会；C.必须，一定；D.应该。</a:t>
            </a:r>
            <a:endParaRPr sz="1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35560" y="332740"/>
            <a:ext cx="8822690" cy="1299210"/>
          </a:xfrm>
          <a:prstGeom prst="rect">
            <a:avLst/>
          </a:prstGeom>
          <a:noFill/>
          <a:ln w="9525">
            <a:noFill/>
          </a:ln>
        </p:spPr>
        <p:txBody>
          <a:bodyPr wrap="square">
            <a:noAutofit/>
          </a:bodyPr>
          <a:p>
            <a:r>
              <a:rPr lang="en-US" sz="2400" b="1">
                <a:latin typeface="Times New Roman" panose="02020603050405020304" pitchFamily="18" charset="0"/>
                <a:ea typeface="等线" panose="02010600030101010101" charset="-122"/>
                <a:sym typeface="+mn-ea"/>
              </a:rPr>
              <a:t>（2019年）</a:t>
            </a:r>
            <a:r>
              <a:rPr lang="en-US" sz="2400" b="1">
                <a:latin typeface="Times New Roman" panose="02020603050405020304" pitchFamily="18" charset="0"/>
                <a:ea typeface="等线" panose="02010600030101010101" charset="-122"/>
              </a:rPr>
              <a:t>Julia felt tired when she got up. She __________have stayed up late last night. </a:t>
            </a:r>
            <a:endParaRPr lang="en-US" sz="2400" b="1">
              <a:latin typeface="Times New Roman" panose="02020603050405020304" pitchFamily="18" charset="0"/>
              <a:ea typeface="等线" panose="02010600030101010101" charset="-122"/>
            </a:endParaRPr>
          </a:p>
          <a:p>
            <a:r>
              <a:rPr lang="en-US" sz="2400" b="1">
                <a:latin typeface="Times New Roman" panose="02020603050405020304" pitchFamily="18" charset="0"/>
                <a:ea typeface="等线" panose="02010600030101010101" charset="-122"/>
              </a:rPr>
              <a:t>         A should            B. will    	C. must    		D. can </a:t>
            </a:r>
            <a:endParaRPr lang="en-US" sz="2400" b="1">
              <a:latin typeface="Times New Roman" panose="02020603050405020304" pitchFamily="18" charset="0"/>
              <a:ea typeface="等线" panose="02010600030101010101" charset="-122"/>
            </a:endParaRPr>
          </a:p>
        </p:txBody>
      </p:sp>
      <p:sp>
        <p:nvSpPr>
          <p:cNvPr id="2" name="文本框 1"/>
          <p:cNvSpPr txBox="1"/>
          <p:nvPr>
            <p:custDataLst>
              <p:tags r:id="rId2"/>
            </p:custDataLst>
          </p:nvPr>
        </p:nvSpPr>
        <p:spPr>
          <a:xfrm>
            <a:off x="251460" y="1628775"/>
            <a:ext cx="8303260" cy="1753235"/>
          </a:xfrm>
          <a:prstGeom prst="rect">
            <a:avLst/>
          </a:prstGeom>
          <a:noFill/>
          <a:ln w="9525">
            <a:noFill/>
          </a:ln>
        </p:spPr>
        <p:txBody>
          <a:bodyPr wrap="square">
            <a:spAutoFit/>
          </a:bodyPr>
          <a:p>
            <a:r>
              <a:rPr sz="1800">
                <a:solidFill>
                  <a:srgbClr val="FF0000"/>
                </a:solidFill>
                <a:ea typeface="宋体" panose="02010600030101010101" pitchFamily="2" charset="-122"/>
              </a:rPr>
              <a:t>答案：C</a:t>
            </a:r>
            <a:endParaRPr sz="1800">
              <a:solidFill>
                <a:srgbClr val="FF0000"/>
              </a:solidFill>
              <a:ea typeface="宋体" panose="02010600030101010101" pitchFamily="2" charset="-122"/>
            </a:endParaRPr>
          </a:p>
          <a:p>
            <a:r>
              <a:rPr sz="1800">
                <a:solidFill>
                  <a:srgbClr val="FF0000"/>
                </a:solidFill>
                <a:ea typeface="宋体" panose="02010600030101010101" pitchFamily="2" charset="-122"/>
              </a:rPr>
              <a:t>解析：考查情态动词+have done的用法。句意：当茱莉亚起床的适合，她感到非常疲惫。她昨天晚上一定熬夜到很晚。A. should have done 表示本应该做某事，但实际上没做。B. will have done为将来完成时，叙述将来的事情。C. must have done表示对过去的事情的推测，翻译成：（过去）一定… D. can have done 只能用于否定句或疑问句。所以正确答案为C</a:t>
            </a:r>
            <a:endParaRPr sz="1800">
              <a:solidFill>
                <a:srgbClr val="FF0000"/>
              </a:solidFill>
              <a:ea typeface="宋体" panose="02010600030101010101" pitchFamily="2" charset="-122"/>
            </a:endParaRPr>
          </a:p>
        </p:txBody>
      </p:sp>
      <p:sp>
        <p:nvSpPr>
          <p:cNvPr id="3" name="文本框 2"/>
          <p:cNvSpPr txBox="1"/>
          <p:nvPr>
            <p:custDataLst>
              <p:tags r:id="rId3"/>
            </p:custDataLst>
          </p:nvPr>
        </p:nvSpPr>
        <p:spPr>
          <a:xfrm>
            <a:off x="251460" y="3573145"/>
            <a:ext cx="8418830" cy="1198880"/>
          </a:xfrm>
          <a:prstGeom prst="rect">
            <a:avLst/>
          </a:prstGeom>
          <a:noFill/>
          <a:ln w="9525">
            <a:noFill/>
          </a:ln>
        </p:spPr>
        <p:txBody>
          <a:bodyPr wrap="square">
            <a:spAutoFit/>
          </a:bodyPr>
          <a:p>
            <a:r>
              <a:rPr lang="en-US" sz="2400" b="1">
                <a:latin typeface="Times New Roman" panose="02020603050405020304" pitchFamily="18" charset="0"/>
                <a:ea typeface="等线" panose="02010600030101010101" charset="-122"/>
                <a:sym typeface="+mn-ea"/>
              </a:rPr>
              <a:t>（2014年）</a:t>
            </a:r>
            <a:r>
              <a:rPr lang="en-US" sz="2400" b="1">
                <a:latin typeface="Times New Roman" panose="02020603050405020304" pitchFamily="18" charset="0"/>
                <a:ea typeface="等线" panose="02010600030101010101" charset="-122"/>
              </a:rPr>
              <a:t>If he had really been there, I __________have seen him. </a:t>
            </a:r>
            <a:endParaRPr lang="en-US" sz="2400" b="1">
              <a:latin typeface="Times New Roman" panose="02020603050405020304" pitchFamily="18" charset="0"/>
              <a:ea typeface="等线" panose="02010600030101010101" charset="-122"/>
            </a:endParaRPr>
          </a:p>
          <a:p>
            <a:r>
              <a:rPr lang="en-US" sz="2400" b="1">
                <a:latin typeface="Times New Roman" panose="02020603050405020304" pitchFamily="18" charset="0"/>
                <a:ea typeface="等线" panose="02010600030101010101" charset="-122"/>
              </a:rPr>
              <a:t>       A. will	     B. shall             C. should		D. can</a:t>
            </a:r>
            <a:endParaRPr lang="en-US" sz="2400" b="1">
              <a:latin typeface="Times New Roman" panose="02020603050405020304" pitchFamily="18" charset="0"/>
              <a:ea typeface="等线" panose="02010600030101010101" charset="-122"/>
            </a:endParaRPr>
          </a:p>
        </p:txBody>
      </p:sp>
      <p:sp>
        <p:nvSpPr>
          <p:cNvPr id="4" name="文本框 3"/>
          <p:cNvSpPr txBox="1"/>
          <p:nvPr>
            <p:custDataLst>
              <p:tags r:id="rId4"/>
            </p:custDataLst>
          </p:nvPr>
        </p:nvSpPr>
        <p:spPr>
          <a:xfrm>
            <a:off x="323850" y="4963160"/>
            <a:ext cx="8303260" cy="1198880"/>
          </a:xfrm>
          <a:prstGeom prst="rect">
            <a:avLst/>
          </a:prstGeom>
          <a:noFill/>
          <a:ln w="9525">
            <a:noFill/>
          </a:ln>
        </p:spPr>
        <p:txBody>
          <a:bodyPr wrap="square">
            <a:spAutoFit/>
          </a:bodyPr>
          <a:p>
            <a:r>
              <a:rPr sz="1800">
                <a:solidFill>
                  <a:srgbClr val="FF0000"/>
                </a:solidFill>
                <a:ea typeface="宋体" panose="02010600030101010101" pitchFamily="2" charset="-122"/>
              </a:rPr>
              <a:t>答案：C</a:t>
            </a:r>
            <a:endParaRPr sz="1800">
              <a:solidFill>
                <a:srgbClr val="FF0000"/>
              </a:solidFill>
              <a:ea typeface="宋体" panose="02010600030101010101" pitchFamily="2" charset="-122"/>
            </a:endParaRPr>
          </a:p>
          <a:p>
            <a:r>
              <a:rPr sz="1800">
                <a:solidFill>
                  <a:srgbClr val="FF0000"/>
                </a:solidFill>
                <a:ea typeface="宋体" panose="02010600030101010101" pitchFamily="2" charset="-122"/>
              </a:rPr>
              <a:t>解析：考查虚拟语气。句意：如果你要是真地去那里的话，我本应该见到他的。If条件状语从句引导与过去事实相反的虚拟语气，主句应该用would/should/might/could+ have done，故正确答案为C</a:t>
            </a:r>
            <a:endParaRPr sz="1800">
              <a:solidFill>
                <a:srgbClr val="FF000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90015" y="2229485"/>
            <a:ext cx="6880860" cy="1793240"/>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sp>
        <p:nvSpPr>
          <p:cNvPr id="3" name="文本框 2"/>
          <p:cNvSpPr txBox="1"/>
          <p:nvPr/>
        </p:nvSpPr>
        <p:spPr>
          <a:xfrm>
            <a:off x="2564765" y="2970530"/>
            <a:ext cx="5654675" cy="553085"/>
          </a:xfrm>
          <a:prstGeom prst="rect">
            <a:avLst/>
          </a:prstGeom>
          <a:noFill/>
        </p:spPr>
        <p:txBody>
          <a:bodyPr wrap="square" rtlCol="0">
            <a:spAutoFit/>
          </a:bodyPr>
          <a:lstStyle/>
          <a:p>
            <a:pPr algn="ct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核心考点（五）  </a:t>
            </a: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虚拟语气</a:t>
            </a:r>
            <a:endPar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36" name="组合 35"/>
          <p:cNvGrpSpPr/>
          <p:nvPr/>
        </p:nvGrpSpPr>
        <p:grpSpPr>
          <a:xfrm>
            <a:off x="1758052" y="2752197"/>
            <a:ext cx="668187" cy="858305"/>
            <a:chOff x="2760629" y="2526596"/>
            <a:chExt cx="890916" cy="1144406"/>
          </a:xfrm>
        </p:grpSpPr>
        <p:sp>
          <p:nvSpPr>
            <p:cNvPr id="18" name="圆角矩形 17"/>
            <p:cNvSpPr/>
            <p:nvPr/>
          </p:nvSpPr>
          <p:spPr>
            <a:xfrm rot="2700000">
              <a:off x="2760629" y="2526596"/>
              <a:ext cx="890916" cy="890916"/>
            </a:xfrm>
            <a:prstGeom prst="roundRect">
              <a:avLst>
                <a:gd name="adj" fmla="val 12535"/>
              </a:avLst>
            </a:prstGeom>
            <a:solidFill>
              <a:srgbClr val="3D7351"/>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sp>
          <p:nvSpPr>
            <p:cNvPr id="19" name="圆角矩形 18"/>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00"/>
            </a:p>
          </p:txBody>
        </p:sp>
      </p:grpSp>
      <p:grpSp>
        <p:nvGrpSpPr>
          <p:cNvPr id="21" name="组合 20"/>
          <p:cNvGrpSpPr/>
          <p:nvPr/>
        </p:nvGrpSpPr>
        <p:grpSpPr>
          <a:xfrm>
            <a:off x="0" y="857250"/>
            <a:ext cx="3959908" cy="1768884"/>
            <a:chOff x="0" y="0"/>
            <a:chExt cx="5279877" cy="2358512"/>
          </a:xfrm>
        </p:grpSpPr>
        <p:cxnSp>
          <p:nvCxnSpPr>
            <p:cNvPr id="22" name="直接连接符 21"/>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rot="2568293">
              <a:off x="3613219" y="485528"/>
              <a:ext cx="122859" cy="173836"/>
              <a:chOff x="2899932" y="286608"/>
              <a:chExt cx="373440" cy="748067"/>
            </a:xfrm>
            <a:solidFill>
              <a:srgbClr val="FFC000"/>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4" name="组合 23"/>
            <p:cNvGrpSpPr/>
            <p:nvPr/>
          </p:nvGrpSpPr>
          <p:grpSpPr>
            <a:xfrm rot="9432564">
              <a:off x="3628846" y="1610197"/>
              <a:ext cx="103902" cy="147013"/>
              <a:chOff x="2899932" y="286608"/>
              <a:chExt cx="373440" cy="748067"/>
            </a:xfrm>
            <a:solidFill>
              <a:srgbClr val="D9827B"/>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25" name="组合 24"/>
            <p:cNvGrpSpPr/>
            <p:nvPr/>
          </p:nvGrpSpPr>
          <p:grpSpPr>
            <a:xfrm rot="18900000">
              <a:off x="1125321" y="744329"/>
              <a:ext cx="124284" cy="175853"/>
              <a:chOff x="2899932" y="286608"/>
              <a:chExt cx="373440" cy="748067"/>
            </a:xfrm>
            <a:solidFill>
              <a:srgbClr val="3D7351"/>
            </a:solidFill>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26" name="直接连接符 25"/>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rot="6975246">
              <a:off x="4126861" y="1304244"/>
              <a:ext cx="47134" cy="66691"/>
              <a:chOff x="2899932" y="286608"/>
              <a:chExt cx="373440" cy="748067"/>
            </a:xfrm>
          </p:grpSpPr>
          <p:sp>
            <p:nvSpPr>
              <p:cNvPr id="28"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29"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
        <p:nvSpPr>
          <p:cNvPr id="37" name="Rectangle 5"/>
          <p:cNvSpPr>
            <a:spLocks noChangeArrowheads="1"/>
          </p:cNvSpPr>
          <p:nvPr/>
        </p:nvSpPr>
        <p:spPr bwMode="auto">
          <a:xfrm>
            <a:off x="1485900" y="2334260"/>
            <a:ext cx="6661785" cy="1599565"/>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0">
              <a:cs typeface="+mn-ea"/>
              <a:sym typeface="+mn-lt"/>
            </a:endParaRPr>
          </a:p>
        </p:txBody>
      </p:sp>
      <p:grpSp>
        <p:nvGrpSpPr>
          <p:cNvPr id="53" name="组合 52"/>
          <p:cNvGrpSpPr/>
          <p:nvPr/>
        </p:nvGrpSpPr>
        <p:grpSpPr>
          <a:xfrm>
            <a:off x="5184092" y="4210594"/>
            <a:ext cx="3959908" cy="1768884"/>
            <a:chOff x="0" y="0"/>
            <a:chExt cx="5279877" cy="2358512"/>
          </a:xfrm>
        </p:grpSpPr>
        <p:cxnSp>
          <p:nvCxnSpPr>
            <p:cNvPr id="54" name="直接连接符 5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rot="2568293">
              <a:off x="3613219" y="485528"/>
              <a:ext cx="122859" cy="173836"/>
              <a:chOff x="2899932" y="286608"/>
              <a:chExt cx="373440" cy="748067"/>
            </a:xfrm>
            <a:solidFill>
              <a:srgbClr val="FFC000"/>
            </a:solidFill>
          </p:grpSpPr>
          <p:sp>
            <p:nvSpPr>
              <p:cNvPr id="6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6" name="组合 55"/>
            <p:cNvGrpSpPr/>
            <p:nvPr/>
          </p:nvGrpSpPr>
          <p:grpSpPr>
            <a:xfrm rot="9432564">
              <a:off x="3628846" y="1610197"/>
              <a:ext cx="103902" cy="147013"/>
              <a:chOff x="2899932" y="286608"/>
              <a:chExt cx="373440" cy="748067"/>
            </a:xfrm>
            <a:solidFill>
              <a:srgbClr val="D9827B"/>
            </a:solidFill>
          </p:grpSpPr>
          <p:sp>
            <p:nvSpPr>
              <p:cNvPr id="6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nvGrpSpPr>
            <p:cNvPr id="57" name="组合 56"/>
            <p:cNvGrpSpPr/>
            <p:nvPr/>
          </p:nvGrpSpPr>
          <p:grpSpPr>
            <a:xfrm rot="18900000">
              <a:off x="1125321" y="744329"/>
              <a:ext cx="124284" cy="175853"/>
              <a:chOff x="2899932" y="286608"/>
              <a:chExt cx="373440" cy="748067"/>
            </a:xfrm>
            <a:solidFill>
              <a:srgbClr val="3D7351"/>
            </a:solidFill>
          </p:grpSpPr>
          <p:sp>
            <p:nvSpPr>
              <p:cNvPr id="6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cxnSp>
          <p:nvCxnSpPr>
            <p:cNvPr id="58" name="直接连接符 5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rot="6975246">
              <a:off x="4126861" y="1304244"/>
              <a:ext cx="47134" cy="66691"/>
              <a:chOff x="2899932" y="286608"/>
              <a:chExt cx="373440" cy="748067"/>
            </a:xfrm>
          </p:grpSpPr>
          <p:sp>
            <p:nvSpPr>
              <p:cNvPr id="6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sp>
            <p:nvSpPr>
              <p:cNvPr id="6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prstClr val="white"/>
                  </a:solidFill>
                </a:endParaRPr>
              </a:p>
            </p:txBody>
          </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35560" y="332740"/>
            <a:ext cx="9001125" cy="1198880"/>
          </a:xfrm>
          <a:prstGeom prst="rect">
            <a:avLst/>
          </a:prstGeom>
          <a:noFill/>
          <a:ln w="9525">
            <a:noFill/>
          </a:ln>
        </p:spPr>
        <p:txBody>
          <a:bodyPr wrap="square">
            <a:spAutoFit/>
          </a:bodyPr>
          <a:p>
            <a:r>
              <a:rPr sz="2400" b="1">
                <a:latin typeface="Times New Roman" panose="02020603050405020304" pitchFamily="18" charset="0"/>
                <a:sym typeface="+mn-ea"/>
              </a:rPr>
              <a:t>（202</a:t>
            </a:r>
            <a:r>
              <a:rPr lang="en-US" sz="2400" b="1">
                <a:latin typeface="Times New Roman" panose="02020603050405020304" pitchFamily="18" charset="0"/>
                <a:sym typeface="+mn-ea"/>
              </a:rPr>
              <a:t>4</a:t>
            </a:r>
            <a:r>
              <a:rPr sz="2400" b="1">
                <a:latin typeface="Times New Roman" panose="02020603050405020304" pitchFamily="18" charset="0"/>
                <a:sym typeface="+mn-ea"/>
              </a:rPr>
              <a:t>年）</a:t>
            </a:r>
            <a:r>
              <a:rPr lang="en-US" sz="2400" b="1">
                <a:latin typeface="Times New Roman" panose="02020603050405020304" pitchFamily="18" charset="0"/>
                <a:sym typeface="+mn-ea"/>
              </a:rPr>
              <a:t>The sun is a very hot star, you can</a:t>
            </a:r>
            <a:r>
              <a:rPr lang="en-US" altLang="zh-CN" sz="2400" b="1">
                <a:latin typeface="Times New Roman" panose="02020603050405020304" pitchFamily="18" charset="0"/>
              </a:rPr>
              <a:t> </a:t>
            </a:r>
            <a:r>
              <a:rPr sz="2400" b="1">
                <a:latin typeface="Times New Roman" panose="02020603050405020304" pitchFamily="18" charset="0"/>
                <a:sym typeface="+mn-ea"/>
              </a:rPr>
              <a:t>________</a:t>
            </a:r>
            <a:r>
              <a:rPr lang="en-US" altLang="zh-CN" sz="2400" b="1">
                <a:latin typeface="Times New Roman" panose="02020603050405020304" pitchFamily="18" charset="0"/>
              </a:rPr>
              <a:t>the heat it creates.</a:t>
            </a:r>
            <a:endParaRPr lang="en-US" altLang="zh-CN" sz="2400" b="1">
              <a:latin typeface="Times New Roman" panose="02020603050405020304" pitchFamily="18" charset="0"/>
            </a:endParaRPr>
          </a:p>
          <a:p>
            <a:r>
              <a:rPr lang="en-US" altLang="zh-CN" sz="2400" b="1">
                <a:latin typeface="Times New Roman" panose="02020603050405020304" pitchFamily="18" charset="0"/>
              </a:rPr>
              <a:t>  A. see               B. touch              C. feel               D. get</a:t>
            </a:r>
            <a:endParaRPr lang="en-US" altLang="zh-CN" sz="2400" b="1">
              <a:latin typeface="Times New Roman" panose="02020603050405020304" pitchFamily="18" charset="0"/>
            </a:endParaRPr>
          </a:p>
        </p:txBody>
      </p:sp>
      <p:sp>
        <p:nvSpPr>
          <p:cNvPr id="2" name="文本框 1"/>
          <p:cNvSpPr txBox="1"/>
          <p:nvPr>
            <p:custDataLst>
              <p:tags r:id="rId2"/>
            </p:custDataLst>
          </p:nvPr>
        </p:nvSpPr>
        <p:spPr>
          <a:xfrm>
            <a:off x="323850" y="1988820"/>
            <a:ext cx="8376285" cy="1198880"/>
          </a:xfrm>
          <a:prstGeom prst="rect">
            <a:avLst/>
          </a:prstGeom>
          <a:noFill/>
          <a:ln w="9525">
            <a:noFill/>
          </a:ln>
        </p:spPr>
        <p:txBody>
          <a:bodyPr wrap="square">
            <a:spAutoFit/>
          </a:bodyPr>
          <a:p>
            <a:r>
              <a:rPr sz="1800">
                <a:solidFill>
                  <a:srgbClr val="FF0000"/>
                </a:solidFill>
                <a:latin typeface="Times New Roman" panose="02020603050405020304" pitchFamily="18" charset="0"/>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C</a:t>
            </a:r>
            <a:endParaRPr sz="1800">
              <a:solidFill>
                <a:srgbClr val="FF0000"/>
              </a:solidFill>
              <a:latin typeface="Times New Roman" panose="02020603050405020304" pitchFamily="18" charset="0"/>
              <a:ea typeface="宋体" panose="02010600030101010101" pitchFamily="2" charset="-122"/>
            </a:endParaRPr>
          </a:p>
          <a:p>
            <a:r>
              <a:rPr lang="zh-CN" altLang="en-US" sz="1800">
                <a:solidFill>
                  <a:srgbClr val="FF0000"/>
                </a:solidFill>
                <a:latin typeface="Times New Roman" panose="02020603050405020304" pitchFamily="18" charset="0"/>
                <a:ea typeface="宋体" panose="02010600030101010101" pitchFamily="2" charset="-122"/>
              </a:rPr>
              <a:t>考点与解析：考查感官动词词义辨析。</a:t>
            </a:r>
            <a:r>
              <a:rPr lang="en-US" altLang="zh-CN" sz="1800">
                <a:solidFill>
                  <a:srgbClr val="FF0000"/>
                </a:solidFill>
                <a:latin typeface="Times New Roman" panose="02020603050405020304" pitchFamily="18" charset="0"/>
                <a:ea typeface="宋体" panose="02010600030101010101" pitchFamily="2" charset="-122"/>
              </a:rPr>
              <a:t>A </a:t>
            </a:r>
            <a:r>
              <a:rPr lang="zh-CN" altLang="en-US" sz="1800">
                <a:solidFill>
                  <a:srgbClr val="FF0000"/>
                </a:solidFill>
                <a:latin typeface="Times New Roman" panose="02020603050405020304" pitchFamily="18" charset="0"/>
                <a:ea typeface="宋体" panose="02010600030101010101" pitchFamily="2" charset="-122"/>
              </a:rPr>
              <a:t>选项看见，</a:t>
            </a:r>
            <a:r>
              <a:rPr lang="en-US" altLang="zh-CN" sz="1800">
                <a:solidFill>
                  <a:srgbClr val="FF0000"/>
                </a:solidFill>
                <a:latin typeface="Times New Roman" panose="02020603050405020304" pitchFamily="18" charset="0"/>
                <a:ea typeface="宋体" panose="02010600030101010101" pitchFamily="2" charset="-122"/>
              </a:rPr>
              <a:t>B </a:t>
            </a:r>
            <a:r>
              <a:rPr lang="zh-CN" altLang="en-US" sz="1800">
                <a:solidFill>
                  <a:srgbClr val="FF0000"/>
                </a:solidFill>
                <a:latin typeface="Times New Roman" panose="02020603050405020304" pitchFamily="18" charset="0"/>
                <a:ea typeface="宋体" panose="02010600030101010101" pitchFamily="2" charset="-122"/>
              </a:rPr>
              <a:t>选项触摸，</a:t>
            </a:r>
            <a:r>
              <a:rPr lang="en-US" altLang="zh-CN" sz="1800">
                <a:solidFill>
                  <a:srgbClr val="FF0000"/>
                </a:solidFill>
                <a:latin typeface="Times New Roman" panose="02020603050405020304" pitchFamily="18" charset="0"/>
                <a:ea typeface="宋体" panose="02010600030101010101" pitchFamily="2" charset="-122"/>
              </a:rPr>
              <a:t>C </a:t>
            </a:r>
            <a:r>
              <a:rPr lang="zh-CN" altLang="en-US" sz="1800">
                <a:solidFill>
                  <a:srgbClr val="FF0000"/>
                </a:solidFill>
                <a:latin typeface="Times New Roman" panose="02020603050405020304" pitchFamily="18" charset="0"/>
                <a:ea typeface="宋体" panose="02010600030101010101" pitchFamily="2" charset="-122"/>
              </a:rPr>
              <a:t>选项感觉，</a:t>
            </a:r>
            <a:r>
              <a:rPr lang="en-US" altLang="zh-CN" sz="1800">
                <a:solidFill>
                  <a:srgbClr val="FF0000"/>
                </a:solidFill>
                <a:latin typeface="Times New Roman" panose="02020603050405020304" pitchFamily="18" charset="0"/>
                <a:ea typeface="宋体" panose="02010600030101010101" pitchFamily="2" charset="-122"/>
              </a:rPr>
              <a:t>D </a:t>
            </a:r>
            <a:r>
              <a:rPr lang="zh-CN" altLang="en-US" sz="1800">
                <a:solidFill>
                  <a:srgbClr val="FF0000"/>
                </a:solidFill>
                <a:latin typeface="Times New Roman" panose="02020603050405020304" pitchFamily="18" charset="0"/>
                <a:ea typeface="宋体" panose="02010600030101010101" pitchFamily="2" charset="-122"/>
              </a:rPr>
              <a:t>选项得到。</a:t>
            </a:r>
            <a:endParaRPr lang="zh-CN" altLang="en-US" sz="1800">
              <a:solidFill>
                <a:srgbClr val="FF0000"/>
              </a:solidFill>
              <a:latin typeface="Times New Roman" panose="02020603050405020304" pitchFamily="18" charset="0"/>
              <a:ea typeface="宋体" panose="02010600030101010101" pitchFamily="2" charset="-122"/>
            </a:endParaRPr>
          </a:p>
          <a:p>
            <a:r>
              <a:rPr lang="zh-CN" altLang="en-US" sz="1800">
                <a:solidFill>
                  <a:srgbClr val="FF0000"/>
                </a:solidFill>
                <a:latin typeface="Times New Roman" panose="02020603050405020304" pitchFamily="18" charset="0"/>
                <a:ea typeface="宋体" panose="02010600030101010101" pitchFamily="2" charset="-122"/>
              </a:rPr>
              <a:t>句意：太阳是一个非常热的星球，你能够感觉得它发出的热量。</a:t>
            </a:r>
            <a:endParaRPr lang="zh-CN" altLang="en-US" sz="1800">
              <a:solidFill>
                <a:srgbClr val="FF0000"/>
              </a:solidFill>
              <a:latin typeface="Times New Roman" panose="02020603050405020304" pitchFamily="18" charset="0"/>
              <a:ea typeface="宋体" panose="02010600030101010101" pitchFamily="2" charset="-122"/>
            </a:endParaRPr>
          </a:p>
        </p:txBody>
      </p:sp>
      <p:sp>
        <p:nvSpPr>
          <p:cNvPr id="3" name="文本框 2"/>
          <p:cNvSpPr txBox="1"/>
          <p:nvPr>
            <p:custDataLst>
              <p:tags r:id="rId3"/>
            </p:custDataLst>
          </p:nvPr>
        </p:nvSpPr>
        <p:spPr>
          <a:xfrm>
            <a:off x="252095" y="3501390"/>
            <a:ext cx="8764270" cy="1198880"/>
          </a:xfrm>
          <a:prstGeom prst="rect">
            <a:avLst/>
          </a:prstGeom>
          <a:noFill/>
          <a:ln w="9525">
            <a:noFill/>
          </a:ln>
        </p:spPr>
        <p:txBody>
          <a:bodyPr wrap="square">
            <a:spAutoFit/>
          </a:bodyPr>
          <a:p>
            <a:pPr>
              <a:buClrTx/>
              <a:buSzTx/>
              <a:buFontTx/>
            </a:pPr>
            <a:r>
              <a:rPr sz="2400" b="1">
                <a:latin typeface="Times New Roman" panose="02020603050405020304" pitchFamily="18" charset="0"/>
                <a:sym typeface="+mn-ea"/>
              </a:rPr>
              <a:t>（202</a:t>
            </a:r>
            <a:r>
              <a:rPr lang="en-US" sz="2400" b="1">
                <a:latin typeface="Times New Roman" panose="02020603050405020304" pitchFamily="18" charset="0"/>
                <a:sym typeface="+mn-ea"/>
              </a:rPr>
              <a:t>4</a:t>
            </a:r>
            <a:r>
              <a:rPr sz="2400" b="1">
                <a:latin typeface="Times New Roman" panose="02020603050405020304" pitchFamily="18" charset="0"/>
                <a:sym typeface="+mn-ea"/>
              </a:rPr>
              <a:t>年）</a:t>
            </a:r>
            <a:r>
              <a:rPr lang="en-US" altLang="zh-CN" sz="2400" b="1">
                <a:latin typeface="Times New Roman" panose="02020603050405020304" pitchFamily="18" charset="0"/>
                <a:ea typeface="宋体" panose="02010600030101010101" pitchFamily="2" charset="-122"/>
              </a:rPr>
              <a:t>Harry’s hands shook so badly that he was likely to </a:t>
            </a:r>
            <a:r>
              <a:rPr sz="2400" b="1">
                <a:latin typeface="Times New Roman" panose="02020603050405020304" pitchFamily="18" charset="0"/>
                <a:sym typeface="+mn-ea"/>
              </a:rPr>
              <a:t>________</a:t>
            </a:r>
            <a:r>
              <a:rPr lang="en-US" altLang="zh-CN" sz="2400" b="1">
                <a:latin typeface="Times New Roman" panose="02020603050405020304" pitchFamily="18" charset="0"/>
                <a:ea typeface="宋体" panose="02010600030101010101" pitchFamily="2" charset="-122"/>
              </a:rPr>
              <a:t> wahatever he was holding now.</a:t>
            </a:r>
            <a:endParaRPr lang="en-US" altLang="zh-CN" sz="2400" b="1">
              <a:latin typeface="Times New Roman" panose="02020603050405020304" pitchFamily="18" charset="0"/>
              <a:ea typeface="宋体" panose="02010600030101010101" pitchFamily="2" charset="-122"/>
            </a:endParaRPr>
          </a:p>
          <a:p>
            <a:pPr>
              <a:buClrTx/>
              <a:buSzTx/>
              <a:buFontTx/>
            </a:pPr>
            <a:r>
              <a:rPr lang="en-US" altLang="zh-CN" sz="2400" b="1">
                <a:latin typeface="Times New Roman" panose="02020603050405020304" pitchFamily="18" charset="0"/>
                <a:ea typeface="宋体" panose="02010600030101010101" pitchFamily="2" charset="-122"/>
              </a:rPr>
              <a:t>     A.  catch          B. </a:t>
            </a:r>
            <a:r>
              <a:rPr lang="en-US" altLang="zh-CN" sz="2400" b="1">
                <a:latin typeface="Times New Roman" panose="02020603050405020304" pitchFamily="18" charset="0"/>
                <a:sym typeface="+mn-ea"/>
              </a:rPr>
              <a:t>take </a:t>
            </a:r>
            <a:r>
              <a:rPr lang="en-US" altLang="zh-CN" sz="2400" b="1">
                <a:latin typeface="Times New Roman" panose="02020603050405020304" pitchFamily="18" charset="0"/>
                <a:ea typeface="宋体" panose="02010600030101010101" pitchFamily="2" charset="-122"/>
              </a:rPr>
              <a:t>         C. refuse            D. drop</a:t>
            </a:r>
            <a:endParaRPr lang="en-US" altLang="zh-CN" sz="2400" b="1">
              <a:latin typeface="Times New Roman" panose="02020603050405020304" pitchFamily="18" charset="0"/>
              <a:ea typeface="宋体" panose="02010600030101010101" pitchFamily="2" charset="-122"/>
            </a:endParaRPr>
          </a:p>
        </p:txBody>
      </p:sp>
      <p:sp>
        <p:nvSpPr>
          <p:cNvPr id="4" name="文本框 3"/>
          <p:cNvSpPr txBox="1"/>
          <p:nvPr>
            <p:custDataLst>
              <p:tags r:id="rId4"/>
            </p:custDataLst>
          </p:nvPr>
        </p:nvSpPr>
        <p:spPr>
          <a:xfrm>
            <a:off x="323850" y="4940935"/>
            <a:ext cx="7790815" cy="1198880"/>
          </a:xfrm>
          <a:prstGeom prst="rect">
            <a:avLst/>
          </a:prstGeom>
          <a:noFill/>
          <a:ln w="9525">
            <a:noFill/>
          </a:ln>
        </p:spPr>
        <p:txBody>
          <a:bodyPr wrap="square">
            <a:spAutoFit/>
          </a:bodyPr>
          <a:p>
            <a:r>
              <a:rPr sz="1800">
                <a:solidFill>
                  <a:srgbClr val="FF0000"/>
                </a:solidFill>
                <a:latin typeface="Times New Roman" panose="02020603050405020304" pitchFamily="18" charset="0"/>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D</a:t>
            </a:r>
            <a:endParaRPr sz="1800">
              <a:solidFill>
                <a:srgbClr val="FF0000"/>
              </a:solidFill>
              <a:latin typeface="Times New Roman" panose="02020603050405020304" pitchFamily="18" charset="0"/>
              <a:ea typeface="宋体" panose="02010600030101010101" pitchFamily="2" charset="-122"/>
            </a:endParaRPr>
          </a:p>
          <a:p>
            <a:r>
              <a:rPr sz="1800">
                <a:solidFill>
                  <a:srgbClr val="FF0000"/>
                </a:solidFill>
                <a:latin typeface="Times New Roman" panose="02020603050405020304" pitchFamily="18" charset="0"/>
                <a:ea typeface="宋体" panose="02010600030101010101" pitchFamily="2" charset="-122"/>
              </a:rPr>
              <a:t>解析：</a:t>
            </a:r>
            <a:r>
              <a:rPr lang="zh-CN" altLang="en-US" sz="1800">
                <a:solidFill>
                  <a:srgbClr val="FF0000"/>
                </a:solidFill>
                <a:latin typeface="Times New Roman" panose="02020603050405020304" pitchFamily="18" charset="0"/>
                <a:ea typeface="宋体" panose="02010600030101010101" pitchFamily="2" charset="-122"/>
              </a:rPr>
              <a:t>考点与解析：考查动词词义辨析。</a:t>
            </a:r>
            <a:r>
              <a:rPr lang="en-US" altLang="zh-CN" sz="1800">
                <a:solidFill>
                  <a:srgbClr val="FF0000"/>
                </a:solidFill>
                <a:latin typeface="Times New Roman" panose="02020603050405020304" pitchFamily="18" charset="0"/>
                <a:ea typeface="宋体" panose="02010600030101010101" pitchFamily="2" charset="-122"/>
              </a:rPr>
              <a:t>A </a:t>
            </a:r>
            <a:r>
              <a:rPr lang="zh-CN" altLang="en-US" sz="1800">
                <a:solidFill>
                  <a:srgbClr val="FF0000"/>
                </a:solidFill>
                <a:latin typeface="Times New Roman" panose="02020603050405020304" pitchFamily="18" charset="0"/>
                <a:ea typeface="宋体" panose="02010600030101010101" pitchFamily="2" charset="-122"/>
              </a:rPr>
              <a:t>选项抓住，赶上；</a:t>
            </a:r>
            <a:r>
              <a:rPr lang="en-US" altLang="zh-CN" sz="1800">
                <a:solidFill>
                  <a:srgbClr val="FF0000"/>
                </a:solidFill>
                <a:latin typeface="Times New Roman" panose="02020603050405020304" pitchFamily="18" charset="0"/>
                <a:ea typeface="宋体" panose="02010600030101010101" pitchFamily="2" charset="-122"/>
              </a:rPr>
              <a:t>B </a:t>
            </a:r>
            <a:r>
              <a:rPr lang="zh-CN" altLang="en-US" sz="1800">
                <a:solidFill>
                  <a:srgbClr val="FF0000"/>
                </a:solidFill>
                <a:latin typeface="Times New Roman" panose="02020603050405020304" pitchFamily="18" charset="0"/>
                <a:ea typeface="宋体" panose="02010600030101010101" pitchFamily="2" charset="-122"/>
              </a:rPr>
              <a:t>选项</a:t>
            </a:r>
            <a:r>
              <a:rPr lang="zh-CN" altLang="en-US" sz="1800">
                <a:solidFill>
                  <a:srgbClr val="FF0000"/>
                </a:solidFill>
                <a:latin typeface="Times New Roman" panose="02020603050405020304" pitchFamily="18" charset="0"/>
                <a:sym typeface="+mn-ea"/>
              </a:rPr>
              <a:t>拿走、带走</a:t>
            </a:r>
            <a:r>
              <a:rPr lang="zh-CN" altLang="en-US" sz="1800">
                <a:solidFill>
                  <a:srgbClr val="FF0000"/>
                </a:solidFill>
                <a:latin typeface="Times New Roman" panose="02020603050405020304" pitchFamily="18" charset="0"/>
                <a:ea typeface="宋体" panose="02010600030101010101" pitchFamily="2" charset="-122"/>
              </a:rPr>
              <a:t>；</a:t>
            </a:r>
            <a:r>
              <a:rPr lang="en-US" altLang="zh-CN" sz="1800">
                <a:solidFill>
                  <a:srgbClr val="FF0000"/>
                </a:solidFill>
                <a:latin typeface="Times New Roman" panose="02020603050405020304" pitchFamily="18" charset="0"/>
                <a:ea typeface="宋体" panose="02010600030101010101" pitchFamily="2" charset="-122"/>
              </a:rPr>
              <a:t>C </a:t>
            </a:r>
            <a:r>
              <a:rPr lang="zh-CN" altLang="en-US" sz="1800">
                <a:solidFill>
                  <a:srgbClr val="FF0000"/>
                </a:solidFill>
                <a:latin typeface="Times New Roman" panose="02020603050405020304" pitchFamily="18" charset="0"/>
                <a:ea typeface="宋体" panose="02010600030101010101" pitchFamily="2" charset="-122"/>
              </a:rPr>
              <a:t>选项拒绝；</a:t>
            </a:r>
            <a:r>
              <a:rPr lang="en-US" altLang="zh-CN" sz="1800">
                <a:solidFill>
                  <a:srgbClr val="FF0000"/>
                </a:solidFill>
                <a:latin typeface="Times New Roman" panose="02020603050405020304" pitchFamily="18" charset="0"/>
                <a:ea typeface="宋体" panose="02010600030101010101" pitchFamily="2" charset="-122"/>
              </a:rPr>
              <a:t>D </a:t>
            </a:r>
            <a:r>
              <a:rPr lang="zh-CN" altLang="en-US" sz="1800">
                <a:solidFill>
                  <a:srgbClr val="FF0000"/>
                </a:solidFill>
                <a:latin typeface="Times New Roman" panose="02020603050405020304" pitchFamily="18" charset="0"/>
                <a:ea typeface="宋体" panose="02010600030101010101" pitchFamily="2" charset="-122"/>
              </a:rPr>
              <a:t>选项掉落。</a:t>
            </a:r>
            <a:endParaRPr lang="zh-CN" altLang="en-US" sz="1800">
              <a:solidFill>
                <a:srgbClr val="FF0000"/>
              </a:solidFill>
              <a:latin typeface="Times New Roman" panose="02020603050405020304" pitchFamily="18" charset="0"/>
              <a:ea typeface="宋体" panose="02010600030101010101" pitchFamily="2" charset="-122"/>
            </a:endParaRPr>
          </a:p>
          <a:p>
            <a:r>
              <a:rPr lang="zh-CN" altLang="en-US" sz="1800">
                <a:solidFill>
                  <a:srgbClr val="FF0000"/>
                </a:solidFill>
                <a:latin typeface="Times New Roman" panose="02020603050405020304" pitchFamily="18" charset="0"/>
                <a:ea typeface="宋体" panose="02010600030101010101" pitchFamily="2" charset="-122"/>
              </a:rPr>
              <a:t>句意：</a:t>
            </a:r>
            <a:r>
              <a:rPr lang="en-US" altLang="zh-CN" sz="1800">
                <a:solidFill>
                  <a:srgbClr val="FF0000"/>
                </a:solidFill>
                <a:latin typeface="Times New Roman" panose="02020603050405020304" pitchFamily="18" charset="0"/>
                <a:ea typeface="宋体" panose="02010600030101010101" pitchFamily="2" charset="-122"/>
              </a:rPr>
              <a:t>Harry</a:t>
            </a:r>
            <a:r>
              <a:rPr lang="zh-CN" altLang="en-US" sz="1800">
                <a:solidFill>
                  <a:srgbClr val="FF0000"/>
                </a:solidFill>
                <a:latin typeface="Times New Roman" panose="02020603050405020304" pitchFamily="18" charset="0"/>
                <a:ea typeface="宋体" panose="02010600030101010101" pitchFamily="2" charset="-122"/>
              </a:rPr>
              <a:t>的手抖的非常严重以至于他无论拿什么都很可能掉落。</a:t>
            </a:r>
            <a:endParaRPr lang="zh-CN" altLang="en-US"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103448"/>
            <a:ext cx="8572500" cy="135128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二、虚拟语气</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考点一</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虚拟语气用于条件句中</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If</a:t>
            </a: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条件句的虚拟语气</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2387838"/>
          <a:ext cx="8572500" cy="3512820"/>
        </p:xfrm>
        <a:graphic>
          <a:graphicData uri="http://schemas.openxmlformats.org/drawingml/2006/table">
            <a:tbl>
              <a:tblPr firstRow="1" firstCol="1" bandRow="1"/>
              <a:tblGrid>
                <a:gridCol w="1070610"/>
                <a:gridCol w="4869815"/>
                <a:gridCol w="2632075"/>
              </a:tblGrid>
              <a:tr h="458470">
                <a:tc gridSpan="2">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用法</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例句</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6940">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与现在</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事实相反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从句动词</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过去式</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were)</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主句动词</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:should/would/could/might+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动词原形</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If he were here,he would help us.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8705">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与过去</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事实相反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从句动词</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:had+</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过去分词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主句动词</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:should/would/could/might+have+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过去分词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If I had been free,I would have visited you.</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8705">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与将来</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事实相反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从句动词</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过去式</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/should+</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动词原形</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/were+</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不定式</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主句动词</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:should/would/could/might+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动词原形</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If it should rain tomorrow,we would not go camping.</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249220"/>
            <a:ext cx="8572500" cy="398970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1950">
                <a:solidFill>
                  <a:srgbClr val="000000"/>
                </a:solidFill>
                <a:latin typeface="Arial" panose="020B0604020202020204" pitchFamily="34" charset="0"/>
                <a:ea typeface="黑体" panose="02010609060101010101" pitchFamily="49" charset="-122"/>
                <a:cs typeface="Times New Roman" panose="02020603050405020304" pitchFamily="18" charset="0"/>
              </a:rPr>
              <a:t>注意</a:t>
            </a:r>
            <a:r>
              <a:rPr lang="en-US" altLang="zh-CN" sz="1950" b="1">
                <a:solidFill>
                  <a:srgbClr val="000000"/>
                </a:solidFill>
                <a:latin typeface="Times New Roman" panose="02020603050405020304" pitchFamily="18" charset="0"/>
                <a:cs typeface="Times New Roman" panose="02020603050405020304" pitchFamily="18" charset="0"/>
              </a:rPr>
              <a:t>1</a:t>
            </a:r>
            <a:r>
              <a:rPr lang="en-US" altLang="zh-CN" sz="1950">
                <a:solidFill>
                  <a:srgbClr val="000000"/>
                </a:solidFill>
                <a:latin typeface="Times New Roman" panose="02020603050405020304" pitchFamily="18" charset="0"/>
                <a:cs typeface="Times New Roman" panose="02020603050405020304" pitchFamily="18" charset="0"/>
              </a:rPr>
              <a:t>.</a:t>
            </a:r>
            <a:r>
              <a:rPr lang="zh-CN"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有时候假设的情况不以</a:t>
            </a:r>
            <a:r>
              <a:rPr lang="en-US" altLang="zh-CN" sz="1950">
                <a:solidFill>
                  <a:srgbClr val="000000"/>
                </a:solidFill>
                <a:latin typeface="Times New Roman" panose="02020603050405020304" pitchFamily="18" charset="0"/>
                <a:cs typeface="Times New Roman" panose="02020603050405020304" pitchFamily="18" charset="0"/>
              </a:rPr>
              <a:t>if</a:t>
            </a:r>
            <a:r>
              <a:rPr lang="zh-CN"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引导的条件句形式表现出来</a:t>
            </a:r>
            <a:r>
              <a:rPr lang="en-US" altLang="zh-CN" sz="1950">
                <a:solidFill>
                  <a:srgbClr val="000000"/>
                </a:solidFill>
                <a:latin typeface="Times New Roman" panose="02020603050405020304" pitchFamily="18" charset="0"/>
                <a:cs typeface="Times New Roman" panose="02020603050405020304" pitchFamily="18" charset="0"/>
              </a:rPr>
              <a:t>,</a:t>
            </a:r>
            <a:r>
              <a:rPr lang="zh-CN"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而是通过一个介词短语、连词或其他形式表示。常用的词或短语有</a:t>
            </a:r>
            <a:r>
              <a:rPr lang="en-US" altLang="zh-CN" sz="1950">
                <a:solidFill>
                  <a:srgbClr val="000000"/>
                </a:solidFill>
                <a:latin typeface="Times New Roman" panose="02020603050405020304" pitchFamily="18" charset="0"/>
                <a:cs typeface="Times New Roman" panose="02020603050405020304" pitchFamily="18" charset="0"/>
              </a:rPr>
              <a:t>:without,with,but</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for(</a:t>
            </a:r>
            <a:r>
              <a:rPr lang="zh-CN"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要是没有</a:t>
            </a:r>
            <a:r>
              <a:rPr lang="en-US" altLang="zh-CN" sz="1950">
                <a:solidFill>
                  <a:srgbClr val="000000"/>
                </a:solidFill>
                <a:latin typeface="Times New Roman" panose="02020603050405020304" pitchFamily="18" charset="0"/>
                <a:cs typeface="Times New Roman" panose="02020603050405020304" pitchFamily="18" charset="0"/>
              </a:rPr>
              <a:t>),otherwise,or,but</a:t>
            </a:r>
            <a:r>
              <a:rPr lang="zh-CN"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等。</a:t>
            </a:r>
            <a:endParaRPr lang="zh-CN" altLang="zh-CN" sz="195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1950">
                <a:solidFill>
                  <a:srgbClr val="000000"/>
                </a:solidFill>
                <a:latin typeface="Times New Roman" panose="02020603050405020304" pitchFamily="18" charset="0"/>
                <a:cs typeface="Times New Roman" panose="02020603050405020304" pitchFamily="18" charset="0"/>
              </a:rPr>
              <a:t>But</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for</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your</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advice,I</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could</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not</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have</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done</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it</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so</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successfully.</a:t>
            </a:r>
            <a:endParaRPr lang="zh-CN" altLang="zh-CN" sz="195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1950" b="1">
                <a:solidFill>
                  <a:srgbClr val="000000"/>
                </a:solidFill>
                <a:latin typeface="Times New Roman" panose="02020603050405020304" pitchFamily="18" charset="0"/>
                <a:cs typeface="Times New Roman" panose="02020603050405020304" pitchFamily="18" charset="0"/>
              </a:rPr>
              <a:t>2</a:t>
            </a:r>
            <a:r>
              <a:rPr lang="en-US" altLang="zh-CN" sz="1950">
                <a:solidFill>
                  <a:srgbClr val="000000"/>
                </a:solidFill>
                <a:latin typeface="Times New Roman" panose="02020603050405020304" pitchFamily="18" charset="0"/>
                <a:cs typeface="Times New Roman" panose="02020603050405020304" pitchFamily="18" charset="0"/>
              </a:rPr>
              <a:t>.</a:t>
            </a:r>
            <a:r>
              <a:rPr lang="zh-CN"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当条件状语从句表示的行为和主句表示的行为所发生的时间不一致时</a:t>
            </a:r>
            <a:r>
              <a:rPr lang="en-US" altLang="zh-CN" sz="1950">
                <a:solidFill>
                  <a:srgbClr val="000000"/>
                </a:solidFill>
                <a:latin typeface="Times New Roman" panose="02020603050405020304" pitchFamily="18" charset="0"/>
                <a:cs typeface="Times New Roman" panose="02020603050405020304" pitchFamily="18" charset="0"/>
              </a:rPr>
              <a:t>,</a:t>
            </a:r>
            <a:r>
              <a:rPr lang="zh-CN"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称为</a:t>
            </a:r>
            <a:r>
              <a:rPr lang="en-US" altLang="zh-CN" sz="1950">
                <a:solidFill>
                  <a:srgbClr val="000000"/>
                </a:solidFill>
                <a:latin typeface="Times New Roman" panose="02020603050405020304" pitchFamily="18" charset="0"/>
                <a:cs typeface="Times New Roman" panose="02020603050405020304" pitchFamily="18" charset="0"/>
              </a:rPr>
              <a:t>“</a:t>
            </a:r>
            <a:r>
              <a:rPr lang="zh-CN"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错综时间条件句</a:t>
            </a:r>
            <a:r>
              <a:rPr lang="en-US" altLang="zh-CN" sz="1950">
                <a:solidFill>
                  <a:srgbClr val="000000"/>
                </a:solidFill>
                <a:latin typeface="Times New Roman" panose="02020603050405020304" pitchFamily="18" charset="0"/>
                <a:cs typeface="Times New Roman" panose="02020603050405020304" pitchFamily="18" charset="0"/>
              </a:rPr>
              <a:t>”,</a:t>
            </a:r>
            <a:r>
              <a:rPr lang="zh-CN"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动词的形式要根据主从句所表示的时间做出相应的调整。</a:t>
            </a:r>
            <a:endParaRPr lang="zh-CN" altLang="zh-CN" sz="195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1950">
                <a:solidFill>
                  <a:srgbClr val="000000"/>
                </a:solidFill>
                <a:latin typeface="Times New Roman" panose="02020603050405020304" pitchFamily="18" charset="0"/>
                <a:cs typeface="Times New Roman" panose="02020603050405020304" pitchFamily="18" charset="0"/>
              </a:rPr>
              <a:t>If</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we</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had</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booked</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a</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table</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earlier,we</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wouldn</a:t>
            </a:r>
            <a:r>
              <a:rPr lang="en-US" altLang="zh-CN" sz="195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1950">
                <a:solidFill>
                  <a:srgbClr val="000000"/>
                </a:solidFill>
                <a:latin typeface="Times New Roman" panose="02020603050405020304" pitchFamily="18" charset="0"/>
                <a:cs typeface="Times New Roman" panose="02020603050405020304" pitchFamily="18" charset="0"/>
              </a:rPr>
              <a:t>t</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be</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standing</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here</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in</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a</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queue.(</a:t>
            </a:r>
            <a:r>
              <a:rPr lang="zh-CN"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从句说的是过去的情况</a:t>
            </a:r>
            <a:r>
              <a:rPr lang="en-US" altLang="zh-CN" sz="1950">
                <a:solidFill>
                  <a:srgbClr val="000000"/>
                </a:solidFill>
                <a:latin typeface="Times New Roman" panose="02020603050405020304" pitchFamily="18" charset="0"/>
                <a:cs typeface="Times New Roman" panose="02020603050405020304" pitchFamily="18" charset="0"/>
              </a:rPr>
              <a:t>,</a:t>
            </a:r>
            <a:r>
              <a:rPr lang="zh-CN"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主句说的是现在的情况</a:t>
            </a:r>
            <a:r>
              <a:rPr lang="en-US" altLang="zh-CN" sz="1950">
                <a:solidFill>
                  <a:srgbClr val="000000"/>
                </a:solidFill>
                <a:latin typeface="Times New Roman" panose="02020603050405020304" pitchFamily="18" charset="0"/>
                <a:cs typeface="Times New Roman" panose="02020603050405020304" pitchFamily="18" charset="0"/>
              </a:rPr>
              <a:t>)</a:t>
            </a:r>
            <a:endParaRPr lang="zh-CN" altLang="zh-CN" sz="195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1950">
                <a:solidFill>
                  <a:srgbClr val="000000"/>
                </a:solidFill>
                <a:latin typeface="Times New Roman" panose="02020603050405020304" pitchFamily="18" charset="0"/>
                <a:cs typeface="Times New Roman" panose="02020603050405020304" pitchFamily="18" charset="0"/>
              </a:rPr>
              <a:t>If</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I</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were</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you,I</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would</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have</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gone</a:t>
            </a:r>
            <a:r>
              <a:rPr lang="en-US"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1950">
                <a:solidFill>
                  <a:srgbClr val="000000"/>
                </a:solidFill>
                <a:latin typeface="Times New Roman" panose="02020603050405020304" pitchFamily="18" charset="0"/>
                <a:cs typeface="Times New Roman" panose="02020603050405020304" pitchFamily="18" charset="0"/>
              </a:rPr>
              <a:t>abroad.(</a:t>
            </a:r>
            <a:r>
              <a:rPr lang="zh-CN"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从句说的是现在的情况</a:t>
            </a:r>
            <a:r>
              <a:rPr lang="en-US" altLang="zh-CN" sz="1950">
                <a:solidFill>
                  <a:srgbClr val="000000"/>
                </a:solidFill>
                <a:latin typeface="Times New Roman" panose="02020603050405020304" pitchFamily="18" charset="0"/>
                <a:cs typeface="Times New Roman" panose="02020603050405020304" pitchFamily="18" charset="0"/>
              </a:rPr>
              <a:t>,</a:t>
            </a:r>
            <a:r>
              <a:rPr lang="zh-CN" altLang="zh-CN" sz="1950">
                <a:solidFill>
                  <a:srgbClr val="000000"/>
                </a:solidFill>
                <a:latin typeface="Times New Roman" panose="02020603050405020304" pitchFamily="18" charset="0"/>
                <a:ea typeface="楷体" panose="02010609060101010101" charset="-122"/>
                <a:cs typeface="Times New Roman" panose="02020603050405020304" pitchFamily="18" charset="0"/>
              </a:rPr>
              <a:t>主句说的是过去的情况</a:t>
            </a:r>
            <a:r>
              <a:rPr lang="en-US" altLang="zh-CN" sz="1950">
                <a:solidFill>
                  <a:srgbClr val="000000"/>
                </a:solidFill>
                <a:latin typeface="Times New Roman" panose="02020603050405020304" pitchFamily="18" charset="0"/>
                <a:cs typeface="Times New Roman" panose="02020603050405020304" pitchFamily="18" charset="0"/>
              </a:rPr>
              <a:t>)</a:t>
            </a:r>
            <a:endParaRPr lang="zh-CN" altLang="zh-CN" sz="195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780196"/>
            <a:ext cx="5054600"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考点二</a:t>
            </a:r>
            <a:r>
              <a:rPr lang="zh-CN" altLang="zh-CN" sz="2100">
                <a:solidFill>
                  <a:srgbClr val="000000"/>
                </a:solidFill>
                <a:latin typeface="Times New Roman" panose="02020603050405020304" pitchFamily="18" charset="0"/>
                <a:cs typeface="Times New Roman" panose="02020603050405020304" pitchFamily="18" charset="0"/>
              </a:rPr>
              <a:t>　</a:t>
            </a:r>
            <a:r>
              <a:rPr lang="en-US" altLang="zh-CN" sz="2100" b="1">
                <a:solidFill>
                  <a:srgbClr val="000000"/>
                </a:solidFill>
                <a:latin typeface="Times New Roman" panose="02020603050405020304" pitchFamily="18" charset="0"/>
                <a:cs typeface="Times New Roman" panose="02020603050405020304" pitchFamily="18" charset="0"/>
              </a:rPr>
              <a:t>wish</a:t>
            </a:r>
            <a:r>
              <a:rPr lang="zh-CN" altLang="zh-CN" sz="2100" b="1">
                <a:solidFill>
                  <a:srgbClr val="000000"/>
                </a:solidFill>
                <a:latin typeface="Times New Roman" panose="02020603050405020304" pitchFamily="18" charset="0"/>
                <a:cs typeface="Times New Roman" panose="02020603050405020304" pitchFamily="18" charset="0"/>
              </a:rPr>
              <a:t>宾语从句中的虚拟语气</a:t>
            </a:r>
            <a:r>
              <a:rPr lang="zh-CN" altLang="zh-CN" sz="2100" b="1" smtClean="0">
                <a:solidFill>
                  <a:srgbClr val="000000"/>
                </a:solidFill>
                <a:latin typeface="Times New Roman" panose="02020603050405020304" pitchFamily="18" charset="0"/>
                <a:cs typeface="Times New Roman" panose="02020603050405020304" pitchFamily="18" charset="0"/>
              </a:rPr>
              <a:t>用法</a:t>
            </a:r>
            <a:r>
              <a:rPr lang="en-US" altLang="zh-CN" sz="2100" b="1" smtClean="0">
                <a:solidFill>
                  <a:srgbClr val="000000"/>
                </a:solidFill>
                <a:latin typeface="Times New Roman" panose="02020603050405020304" pitchFamily="18" charset="0"/>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2300064"/>
          <a:ext cx="8572500" cy="2674620"/>
        </p:xfrm>
        <a:graphic>
          <a:graphicData uri="http://schemas.openxmlformats.org/drawingml/2006/table">
            <a:tbl>
              <a:tblPr firstRow="1" firstCol="1" bandRow="1"/>
              <a:tblGrid>
                <a:gridCol w="1247775"/>
                <a:gridCol w="1749425"/>
                <a:gridCol w="5575300"/>
              </a:tblGrid>
              <a:tr h="0">
                <a:tc>
                  <a:txBody>
                    <a:bodyPr/>
                    <a:lstStyle/>
                    <a:p>
                      <a:pPr>
                        <a:lnSpc>
                          <a:spcPct val="150000"/>
                        </a:lnSpc>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与现在</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事实相反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过去式</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(be</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动词用</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were)</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—Do you like the school?</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—Yeah.I only wish the classes were a little smaller.</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与过去</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事实相反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had+</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过去分词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wish I had been at my sister</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wedding last Tuesday,but I was on a business trip in New York then.</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与将来</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事实相反</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would/could/</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might+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动词原形</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wish it would be fine tomorrow.</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114794"/>
            <a:ext cx="5955665"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考点三</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谓语必须用</a:t>
            </a:r>
            <a:r>
              <a:rPr lang="en-US" altLang="zh-CN" sz="2100" b="1">
                <a:solidFill>
                  <a:srgbClr val="000000"/>
                </a:solidFill>
                <a:latin typeface="Times New Roman" panose="02020603050405020304" pitchFamily="18" charset="0"/>
                <a:cs typeface="Times New Roman" panose="02020603050405020304" pitchFamily="18" charset="0"/>
              </a:rPr>
              <a:t>“</a:t>
            </a:r>
            <a:r>
              <a:rPr lang="en-US" altLang="zh-CN" sz="2100">
                <a:solidFill>
                  <a:srgbClr val="000000"/>
                </a:solidFill>
                <a:latin typeface="Times New Roman" panose="02020603050405020304" pitchFamily="18" charset="0"/>
                <a:cs typeface="Times New Roman" panose="02020603050405020304" pitchFamily="18" charset="0"/>
              </a:rPr>
              <a:t>(</a:t>
            </a:r>
            <a:r>
              <a:rPr lang="en-US" altLang="zh-CN" sz="2100" b="1">
                <a:solidFill>
                  <a:srgbClr val="000000"/>
                </a:solidFill>
                <a:latin typeface="Times New Roman" panose="02020603050405020304" pitchFamily="18" charset="0"/>
                <a:cs typeface="Times New Roman" panose="02020603050405020304" pitchFamily="18" charset="0"/>
              </a:rPr>
              <a:t>should+</a:t>
            </a:r>
            <a:r>
              <a:rPr lang="en-US" altLang="zh-CN" sz="2100">
                <a:solidFill>
                  <a:srgbClr val="000000"/>
                </a:solidFill>
                <a:latin typeface="Times New Roman" panose="02020603050405020304" pitchFamily="18" charset="0"/>
                <a:cs typeface="Times New Roman" panose="02020603050405020304" pitchFamily="18" charset="0"/>
              </a:rPr>
              <a:t>)</a:t>
            </a:r>
            <a:r>
              <a:rPr lang="en-US" altLang="zh-CN" sz="2100" b="1">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动词原形</a:t>
            </a:r>
            <a:r>
              <a:rPr lang="en-US" altLang="zh-CN" sz="2100" b="1">
                <a:solidFill>
                  <a:srgbClr val="000000"/>
                </a:solidFill>
                <a:latin typeface="Times New Roman" panose="02020603050405020304" pitchFamily="18" charset="0"/>
                <a:cs typeface="Times New Roman" panose="02020603050405020304" pitchFamily="18" charset="0"/>
              </a:rPr>
              <a:t>”</a:t>
            </a:r>
            <a:r>
              <a:rPr lang="zh-CN" altLang="zh-CN" sz="2100" b="1">
                <a:solidFill>
                  <a:srgbClr val="000000"/>
                </a:solidFill>
                <a:latin typeface="Times New Roman" panose="02020603050405020304" pitchFamily="18" charset="0"/>
                <a:cs typeface="Times New Roman" panose="02020603050405020304" pitchFamily="18" charset="0"/>
              </a:rPr>
              <a:t>的</a:t>
            </a:r>
            <a:r>
              <a:rPr lang="zh-CN" altLang="zh-CN" sz="2100" b="1" smtClean="0">
                <a:solidFill>
                  <a:srgbClr val="000000"/>
                </a:solidFill>
                <a:latin typeface="Times New Roman" panose="02020603050405020304" pitchFamily="18" charset="0"/>
                <a:cs typeface="Times New Roman" panose="02020603050405020304" pitchFamily="18" charset="0"/>
              </a:rPr>
              <a:t>情况</a:t>
            </a:r>
            <a:r>
              <a:rPr lang="en-US" altLang="zh-CN" sz="2100" b="1" smtClean="0">
                <a:solidFill>
                  <a:srgbClr val="000000"/>
                </a:solidFill>
                <a:latin typeface="Times New Roman" panose="02020603050405020304" pitchFamily="18" charset="0"/>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1604159"/>
          <a:ext cx="8572500" cy="4030980"/>
        </p:xfrm>
        <a:graphic>
          <a:graphicData uri="http://schemas.openxmlformats.org/drawingml/2006/table">
            <a:tbl>
              <a:tblPr firstRow="1" firstCol="1" bandRow="1"/>
              <a:tblGrid>
                <a:gridCol w="5948045"/>
                <a:gridCol w="2624455"/>
              </a:tblGrid>
              <a:tr h="2880360">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建议</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要求</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命令</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的动词</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一坚持</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(insist),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二命令</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(order,command),</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三建议</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(suggest,recommend,advise),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四要求</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(demand,require,request,ask)</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后面的宾语从句或由</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作形式主语的主语从句中的谓语要用</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“(should+) </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动词原形</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。这些动词相应的名词后的表语从句和同位语从句中的谓语也要用</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“(should+) </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动词原形</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teacher ordered that the homework (should) be handed in on time.</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My mom suggests that we (should) eat out for a change this weekend.</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0620">
                <a:tc>
                  <a:txBody>
                    <a:bodyPr/>
                    <a:lstStyle/>
                    <a:p>
                      <a:pPr>
                        <a:lnSpc>
                          <a:spcPct val="120000"/>
                        </a:lnSpc>
                        <a:spcAft>
                          <a:spcPts val="0"/>
                        </a:spcAft>
                        <a:tabLst>
                          <a:tab pos="1188085" algn="l"/>
                          <a:tab pos="2163445" algn="l"/>
                          <a:tab pos="3142615" algn="l"/>
                          <a:tab pos="4190365" algn="l"/>
                        </a:tabLst>
                      </a:pP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It is important/strange/natural/necessary/a pity/a shame</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从句</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表示情绪、观点等的句型中</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主语从句中的谓语用</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“(should+) </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动词原形</a:t>
                      </a: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2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It is a pity that he (should) refuse to accept the offer.</a:t>
                      </a:r>
                      <a:endParaRPr lang="zh-CN" sz="210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2306696"/>
            <a:ext cx="8572500" cy="261112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100">
                <a:solidFill>
                  <a:srgbClr val="000000"/>
                </a:solidFill>
                <a:latin typeface="Arial" panose="020B0604020202020204" pitchFamily="34" charset="0"/>
                <a:ea typeface="黑体" panose="02010609060101010101" pitchFamily="49" charset="-122"/>
                <a:cs typeface="Times New Roman" panose="02020603050405020304" pitchFamily="18" charset="0"/>
              </a:rPr>
              <a:t>注意</a:t>
            </a:r>
            <a:r>
              <a:rPr lang="en-US" altLang="zh-CN" sz="2100">
                <a:solidFill>
                  <a:srgbClr val="000000"/>
                </a:solidFill>
                <a:latin typeface="Times New Roman" panose="02020603050405020304" pitchFamily="18" charset="0"/>
                <a:cs typeface="Times New Roman" panose="02020603050405020304" pitchFamily="18" charset="0"/>
              </a:rPr>
              <a:t>suggest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当</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表明</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暗示</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讲时</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不用虚拟语气</a:t>
            </a:r>
            <a:r>
              <a:rPr lang="en-US" altLang="zh-CN" sz="2100">
                <a:solidFill>
                  <a:srgbClr val="000000"/>
                </a:solidFill>
                <a:latin typeface="Times New Roman" panose="02020603050405020304" pitchFamily="18" charset="0"/>
                <a:cs typeface="Times New Roman" panose="02020603050405020304" pitchFamily="18" charset="0"/>
              </a:rPr>
              <a:t>;insist</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当</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坚持认为</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讲时</a:t>
            </a:r>
            <a:r>
              <a:rPr lang="en-US" altLang="zh-CN" sz="2100">
                <a:solidFill>
                  <a:srgbClr val="000000"/>
                </a:solidFill>
                <a:latin typeface="Times New Roman" panose="02020603050405020304" pitchFamily="18" charset="0"/>
                <a:cs typeface="Times New Roman" panose="02020603050405020304" pitchFamily="18" charset="0"/>
              </a:rPr>
              <a:t>,</a:t>
            </a: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不用虚拟语气。</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The</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smile</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on</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his</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face</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suggested</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he</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b="1">
                <a:solidFill>
                  <a:srgbClr val="000000"/>
                </a:solidFill>
                <a:latin typeface="Times New Roman" panose="02020603050405020304" pitchFamily="18" charset="0"/>
                <a:cs typeface="Times New Roman" panose="02020603050405020304" pitchFamily="18" charset="0"/>
              </a:rPr>
              <a:t>was</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happy.</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他脸上的笑容表明他很开心。</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100">
                <a:solidFill>
                  <a:srgbClr val="000000"/>
                </a:solidFill>
                <a:latin typeface="Times New Roman" panose="02020603050405020304" pitchFamily="18" charset="0"/>
                <a:cs typeface="Times New Roman" panose="02020603050405020304" pitchFamily="18" charset="0"/>
              </a:rPr>
              <a:t>The</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boy</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insisted</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he</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b="1">
                <a:solidFill>
                  <a:srgbClr val="000000"/>
                </a:solidFill>
                <a:latin typeface="Times New Roman" panose="02020603050405020304" pitchFamily="18" charset="0"/>
                <a:cs typeface="Times New Roman" panose="02020603050405020304" pitchFamily="18" charset="0"/>
              </a:rPr>
              <a:t>hadn’t</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b="1">
                <a:solidFill>
                  <a:srgbClr val="000000"/>
                </a:solidFill>
                <a:latin typeface="Times New Roman" panose="02020603050405020304" pitchFamily="18" charset="0"/>
                <a:cs typeface="Times New Roman" panose="02020603050405020304" pitchFamily="18" charset="0"/>
              </a:rPr>
              <a:t>stolen</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the</a:t>
            </a:r>
            <a:r>
              <a:rPr lang="en-US"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en-US" altLang="zh-CN" sz="2100">
                <a:solidFill>
                  <a:srgbClr val="000000"/>
                </a:solidFill>
                <a:latin typeface="Times New Roman" panose="02020603050405020304" pitchFamily="18" charset="0"/>
                <a:cs typeface="Times New Roman" panose="02020603050405020304" pitchFamily="18" charset="0"/>
              </a:rPr>
              <a:t>money.</a:t>
            </a:r>
            <a:endParaRPr lang="zh-CN" altLang="zh-CN" sz="21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100">
                <a:solidFill>
                  <a:srgbClr val="000000"/>
                </a:solidFill>
                <a:latin typeface="Times New Roman" panose="02020603050405020304" pitchFamily="18" charset="0"/>
                <a:ea typeface="楷体" panose="02010609060101010101" charset="-122"/>
                <a:cs typeface="Times New Roman" panose="02020603050405020304" pitchFamily="18" charset="0"/>
              </a:rPr>
              <a:t>那个男孩坚持说他没有偷钱。</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285750" y="1487664"/>
            <a:ext cx="4803775" cy="511175"/>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100" b="1">
                <a:solidFill>
                  <a:srgbClr val="000000"/>
                </a:solidFill>
                <a:latin typeface="Times New Roman" panose="02020603050405020304" pitchFamily="18" charset="0"/>
                <a:cs typeface="Times New Roman" panose="02020603050405020304" pitchFamily="18" charset="0"/>
              </a:rPr>
              <a:t>考点四</a:t>
            </a:r>
            <a:r>
              <a:rPr lang="zh-CN" altLang="zh-CN" sz="2100">
                <a:solidFill>
                  <a:srgbClr val="000000"/>
                </a:solidFill>
                <a:latin typeface="Times New Roman" panose="02020603050405020304" pitchFamily="18" charset="0"/>
                <a:cs typeface="Times New Roman" panose="02020603050405020304" pitchFamily="18" charset="0"/>
              </a:rPr>
              <a:t>　</a:t>
            </a:r>
            <a:r>
              <a:rPr lang="zh-CN" altLang="zh-CN" sz="2100" b="1">
                <a:solidFill>
                  <a:srgbClr val="000000"/>
                </a:solidFill>
                <a:latin typeface="Times New Roman" panose="02020603050405020304" pitchFamily="18" charset="0"/>
                <a:cs typeface="Times New Roman" panose="02020603050405020304" pitchFamily="18" charset="0"/>
              </a:rPr>
              <a:t>虚拟语气在其他句型中的</a:t>
            </a:r>
            <a:r>
              <a:rPr lang="zh-CN" altLang="zh-CN" sz="2100" b="1" smtClean="0">
                <a:solidFill>
                  <a:srgbClr val="000000"/>
                </a:solidFill>
                <a:latin typeface="Times New Roman" panose="02020603050405020304" pitchFamily="18" charset="0"/>
                <a:cs typeface="Times New Roman" panose="02020603050405020304" pitchFamily="18" charset="0"/>
              </a:rPr>
              <a:t>使用</a:t>
            </a:r>
            <a:r>
              <a:rPr lang="en-US" altLang="zh-CN" sz="2100" b="1" smtClean="0">
                <a:solidFill>
                  <a:srgbClr val="000000"/>
                </a:solidFill>
                <a:latin typeface="Times New Roman" panose="02020603050405020304" pitchFamily="18" charset="0"/>
                <a:cs typeface="Times New Roman" panose="02020603050405020304" pitchFamily="18" charset="0"/>
              </a:rPr>
              <a:t> </a:t>
            </a:r>
            <a:endParaRPr lang="zh-CN" altLang="zh-CN" sz="21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表格 2"/>
          <p:cNvGraphicFramePr>
            <a:graphicFrameLocks noGrp="1" noChangeAspect="1"/>
          </p:cNvGraphicFramePr>
          <p:nvPr/>
        </p:nvGraphicFramePr>
        <p:xfrm>
          <a:off x="285750" y="2058491"/>
          <a:ext cx="8572500" cy="2674620"/>
        </p:xfrm>
        <a:graphic>
          <a:graphicData uri="http://schemas.openxmlformats.org/drawingml/2006/table">
            <a:tbl>
              <a:tblPr firstRow="1" firstCol="1" bandRow="1"/>
              <a:tblGrid>
                <a:gridCol w="1879600"/>
                <a:gridCol w="3221355"/>
                <a:gridCol w="3471545"/>
              </a:tblGrid>
              <a:tr h="1337310">
                <a:tc>
                  <a:txBody>
                    <a:bodyPr/>
                    <a:lstStyle/>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as if/as though</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好像</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当从句的动作与主句的动作同时发生时</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从句谓语动词用过去式</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He talks as if he knew all about it.</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He walked in as if he had bought the school.</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7310">
                <a:tc>
                  <a:txBody>
                    <a:bodyPr/>
                    <a:lstStyle/>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It is (high) time that...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该是</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的时候了。</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从句谓语动词常用过去式</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It</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 high time that he did something instead of just talking.</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noChangeAspect="1"/>
          </p:cNvGraphicFramePr>
          <p:nvPr/>
        </p:nvGraphicFramePr>
        <p:xfrm>
          <a:off x="285750" y="1403516"/>
          <a:ext cx="8572500" cy="3653790"/>
        </p:xfrm>
        <a:graphic>
          <a:graphicData uri="http://schemas.openxmlformats.org/drawingml/2006/table">
            <a:tbl>
              <a:tblPr firstRow="1" firstCol="1" bandRow="1"/>
              <a:tblGrid>
                <a:gridCol w="1879600"/>
                <a:gridCol w="3644900"/>
                <a:gridCol w="3048000"/>
              </a:tblGrid>
              <a:tr h="2228850">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would rather</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宁愿</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当从句表示与现在或将来事实相反时</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从句谓语动词用过去式。</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当从句表示与过去事实相反时</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谓语动词用过去完成式</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would rather our daughter stayed at home with us,but it is her choice,and she is not a child any longer.</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 rather you hadn</a:t>
                      </a:r>
                      <a:r>
                        <a:rPr lang="en-US" sz="195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 told Mike the bad news.</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4940">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if only</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要是</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多好</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表示与现在或将来事实相反的愿望时</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句子谓语动词用过去式</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表示与过去事实相反的愿望时</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句子谓语动词用过去完成式</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If only I had passed the driving test last week!</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21431" marR="2143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89767" y="2339876"/>
            <a:ext cx="6527354" cy="1682948"/>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cs typeface="+mn-ea"/>
              <a:sym typeface="+mn-lt"/>
            </a:endParaRPr>
          </a:p>
        </p:txBody>
      </p:sp>
      <p:sp>
        <p:nvSpPr>
          <p:cNvPr id="3" name="文本框 2"/>
          <p:cNvSpPr txBox="1"/>
          <p:nvPr/>
        </p:nvSpPr>
        <p:spPr>
          <a:xfrm>
            <a:off x="2877045" y="2915892"/>
            <a:ext cx="4954350" cy="553085"/>
          </a:xfrm>
          <a:prstGeom prst="rect">
            <a:avLst/>
          </a:prstGeom>
          <a:noFill/>
        </p:spPr>
        <p:txBody>
          <a:bodyPr wrap="square" rtlCol="0">
            <a:spAutoFit/>
          </a:bodyPr>
          <a:lstStyle/>
          <a:p>
            <a:pPr algn="ctr"/>
            <a:r>
              <a:rPr lang="zh-CN" altLang="en-US" sz="3000" b="1" spc="100" smtClean="0">
                <a:latin typeface="华文细黑" panose="02010600040101010101" pitchFamily="2" charset="-122"/>
                <a:ea typeface="华文细黑" panose="02010600040101010101" pitchFamily="2" charset="-122"/>
                <a:cs typeface="Arial" panose="020B0604020202020204" pitchFamily="34" charset="0"/>
                <a:sym typeface="+mn-lt"/>
              </a:rPr>
              <a:t>专项训练  巩固提升 </a:t>
            </a:r>
            <a:endParaRPr lang="zh-CN" altLang="en-US" sz="3000" b="1" spc="100" dirty="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21" name="组合 20"/>
          <p:cNvGrpSpPr/>
          <p:nvPr/>
        </p:nvGrpSpPr>
        <p:grpSpPr>
          <a:xfrm>
            <a:off x="2070472" y="2752197"/>
            <a:ext cx="668187" cy="858305"/>
            <a:chOff x="2760629" y="2526596"/>
            <a:chExt cx="890916" cy="1144406"/>
          </a:xfrm>
        </p:grpSpPr>
        <p:sp>
          <p:nvSpPr>
            <p:cNvPr id="4" name="圆角矩形 3"/>
            <p:cNvSpPr/>
            <p:nvPr/>
          </p:nvSpPr>
          <p:spPr>
            <a:xfrm rot="2700000">
              <a:off x="2760629" y="2526596"/>
              <a:ext cx="890916" cy="890916"/>
            </a:xfrm>
            <a:prstGeom prst="roundRect">
              <a:avLst>
                <a:gd name="adj" fmla="val 12535"/>
              </a:avLst>
            </a:prstGeom>
            <a:solidFill>
              <a:srgbClr val="D9827B"/>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sp>
          <p:nvSpPr>
            <p:cNvPr id="5" name="圆角矩形 4"/>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grpSp>
      <p:grpSp>
        <p:nvGrpSpPr>
          <p:cNvPr id="6" name="组合 5"/>
          <p:cNvGrpSpPr/>
          <p:nvPr/>
        </p:nvGrpSpPr>
        <p:grpSpPr>
          <a:xfrm>
            <a:off x="0" y="857250"/>
            <a:ext cx="3959908" cy="1768884"/>
            <a:chOff x="0" y="0"/>
            <a:chExt cx="5279877" cy="2358512"/>
          </a:xfrm>
        </p:grpSpPr>
        <p:cxnSp>
          <p:nvCxnSpPr>
            <p:cNvPr id="7" name="直接连接符 6"/>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rot="2568293">
              <a:off x="3613219" y="485528"/>
              <a:ext cx="122859" cy="173836"/>
              <a:chOff x="2899932" y="286608"/>
              <a:chExt cx="373440" cy="748067"/>
            </a:xfrm>
            <a:solidFill>
              <a:srgbClr val="FFC000"/>
            </a:solidFill>
          </p:grpSpPr>
          <p:sp>
            <p:nvSpPr>
              <p:cNvPr id="19"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9" name="组合 8"/>
            <p:cNvGrpSpPr/>
            <p:nvPr/>
          </p:nvGrpSpPr>
          <p:grpSpPr>
            <a:xfrm rot="9432564">
              <a:off x="3628846" y="1610197"/>
              <a:ext cx="103902" cy="147013"/>
              <a:chOff x="2899932" y="286608"/>
              <a:chExt cx="373440" cy="748067"/>
            </a:xfrm>
            <a:solidFill>
              <a:srgbClr val="D9827B"/>
            </a:solidFill>
          </p:grpSpPr>
          <p:sp>
            <p:nvSpPr>
              <p:cNvPr id="17"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0" name="组合 9"/>
            <p:cNvGrpSpPr/>
            <p:nvPr/>
          </p:nvGrpSpPr>
          <p:grpSpPr>
            <a:xfrm rot="18900000">
              <a:off x="1125321" y="744329"/>
              <a:ext cx="124284" cy="175853"/>
              <a:chOff x="2899932" y="286608"/>
              <a:chExt cx="373440" cy="748067"/>
            </a:xfrm>
            <a:solidFill>
              <a:srgbClr val="3D7351"/>
            </a:solidFill>
          </p:grpSpPr>
          <p:sp>
            <p:nvSpPr>
              <p:cNvPr id="15"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11" name="直接连接符 10"/>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rot="6975246">
              <a:off x="4126861" y="1304244"/>
              <a:ext cx="47134" cy="66691"/>
              <a:chOff x="2899932" y="286608"/>
              <a:chExt cx="373440" cy="748067"/>
            </a:xfrm>
          </p:grpSpPr>
          <p:sp>
            <p:nvSpPr>
              <p:cNvPr id="13"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sp>
        <p:nvSpPr>
          <p:cNvPr id="22" name="Rectangle 5"/>
          <p:cNvSpPr>
            <a:spLocks noChangeArrowheads="1"/>
          </p:cNvSpPr>
          <p:nvPr/>
        </p:nvSpPr>
        <p:spPr bwMode="auto">
          <a:xfrm>
            <a:off x="1485900" y="2459568"/>
            <a:ext cx="6345495" cy="1474256"/>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cs typeface="+mn-ea"/>
              <a:sym typeface="+mn-lt"/>
            </a:endParaRPr>
          </a:p>
        </p:txBody>
      </p:sp>
      <p:grpSp>
        <p:nvGrpSpPr>
          <p:cNvPr id="23" name="组合 22"/>
          <p:cNvGrpSpPr/>
          <p:nvPr/>
        </p:nvGrpSpPr>
        <p:grpSpPr>
          <a:xfrm>
            <a:off x="5184092" y="4210594"/>
            <a:ext cx="3959908" cy="1768884"/>
            <a:chOff x="0" y="0"/>
            <a:chExt cx="5279877" cy="2358512"/>
          </a:xfrm>
        </p:grpSpPr>
        <p:cxnSp>
          <p:nvCxnSpPr>
            <p:cNvPr id="24" name="直接连接符 2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rot="2568293">
              <a:off x="3613219" y="485528"/>
              <a:ext cx="122859" cy="173836"/>
              <a:chOff x="2899932" y="286608"/>
              <a:chExt cx="373440" cy="748067"/>
            </a:xfrm>
            <a:solidFill>
              <a:srgbClr val="FFC000"/>
            </a:solidFill>
          </p:grpSpPr>
          <p:sp>
            <p:nvSpPr>
              <p:cNvPr id="3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6" name="组合 25"/>
            <p:cNvGrpSpPr/>
            <p:nvPr/>
          </p:nvGrpSpPr>
          <p:grpSpPr>
            <a:xfrm rot="9432564">
              <a:off x="3628846" y="1610197"/>
              <a:ext cx="103902" cy="147013"/>
              <a:chOff x="2899932" y="286608"/>
              <a:chExt cx="373440" cy="748067"/>
            </a:xfrm>
            <a:solidFill>
              <a:srgbClr val="D9827B"/>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7" name="组合 26"/>
            <p:cNvGrpSpPr/>
            <p:nvPr/>
          </p:nvGrpSpPr>
          <p:grpSpPr>
            <a:xfrm rot="18900000">
              <a:off x="1125321" y="744329"/>
              <a:ext cx="124284" cy="175853"/>
              <a:chOff x="2899932" y="286608"/>
              <a:chExt cx="373440" cy="748067"/>
            </a:xfrm>
            <a:solidFill>
              <a:srgbClr val="3D7351"/>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cxnSp>
          <p:nvCxnSpPr>
            <p:cNvPr id="28" name="直接连接符 2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rot="6975246">
              <a:off x="4126861" y="1304244"/>
              <a:ext cx="47134" cy="66691"/>
              <a:chOff x="2899932" y="286608"/>
              <a:chExt cx="373440" cy="748067"/>
            </a:xfrm>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69808"/>
                  <a:gd name="connsiteY0-2" fmla="*/ 638665 h 710825"/>
                  <a:gd name="connsiteX1-3" fmla="*/ 132739 w 269808"/>
                  <a:gd name="connsiteY1-4" fmla="*/ 0 h 710825"/>
                  <a:gd name="connsiteX2-5" fmla="*/ 269808 w 269808"/>
                  <a:gd name="connsiteY2-6" fmla="*/ 710825 h 710825"/>
                  <a:gd name="connsiteX3-7" fmla="*/ 0 w 269808"/>
                  <a:gd name="connsiteY3-8" fmla="*/ 638665 h 710825"/>
                </a:gdLst>
                <a:ahLst/>
                <a:cxnLst>
                  <a:cxn ang="0">
                    <a:pos x="connsiteX0-1" y="connsiteY0-2"/>
                  </a:cxn>
                  <a:cxn ang="0">
                    <a:pos x="connsiteX1-3" y="connsiteY1-4"/>
                  </a:cxn>
                  <a:cxn ang="0">
                    <a:pos x="connsiteX2-5" y="connsiteY2-6"/>
                  </a:cxn>
                  <a:cxn ang="0">
                    <a:pos x="connsiteX3-7" y="connsiteY3-8"/>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1" fmla="*/ 0 w 248752"/>
                  <a:gd name="connsiteY0-2" fmla="*/ 710825 h 710825"/>
                  <a:gd name="connsiteX1-3" fmla="*/ 137070 w 248752"/>
                  <a:gd name="connsiteY1-4" fmla="*/ 0 h 710825"/>
                  <a:gd name="connsiteX2-5" fmla="*/ 248752 w 248752"/>
                  <a:gd name="connsiteY2-6" fmla="*/ 607772 h 710825"/>
                  <a:gd name="connsiteX3-7" fmla="*/ 0 w 248752"/>
                  <a:gd name="connsiteY3-8" fmla="*/ 710825 h 710825"/>
                </a:gdLst>
                <a:ahLst/>
                <a:cxnLst>
                  <a:cxn ang="0">
                    <a:pos x="connsiteX0-1" y="connsiteY0-2"/>
                  </a:cxn>
                  <a:cxn ang="0">
                    <a:pos x="connsiteX1-3" y="connsiteY1-4"/>
                  </a:cxn>
                  <a:cxn ang="0">
                    <a:pos x="connsiteX2-5" y="connsiteY2-6"/>
                  </a:cxn>
                  <a:cxn ang="0">
                    <a:pos x="connsiteX3-7" y="connsiteY3-8"/>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79705" y="476885"/>
            <a:ext cx="5662295" cy="368300"/>
          </a:xfrm>
          <a:prstGeom prst="rect">
            <a:avLst/>
          </a:prstGeom>
          <a:noFill/>
          <a:ln w="9525">
            <a:noFill/>
          </a:ln>
        </p:spPr>
        <p:txBody>
          <a:bodyPr wrap="square">
            <a:spAutoFit/>
          </a:bodyPr>
          <a:p>
            <a:pPr algn="ctr"/>
            <a:r>
              <a:rPr sz="1800" b="1">
                <a:latin typeface="Calibri" panose="020F0502020204030204" charset="0"/>
                <a:ea typeface="宋体" panose="02010600030101010101" pitchFamily="2" charset="-122"/>
              </a:rPr>
              <a:t>201</a:t>
            </a:r>
            <a:r>
              <a:rPr lang="en-US" sz="1800" b="1">
                <a:latin typeface="Calibri" panose="020F0502020204030204" charset="0"/>
                <a:ea typeface="宋体" panose="02010600030101010101" pitchFamily="2" charset="-122"/>
              </a:rPr>
              <a:t>2</a:t>
            </a:r>
            <a:r>
              <a:rPr sz="1800" b="1">
                <a:latin typeface="Calibri" panose="020F0502020204030204" charset="0"/>
                <a:ea typeface="宋体" panose="02010600030101010101" pitchFamily="2" charset="-122"/>
              </a:rPr>
              <a:t>-202</a:t>
            </a:r>
            <a:r>
              <a:rPr lang="en-US" sz="1800" b="1">
                <a:latin typeface="Calibri" panose="020F0502020204030204" charset="0"/>
                <a:ea typeface="宋体" panose="02010600030101010101" pitchFamily="2" charset="-122"/>
              </a:rPr>
              <a:t>3</a:t>
            </a:r>
            <a:r>
              <a:rPr sz="1800" b="1">
                <a:latin typeface="Calibri" panose="020F0502020204030204" charset="0"/>
                <a:ea typeface="宋体" panose="02010600030101010101" pitchFamily="2" charset="-122"/>
              </a:rPr>
              <a:t>年体育单招考试虚拟语气考点分布情况</a:t>
            </a:r>
            <a:endParaRPr sz="1800" b="1">
              <a:latin typeface="Calibri" panose="020F0502020204030204" charset="0"/>
              <a:ea typeface="宋体" panose="02010600030101010101" pitchFamily="2" charset="-122"/>
            </a:endParaRPr>
          </a:p>
        </p:txBody>
      </p:sp>
      <p:sp>
        <p:nvSpPr>
          <p:cNvPr id="3" name="文本框 2"/>
          <p:cNvSpPr txBox="1"/>
          <p:nvPr/>
        </p:nvSpPr>
        <p:spPr>
          <a:xfrm>
            <a:off x="539750" y="4941570"/>
            <a:ext cx="7498715" cy="1753235"/>
          </a:xfrm>
          <a:prstGeom prst="rect">
            <a:avLst/>
          </a:prstGeom>
          <a:noFill/>
          <a:ln w="9525">
            <a:noFill/>
          </a:ln>
        </p:spPr>
        <p:txBody>
          <a:bodyPr wrap="square">
            <a:spAutoFit/>
          </a:bodyPr>
          <a:p>
            <a:r>
              <a:rPr sz="1800" b="1">
                <a:solidFill>
                  <a:srgbClr val="4472C4"/>
                </a:solidFill>
                <a:latin typeface="Times New Roman" panose="02020603050405020304" pitchFamily="18" charset="0"/>
                <a:ea typeface="宋体" panose="02010600030101010101" pitchFamily="2" charset="-122"/>
              </a:rPr>
              <a:t>考情分析：虽然虚拟语气近十一年总共考了五个题，但是主要集中在近几年，尤其是2020年和2021年连续考查了两次，这说明虚拟语气的考查的比重会越来越大。通过历年真题分析可知，体育单招对虚拟语气的考查比较简单，不会考查特别复杂的考点，考点主要集中在：</a:t>
            </a:r>
            <a:endParaRPr sz="1800" b="1">
              <a:solidFill>
                <a:srgbClr val="4472C4"/>
              </a:solidFill>
              <a:latin typeface="Times New Roman" panose="02020603050405020304" pitchFamily="18" charset="0"/>
              <a:ea typeface="宋体" panose="02010600030101010101" pitchFamily="2" charset="-122"/>
            </a:endParaRPr>
          </a:p>
          <a:p>
            <a:r>
              <a:rPr sz="1800" b="1">
                <a:solidFill>
                  <a:srgbClr val="4472C4"/>
                </a:solidFill>
                <a:latin typeface="Times New Roman" panose="02020603050405020304" pitchFamily="18" charset="0"/>
                <a:ea typeface="宋体" panose="02010600030101010101" pitchFamily="2" charset="-122"/>
              </a:rPr>
              <a:t>          1. wish宾语从句中对虚拟语气的考查</a:t>
            </a:r>
            <a:endParaRPr sz="1800" b="1">
              <a:solidFill>
                <a:srgbClr val="4472C4"/>
              </a:solidFill>
              <a:latin typeface="Times New Roman" panose="02020603050405020304" pitchFamily="18" charset="0"/>
              <a:ea typeface="宋体" panose="02010600030101010101" pitchFamily="2" charset="-122"/>
            </a:endParaRPr>
          </a:p>
          <a:p>
            <a:r>
              <a:rPr sz="1800" b="1">
                <a:solidFill>
                  <a:srgbClr val="4472C4"/>
                </a:solidFill>
                <a:latin typeface="Times New Roman" panose="02020603050405020304" pitchFamily="18" charset="0"/>
                <a:ea typeface="宋体" panose="02010600030101010101" pitchFamily="2" charset="-122"/>
              </a:rPr>
              <a:t>          2. 在表示建议、命令、要求的动词之后的宾语从句要用虚拟语气。</a:t>
            </a:r>
            <a:endParaRPr sz="1800" b="1">
              <a:solidFill>
                <a:srgbClr val="4472C4"/>
              </a:solidFill>
              <a:latin typeface="Times New Roman" panose="02020603050405020304" pitchFamily="18" charset="0"/>
              <a:ea typeface="宋体" panose="02010600030101010101" pitchFamily="2" charset="-122"/>
            </a:endParaRPr>
          </a:p>
        </p:txBody>
      </p:sp>
      <p:graphicFrame>
        <p:nvGraphicFramePr>
          <p:cNvPr id="4" name="表格 3"/>
          <p:cNvGraphicFramePr/>
          <p:nvPr>
            <p:custDataLst>
              <p:tags r:id="rId1"/>
            </p:custDataLst>
          </p:nvPr>
        </p:nvGraphicFramePr>
        <p:xfrm>
          <a:off x="763905" y="1035050"/>
          <a:ext cx="6489065" cy="3739515"/>
        </p:xfrm>
        <a:graphic>
          <a:graphicData uri="http://schemas.openxmlformats.org/drawingml/2006/table">
            <a:tbl>
              <a:tblPr/>
              <a:tblGrid>
                <a:gridCol w="3240405"/>
                <a:gridCol w="3248660"/>
              </a:tblGrid>
              <a:tr h="287655">
                <a:tc>
                  <a:txBody>
                    <a:bodyPr/>
                    <a:p>
                      <a:pPr indent="0" algn="ctr">
                        <a:buNone/>
                      </a:pPr>
                      <a:r>
                        <a:rPr lang="en-US" sz="1800" b="1">
                          <a:ea typeface="宋体" panose="02010600030101010101" pitchFamily="2" charset="-122"/>
                          <a:cs typeface="宋体" panose="02010600030101010101" pitchFamily="2" charset="-122"/>
                        </a:rPr>
                        <a:t>年份</a:t>
                      </a:r>
                      <a:endParaRPr lang="en-US" altLang="en-US" sz="1800" b="1">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ea typeface="宋体" panose="02010600030101010101" pitchFamily="2" charset="-122"/>
                          <a:cs typeface="宋体" panose="02010600030101010101" pitchFamily="2" charset="-122"/>
                        </a:rPr>
                        <a:t>考查个数</a:t>
                      </a:r>
                      <a:endParaRPr lang="en-US" altLang="en-US" sz="1800" b="1">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7655">
                <a:tc>
                  <a:txBody>
                    <a:bodyPr/>
                    <a:p>
                      <a:pPr indent="0" algn="ctr">
                        <a:buNone/>
                      </a:pPr>
                      <a:r>
                        <a:rPr lang="en-US" sz="1800" b="1">
                          <a:ea typeface="宋体" panose="02010600030101010101" pitchFamily="2" charset="-122"/>
                          <a:cs typeface="+mn-lt"/>
                        </a:rPr>
                        <a:t>2</a:t>
                      </a:r>
                      <a:r>
                        <a:rPr lang="en-US" sz="1800" b="1">
                          <a:cs typeface="+mn-lt"/>
                        </a:rPr>
                        <a:t>023</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0</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7655">
                <a:tc>
                  <a:txBody>
                    <a:bodyPr/>
                    <a:p>
                      <a:pPr indent="0" algn="ctr">
                        <a:buNone/>
                      </a:pPr>
                      <a:r>
                        <a:rPr lang="en-US" sz="1800" b="1">
                          <a:ea typeface="宋体" panose="02010600030101010101" pitchFamily="2" charset="-122"/>
                          <a:cs typeface="+mn-lt"/>
                        </a:rPr>
                        <a:t>2</a:t>
                      </a:r>
                      <a:r>
                        <a:rPr lang="en-US" sz="1800" b="1">
                          <a:cs typeface="+mn-lt"/>
                        </a:rPr>
                        <a:t>022</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0</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7655">
                <a:tc>
                  <a:txBody>
                    <a:bodyPr/>
                    <a:p>
                      <a:pPr indent="0" algn="ctr">
                        <a:buNone/>
                      </a:pPr>
                      <a:r>
                        <a:rPr lang="en-US" sz="1800" b="1">
                          <a:ea typeface="宋体" panose="02010600030101010101" pitchFamily="2" charset="-122"/>
                          <a:cs typeface="+mn-lt"/>
                        </a:rPr>
                        <a:t>2</a:t>
                      </a:r>
                      <a:r>
                        <a:rPr lang="en-US" sz="1800" b="1">
                          <a:cs typeface="+mn-lt"/>
                        </a:rPr>
                        <a:t>021</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7655">
                <a:tc>
                  <a:txBody>
                    <a:bodyPr/>
                    <a:p>
                      <a:pPr indent="0" algn="ctr">
                        <a:buNone/>
                      </a:pPr>
                      <a:r>
                        <a:rPr lang="en-US" sz="1800" b="1">
                          <a:ea typeface="宋体" panose="02010600030101010101" pitchFamily="2" charset="-122"/>
                          <a:cs typeface="+mn-lt"/>
                        </a:rPr>
                        <a:t>2</a:t>
                      </a:r>
                      <a:r>
                        <a:rPr lang="en-US" sz="1800" b="1">
                          <a:cs typeface="+mn-lt"/>
                        </a:rPr>
                        <a:t>020</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7655">
                <a:tc>
                  <a:txBody>
                    <a:bodyPr/>
                    <a:p>
                      <a:pPr indent="0" algn="ctr">
                        <a:buNone/>
                      </a:pPr>
                      <a:r>
                        <a:rPr lang="en-US" sz="1800" b="1">
                          <a:ea typeface="宋体" panose="02010600030101010101" pitchFamily="2" charset="-122"/>
                          <a:cs typeface="+mn-lt"/>
                        </a:rPr>
                        <a:t>2</a:t>
                      </a:r>
                      <a:r>
                        <a:rPr lang="en-US" sz="1800" b="1">
                          <a:cs typeface="+mn-lt"/>
                        </a:rPr>
                        <a:t>019</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0</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7655">
                <a:tc>
                  <a:txBody>
                    <a:bodyPr/>
                    <a:p>
                      <a:pPr indent="0" algn="ctr">
                        <a:buNone/>
                      </a:pPr>
                      <a:r>
                        <a:rPr lang="en-US" sz="1800" b="1">
                          <a:ea typeface="宋体" panose="02010600030101010101" pitchFamily="2" charset="-122"/>
                          <a:cs typeface="+mn-lt"/>
                        </a:rPr>
                        <a:t>2</a:t>
                      </a:r>
                      <a:r>
                        <a:rPr lang="en-US" sz="1800" b="1">
                          <a:cs typeface="+mn-lt"/>
                        </a:rPr>
                        <a:t>018</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0</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7655">
                <a:tc>
                  <a:txBody>
                    <a:bodyPr/>
                    <a:p>
                      <a:pPr indent="0" algn="ctr">
                        <a:buNone/>
                      </a:pPr>
                      <a:r>
                        <a:rPr lang="en-US" sz="1800" b="1">
                          <a:ea typeface="宋体" panose="02010600030101010101" pitchFamily="2" charset="-122"/>
                          <a:cs typeface="+mn-lt"/>
                        </a:rPr>
                        <a:t>2</a:t>
                      </a:r>
                      <a:r>
                        <a:rPr lang="en-US" sz="1800" b="1">
                          <a:cs typeface="+mn-lt"/>
                        </a:rPr>
                        <a:t>017</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1</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7655">
                <a:tc>
                  <a:txBody>
                    <a:bodyPr/>
                    <a:p>
                      <a:pPr indent="0" algn="ctr">
                        <a:buNone/>
                      </a:pPr>
                      <a:r>
                        <a:rPr lang="en-US" sz="1800" b="1">
                          <a:ea typeface="宋体" panose="02010600030101010101" pitchFamily="2" charset="-122"/>
                          <a:cs typeface="+mn-lt"/>
                        </a:rPr>
                        <a:t>2</a:t>
                      </a:r>
                      <a:r>
                        <a:rPr lang="en-US" sz="1800" b="1">
                          <a:cs typeface="+mn-lt"/>
                        </a:rPr>
                        <a:t>016</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1</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7655">
                <a:tc>
                  <a:txBody>
                    <a:bodyPr/>
                    <a:p>
                      <a:pPr indent="0" algn="ctr">
                        <a:buNone/>
                      </a:pPr>
                      <a:r>
                        <a:rPr lang="en-US" sz="1800" b="1">
                          <a:ea typeface="宋体" panose="02010600030101010101" pitchFamily="2" charset="-122"/>
                          <a:cs typeface="+mn-lt"/>
                        </a:rPr>
                        <a:t>2</a:t>
                      </a:r>
                      <a:r>
                        <a:rPr lang="en-US" sz="1800" b="1">
                          <a:cs typeface="+mn-lt"/>
                        </a:rPr>
                        <a:t>015</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ea typeface="宋体" panose="02010600030101010101" pitchFamily="2" charset="-122"/>
                          <a:cs typeface="+mn-lt"/>
                        </a:rPr>
                        <a:t>1</a:t>
                      </a:r>
                      <a:endParaRPr lang="en-US" altLang="en-US" sz="1800" b="1">
                        <a:solidFill>
                          <a:srgbClr val="FF0000"/>
                        </a:solidFill>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7655">
                <a:tc>
                  <a:txBody>
                    <a:bodyPr/>
                    <a:p>
                      <a:pPr indent="0" algn="ctr">
                        <a:buNone/>
                      </a:pPr>
                      <a:r>
                        <a:rPr lang="en-US" sz="1800" b="1">
                          <a:ea typeface="宋体" panose="02010600030101010101" pitchFamily="2" charset="-122"/>
                          <a:cs typeface="+mn-lt"/>
                        </a:rPr>
                        <a:t>2</a:t>
                      </a:r>
                      <a:r>
                        <a:rPr lang="en-US" sz="1800" b="1">
                          <a:cs typeface="+mn-lt"/>
                        </a:rPr>
                        <a:t>014</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0</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7655">
                <a:tc>
                  <a:txBody>
                    <a:bodyPr/>
                    <a:p>
                      <a:pPr indent="0" algn="ctr">
                        <a:buNone/>
                      </a:pPr>
                      <a:r>
                        <a:rPr lang="en-US" sz="1800" b="1">
                          <a:ea typeface="宋体" panose="02010600030101010101" pitchFamily="2" charset="-122"/>
                          <a:cs typeface="+mn-lt"/>
                        </a:rPr>
                        <a:t>2</a:t>
                      </a:r>
                      <a:r>
                        <a:rPr lang="en-US" sz="1800" b="1">
                          <a:cs typeface="+mn-lt"/>
                        </a:rPr>
                        <a:t>013</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0</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7655">
                <a:tc>
                  <a:txBody>
                    <a:bodyPr/>
                    <a:p>
                      <a:pPr indent="0" algn="ctr">
                        <a:buNone/>
                      </a:pPr>
                      <a:r>
                        <a:rPr lang="en-US" sz="1800" b="1">
                          <a:ea typeface="宋体" panose="02010600030101010101" pitchFamily="2" charset="-122"/>
                          <a:cs typeface="+mn-lt"/>
                        </a:rPr>
                        <a:t>2</a:t>
                      </a:r>
                      <a:r>
                        <a:rPr lang="en-US" sz="1800" b="1">
                          <a:cs typeface="+mn-lt"/>
                        </a:rPr>
                        <a:t>012</a:t>
                      </a:r>
                      <a:r>
                        <a:rPr lang="en-US" sz="1800" b="1">
                          <a:ea typeface="宋体" panose="02010600030101010101" pitchFamily="2" charset="-122"/>
                          <a:cs typeface="+mn-lt"/>
                        </a:rPr>
                        <a:t>年</a:t>
                      </a:r>
                      <a:endParaRPr lang="en-US" altLang="en-US" sz="1800" b="1">
                        <a:ea typeface="宋体" panose="02010600030101010101" pitchFamily="2" charset="-122"/>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FF0000"/>
                          </a:solidFill>
                          <a:cs typeface="+mn-lt"/>
                        </a:rPr>
                        <a:t>0</a:t>
                      </a:r>
                      <a:endParaRPr lang="en-US" altLang="en-US" sz="1800" b="1">
                        <a:solidFill>
                          <a:srgbClr val="FF0000"/>
                        </a:solidFill>
                        <a:ea typeface="Calibri" panose="020F0502020204030204" charset="0"/>
                        <a:cs typeface="+mn-lt"/>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51460" y="621030"/>
            <a:ext cx="8483600" cy="1568450"/>
          </a:xfrm>
          <a:prstGeom prst="rect">
            <a:avLst/>
          </a:prstGeom>
          <a:noFill/>
          <a:ln w="9525">
            <a:noFill/>
          </a:ln>
        </p:spPr>
        <p:txBody>
          <a:bodyPr wrap="square">
            <a:spAutoFit/>
          </a:bodyPr>
          <a:p>
            <a:r>
              <a:rPr lang="en-US" sz="2400" b="1">
                <a:latin typeface="Times New Roman" panose="02020603050405020304" pitchFamily="18" charset="0"/>
                <a:ea typeface="等线" panose="02010600030101010101" charset="-122"/>
                <a:sym typeface="+mn-ea"/>
              </a:rPr>
              <a:t>（2021年）</a:t>
            </a:r>
            <a:r>
              <a:rPr lang="en-US" sz="2400" b="1">
                <a:latin typeface="Times New Roman" panose="02020603050405020304" pitchFamily="18" charset="0"/>
                <a:ea typeface="等线" panose="02010600030101010101" charset="-122"/>
              </a:rPr>
              <a:t>I suggested that we __________a few days before </a:t>
            </a:r>
            <a:endParaRPr lang="en-US" sz="2400" b="1">
              <a:latin typeface="Times New Roman" panose="02020603050405020304" pitchFamily="18" charset="0"/>
              <a:ea typeface="等线" panose="02010600030101010101" charset="-122"/>
            </a:endParaRPr>
          </a:p>
          <a:p>
            <a:r>
              <a:rPr lang="en-US" sz="2400" b="1">
                <a:latin typeface="Times New Roman" panose="02020603050405020304" pitchFamily="18" charset="0"/>
                <a:ea typeface="等线" panose="02010600030101010101" charset="-122"/>
              </a:rPr>
              <a:t>                     we made any decision. </a:t>
            </a:r>
            <a:endParaRPr lang="en-US" sz="2400" b="1">
              <a:latin typeface="Times New Roman" panose="02020603050405020304" pitchFamily="18" charset="0"/>
              <a:ea typeface="等线" panose="02010600030101010101" charset="-122"/>
            </a:endParaRPr>
          </a:p>
          <a:p>
            <a:r>
              <a:rPr lang="en-US" sz="2400" b="1">
                <a:latin typeface="Times New Roman" panose="02020603050405020304" pitchFamily="18" charset="0"/>
                <a:ea typeface="等线" panose="02010600030101010101" charset="-122"/>
              </a:rPr>
              <a:t>             A. waited			B. had waited</a:t>
            </a:r>
            <a:endParaRPr lang="en-US" sz="2400" b="1">
              <a:latin typeface="Times New Roman" panose="02020603050405020304" pitchFamily="18" charset="0"/>
              <a:ea typeface="等线" panose="02010600030101010101" charset="-122"/>
            </a:endParaRPr>
          </a:p>
          <a:p>
            <a:r>
              <a:rPr lang="en-US" sz="2400" b="1">
                <a:latin typeface="Times New Roman" panose="02020603050405020304" pitchFamily="18" charset="0"/>
                <a:ea typeface="等线" panose="02010600030101010101" charset="-122"/>
              </a:rPr>
              <a:t>            C. wait			D. will wait</a:t>
            </a:r>
            <a:endParaRPr lang="en-US" sz="2400" b="1">
              <a:latin typeface="Times New Roman" panose="02020603050405020304" pitchFamily="18" charset="0"/>
              <a:ea typeface="等线" panose="02010600030101010101" charset="-122"/>
            </a:endParaRPr>
          </a:p>
        </p:txBody>
      </p:sp>
      <p:sp>
        <p:nvSpPr>
          <p:cNvPr id="2" name="文本框 1"/>
          <p:cNvSpPr txBox="1"/>
          <p:nvPr/>
        </p:nvSpPr>
        <p:spPr>
          <a:xfrm>
            <a:off x="323850" y="2204720"/>
            <a:ext cx="8405495" cy="922020"/>
          </a:xfrm>
          <a:prstGeom prst="rect">
            <a:avLst/>
          </a:prstGeom>
          <a:noFill/>
          <a:ln w="9525">
            <a:noFill/>
          </a:ln>
        </p:spPr>
        <p:txBody>
          <a:bodyPr wrap="square">
            <a:spAutoFit/>
          </a:bodyPr>
          <a:p>
            <a:r>
              <a:rPr sz="1800">
                <a:solidFill>
                  <a:srgbClr val="FF0000"/>
                </a:solidFill>
                <a:latin typeface="Times New Roman" panose="02020603050405020304" pitchFamily="18" charset="0"/>
                <a:ea typeface="宋体" panose="02010600030101010101" pitchFamily="2" charset="-122"/>
              </a:rPr>
              <a:t>答案：C</a:t>
            </a:r>
            <a:endParaRPr sz="1800">
              <a:solidFill>
                <a:srgbClr val="FF0000"/>
              </a:solidFill>
              <a:latin typeface="Times New Roman" panose="02020603050405020304" pitchFamily="18" charset="0"/>
              <a:ea typeface="宋体" panose="02010600030101010101" pitchFamily="2" charset="-122"/>
            </a:endParaRPr>
          </a:p>
          <a:p>
            <a:r>
              <a:rPr sz="1800">
                <a:solidFill>
                  <a:srgbClr val="FF0000"/>
                </a:solidFill>
                <a:latin typeface="Times New Roman" panose="02020603050405020304" pitchFamily="18" charset="0"/>
                <a:ea typeface="宋体" panose="02010600030101010101" pitchFamily="2" charset="-122"/>
              </a:rPr>
              <a:t>解析：考点为虚拟语气；因为suggest引导的宾语从句中，谓语动词要用：（should）+do结构，should可以省略；故符合答案的只有C 选项</a:t>
            </a:r>
            <a:endParaRPr sz="1800">
              <a:solidFill>
                <a:srgbClr val="FF0000"/>
              </a:solidFill>
              <a:latin typeface="Times New Roman" panose="02020603050405020304" pitchFamily="18" charset="0"/>
              <a:ea typeface="宋体" panose="02010600030101010101" pitchFamily="2" charset="-122"/>
            </a:endParaRPr>
          </a:p>
        </p:txBody>
      </p:sp>
      <p:sp>
        <p:nvSpPr>
          <p:cNvPr id="3" name="文本框 2"/>
          <p:cNvSpPr txBox="1"/>
          <p:nvPr/>
        </p:nvSpPr>
        <p:spPr>
          <a:xfrm>
            <a:off x="329565" y="3573145"/>
            <a:ext cx="8438515" cy="1568450"/>
          </a:xfrm>
          <a:prstGeom prst="rect">
            <a:avLst/>
          </a:prstGeom>
          <a:noFill/>
          <a:ln w="9525">
            <a:noFill/>
          </a:ln>
        </p:spPr>
        <p:txBody>
          <a:bodyPr wrap="square">
            <a:spAutoFit/>
          </a:bodyPr>
          <a:p>
            <a:r>
              <a:rPr lang="en-US" sz="2400" b="1">
                <a:latin typeface="Times New Roman" panose="02020603050405020304" pitchFamily="18" charset="0"/>
                <a:ea typeface="等线" panose="02010600030101010101" charset="-122"/>
                <a:sym typeface="+mn-ea"/>
              </a:rPr>
              <a:t>（2017年）</a:t>
            </a:r>
            <a:r>
              <a:rPr lang="en-US" sz="2400" b="1">
                <a:latin typeface="Times New Roman" panose="02020603050405020304" pitchFamily="18" charset="0"/>
                <a:ea typeface="等线" panose="02010600030101010101" charset="-122"/>
              </a:rPr>
              <a:t>—Where is he now? </a:t>
            </a:r>
            <a:endParaRPr lang="en-US" sz="2400" b="1">
              <a:latin typeface="Times New Roman" panose="02020603050405020304" pitchFamily="18" charset="0"/>
              <a:ea typeface="等线" panose="02010600030101010101" charset="-122"/>
            </a:endParaRPr>
          </a:p>
          <a:p>
            <a:r>
              <a:rPr lang="en-US" sz="2400" b="1">
                <a:latin typeface="Times New Roman" panose="02020603050405020304" pitchFamily="18" charset="0"/>
                <a:ea typeface="等线" panose="02010600030101010101" charset="-122"/>
              </a:rPr>
              <a:t>                    —I only wish I __________.</a:t>
            </a:r>
            <a:endParaRPr lang="en-US" sz="2400" b="1">
              <a:latin typeface="Times New Roman" panose="02020603050405020304" pitchFamily="18" charset="0"/>
              <a:ea typeface="等线" panose="02010600030101010101" charset="-122"/>
            </a:endParaRPr>
          </a:p>
          <a:p>
            <a:r>
              <a:rPr lang="en-US" sz="2400" b="1">
                <a:latin typeface="Times New Roman" panose="02020603050405020304" pitchFamily="18" charset="0"/>
                <a:ea typeface="等线" panose="02010600030101010101" charset="-122"/>
              </a:rPr>
              <a:t>         A. know			B. have known</a:t>
            </a:r>
            <a:endParaRPr lang="en-US" sz="2400" b="1">
              <a:latin typeface="Times New Roman" panose="02020603050405020304" pitchFamily="18" charset="0"/>
              <a:ea typeface="等线" panose="02010600030101010101" charset="-122"/>
            </a:endParaRPr>
          </a:p>
          <a:p>
            <a:r>
              <a:rPr lang="en-US" sz="2400" b="1">
                <a:latin typeface="Times New Roman" panose="02020603050405020304" pitchFamily="18" charset="0"/>
                <a:ea typeface="等线" panose="02010600030101010101" charset="-122"/>
              </a:rPr>
              <a:t>         C. had known		D. knew</a:t>
            </a:r>
            <a:endParaRPr lang="en-US" sz="2400" b="1">
              <a:latin typeface="Times New Roman" panose="02020603050405020304" pitchFamily="18" charset="0"/>
              <a:ea typeface="等线" panose="02010600030101010101" charset="-122"/>
            </a:endParaRPr>
          </a:p>
        </p:txBody>
      </p:sp>
      <p:sp>
        <p:nvSpPr>
          <p:cNvPr id="4" name="文本框 3"/>
          <p:cNvSpPr txBox="1"/>
          <p:nvPr/>
        </p:nvSpPr>
        <p:spPr>
          <a:xfrm>
            <a:off x="395605" y="5373370"/>
            <a:ext cx="7957820" cy="922020"/>
          </a:xfrm>
          <a:prstGeom prst="rect">
            <a:avLst/>
          </a:prstGeom>
          <a:noFill/>
          <a:ln w="9525">
            <a:noFill/>
          </a:ln>
        </p:spPr>
        <p:txBody>
          <a:bodyPr wrap="square">
            <a:spAutoFit/>
          </a:bodyPr>
          <a:p>
            <a:r>
              <a:rPr lang="zh-CN" sz="1800">
                <a:solidFill>
                  <a:srgbClr val="FF0000"/>
                </a:solidFill>
                <a:latin typeface="Times New Roman" panose="02020603050405020304" pitchFamily="18" charset="0"/>
                <a:ea typeface="宋体" panose="02010600030101010101" pitchFamily="2" charset="-122"/>
              </a:rPr>
              <a:t>答案：D</a:t>
            </a:r>
            <a:endParaRPr lang="zh-CN" sz="1800">
              <a:solidFill>
                <a:srgbClr val="FF0000"/>
              </a:solidFill>
              <a:latin typeface="Times New Roman" panose="02020603050405020304" pitchFamily="18" charset="0"/>
              <a:ea typeface="宋体" panose="02010600030101010101" pitchFamily="2" charset="-122"/>
            </a:endParaRPr>
          </a:p>
          <a:p>
            <a:r>
              <a:rPr lang="zh-CN" sz="1800">
                <a:solidFill>
                  <a:srgbClr val="FF0000"/>
                </a:solidFill>
                <a:latin typeface="Times New Roman" panose="02020603050405020304" pitchFamily="18" charset="0"/>
                <a:ea typeface="宋体" panose="02010600030101010101" pitchFamily="2" charset="-122"/>
              </a:rPr>
              <a:t>解析：考查wish引导的虚拟语气。根据句意可知，对现在事实的假设，要用谓语动词的过去时，故正确答案为D</a:t>
            </a:r>
            <a:endParaRPr lang="zh-CN"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35560" y="332740"/>
            <a:ext cx="9001125" cy="1198880"/>
          </a:xfrm>
          <a:prstGeom prst="rect">
            <a:avLst/>
          </a:prstGeom>
          <a:noFill/>
          <a:ln w="9525">
            <a:noFill/>
          </a:ln>
        </p:spPr>
        <p:txBody>
          <a:bodyPr wrap="square">
            <a:spAutoFit/>
          </a:bodyPr>
          <a:p>
            <a:r>
              <a:rPr sz="2400" b="1">
                <a:latin typeface="Times New Roman" panose="02020603050405020304" pitchFamily="18" charset="0"/>
                <a:sym typeface="+mn-ea"/>
              </a:rPr>
              <a:t>（202</a:t>
            </a:r>
            <a:r>
              <a:rPr lang="en-US" sz="2400" b="1">
                <a:latin typeface="Times New Roman" panose="02020603050405020304" pitchFamily="18" charset="0"/>
                <a:sym typeface="+mn-ea"/>
              </a:rPr>
              <a:t>4</a:t>
            </a:r>
            <a:r>
              <a:rPr sz="2400" b="1">
                <a:latin typeface="Times New Roman" panose="02020603050405020304" pitchFamily="18" charset="0"/>
                <a:sym typeface="+mn-ea"/>
              </a:rPr>
              <a:t>年）</a:t>
            </a:r>
            <a:r>
              <a:rPr lang="en-US" sz="2400" b="1">
                <a:latin typeface="Times New Roman" panose="02020603050405020304" pitchFamily="18" charset="0"/>
                <a:sym typeface="+mn-ea"/>
              </a:rPr>
              <a:t>The whole class</a:t>
            </a:r>
            <a:r>
              <a:rPr lang="en-US" altLang="zh-CN" sz="2400" b="1">
                <a:latin typeface="Times New Roman" panose="02020603050405020304" pitchFamily="18" charset="0"/>
              </a:rPr>
              <a:t> </a:t>
            </a:r>
            <a:r>
              <a:rPr sz="2400" b="1">
                <a:latin typeface="Times New Roman" panose="02020603050405020304" pitchFamily="18" charset="0"/>
                <a:sym typeface="+mn-ea"/>
              </a:rPr>
              <a:t>________</a:t>
            </a:r>
            <a:r>
              <a:rPr lang="en-US" altLang="zh-CN" sz="2400" b="1">
                <a:latin typeface="Times New Roman" panose="02020603050405020304" pitchFamily="18" charset="0"/>
              </a:rPr>
              <a:t>their breath when Mr. Green began to speak .</a:t>
            </a:r>
            <a:endParaRPr lang="en-US" altLang="zh-CN" sz="2400" b="1">
              <a:latin typeface="Times New Roman" panose="02020603050405020304" pitchFamily="18" charset="0"/>
            </a:endParaRPr>
          </a:p>
          <a:p>
            <a:r>
              <a:rPr lang="en-US" altLang="zh-CN" sz="2400" b="1">
                <a:latin typeface="Times New Roman" panose="02020603050405020304" pitchFamily="18" charset="0"/>
              </a:rPr>
              <a:t>  A. lost              B. held            C. felt              D. wasted</a:t>
            </a:r>
            <a:endParaRPr lang="en-US" altLang="zh-CN" sz="2400" b="1">
              <a:latin typeface="Times New Roman" panose="02020603050405020304" pitchFamily="18" charset="0"/>
            </a:endParaRPr>
          </a:p>
        </p:txBody>
      </p:sp>
      <p:sp>
        <p:nvSpPr>
          <p:cNvPr id="2" name="文本框 1"/>
          <p:cNvSpPr txBox="1"/>
          <p:nvPr>
            <p:custDataLst>
              <p:tags r:id="rId2"/>
            </p:custDataLst>
          </p:nvPr>
        </p:nvSpPr>
        <p:spPr>
          <a:xfrm>
            <a:off x="323850" y="1988820"/>
            <a:ext cx="8376285" cy="1198880"/>
          </a:xfrm>
          <a:prstGeom prst="rect">
            <a:avLst/>
          </a:prstGeom>
          <a:noFill/>
          <a:ln w="9525">
            <a:noFill/>
          </a:ln>
        </p:spPr>
        <p:txBody>
          <a:bodyPr wrap="square">
            <a:spAutoFit/>
          </a:bodyPr>
          <a:p>
            <a:r>
              <a:rPr sz="1800">
                <a:solidFill>
                  <a:srgbClr val="FF0000"/>
                </a:solidFill>
                <a:latin typeface="Times New Roman" panose="02020603050405020304" pitchFamily="18" charset="0"/>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B</a:t>
            </a:r>
            <a:endParaRPr sz="1800">
              <a:solidFill>
                <a:srgbClr val="FF0000"/>
              </a:solidFill>
              <a:latin typeface="Times New Roman" panose="02020603050405020304" pitchFamily="18" charset="0"/>
              <a:ea typeface="宋体" panose="02010600030101010101" pitchFamily="2" charset="-122"/>
            </a:endParaRPr>
          </a:p>
          <a:p>
            <a:r>
              <a:rPr lang="zh-CN" altLang="en-US" sz="1800">
                <a:solidFill>
                  <a:srgbClr val="FF0000"/>
                </a:solidFill>
                <a:latin typeface="Times New Roman" panose="02020603050405020304" pitchFamily="18" charset="0"/>
                <a:ea typeface="宋体" panose="02010600030101010101" pitchFamily="2" charset="-122"/>
              </a:rPr>
              <a:t>考点与解析：考查动词短语</a:t>
            </a:r>
            <a:r>
              <a:rPr lang="en-US" altLang="zh-CN" sz="1800">
                <a:solidFill>
                  <a:srgbClr val="FF0000"/>
                </a:solidFill>
                <a:latin typeface="Times New Roman" panose="02020603050405020304" pitchFamily="18" charset="0"/>
                <a:ea typeface="宋体" panose="02010600030101010101" pitchFamily="2" charset="-122"/>
              </a:rPr>
              <a:t>“hold one’s breath” </a:t>
            </a:r>
            <a:r>
              <a:rPr lang="zh-CN" altLang="en-US" sz="1800">
                <a:solidFill>
                  <a:srgbClr val="FF0000"/>
                </a:solidFill>
                <a:latin typeface="Times New Roman" panose="02020603050405020304" pitchFamily="18" charset="0"/>
                <a:ea typeface="宋体" panose="02010600030101010101" pitchFamily="2" charset="-122"/>
              </a:rPr>
              <a:t>屏住呼吸。</a:t>
            </a:r>
            <a:r>
              <a:rPr lang="en-US" altLang="zh-CN" sz="1800">
                <a:solidFill>
                  <a:srgbClr val="FF0000"/>
                </a:solidFill>
                <a:latin typeface="Times New Roman" panose="02020603050405020304" pitchFamily="18" charset="0"/>
                <a:ea typeface="宋体" panose="02010600030101010101" pitchFamily="2" charset="-122"/>
              </a:rPr>
              <a:t>A </a:t>
            </a:r>
            <a:r>
              <a:rPr lang="zh-CN" altLang="en-US" sz="1800">
                <a:solidFill>
                  <a:srgbClr val="FF0000"/>
                </a:solidFill>
                <a:latin typeface="Times New Roman" panose="02020603050405020304" pitchFamily="18" charset="0"/>
                <a:ea typeface="宋体" panose="02010600030101010101" pitchFamily="2" charset="-122"/>
              </a:rPr>
              <a:t>选项丢失，</a:t>
            </a:r>
            <a:r>
              <a:rPr lang="en-US" altLang="zh-CN" sz="1800">
                <a:solidFill>
                  <a:srgbClr val="FF0000"/>
                </a:solidFill>
                <a:latin typeface="Times New Roman" panose="02020603050405020304" pitchFamily="18" charset="0"/>
                <a:ea typeface="宋体" panose="02010600030101010101" pitchFamily="2" charset="-122"/>
              </a:rPr>
              <a:t>B </a:t>
            </a:r>
            <a:r>
              <a:rPr lang="zh-CN" altLang="en-US" sz="1800">
                <a:solidFill>
                  <a:srgbClr val="FF0000"/>
                </a:solidFill>
                <a:latin typeface="Times New Roman" panose="02020603050405020304" pitchFamily="18" charset="0"/>
                <a:ea typeface="宋体" panose="02010600030101010101" pitchFamily="2" charset="-122"/>
              </a:rPr>
              <a:t>选项拿，</a:t>
            </a:r>
            <a:r>
              <a:rPr lang="en-US" altLang="zh-CN" sz="1800">
                <a:solidFill>
                  <a:srgbClr val="FF0000"/>
                </a:solidFill>
                <a:latin typeface="Times New Roman" panose="02020603050405020304" pitchFamily="18" charset="0"/>
                <a:ea typeface="宋体" panose="02010600030101010101" pitchFamily="2" charset="-122"/>
              </a:rPr>
              <a:t>C </a:t>
            </a:r>
            <a:r>
              <a:rPr lang="zh-CN" altLang="en-US" sz="1800">
                <a:solidFill>
                  <a:srgbClr val="FF0000"/>
                </a:solidFill>
                <a:latin typeface="Times New Roman" panose="02020603050405020304" pitchFamily="18" charset="0"/>
                <a:ea typeface="宋体" panose="02010600030101010101" pitchFamily="2" charset="-122"/>
              </a:rPr>
              <a:t>选项感觉，</a:t>
            </a:r>
            <a:r>
              <a:rPr lang="en-US" altLang="zh-CN" sz="1800">
                <a:solidFill>
                  <a:srgbClr val="FF0000"/>
                </a:solidFill>
                <a:latin typeface="Times New Roman" panose="02020603050405020304" pitchFamily="18" charset="0"/>
                <a:ea typeface="宋体" panose="02010600030101010101" pitchFamily="2" charset="-122"/>
              </a:rPr>
              <a:t>D </a:t>
            </a:r>
            <a:r>
              <a:rPr lang="zh-CN" altLang="en-US" sz="1800">
                <a:solidFill>
                  <a:srgbClr val="FF0000"/>
                </a:solidFill>
                <a:latin typeface="Times New Roman" panose="02020603050405020304" pitchFamily="18" charset="0"/>
                <a:ea typeface="宋体" panose="02010600030101010101" pitchFamily="2" charset="-122"/>
              </a:rPr>
              <a:t>选项浪费。</a:t>
            </a:r>
            <a:endParaRPr lang="zh-CN" altLang="en-US" sz="1800">
              <a:solidFill>
                <a:srgbClr val="FF0000"/>
              </a:solidFill>
              <a:latin typeface="Times New Roman" panose="02020603050405020304" pitchFamily="18" charset="0"/>
              <a:ea typeface="宋体" panose="02010600030101010101" pitchFamily="2" charset="-122"/>
            </a:endParaRPr>
          </a:p>
          <a:p>
            <a:r>
              <a:rPr lang="zh-CN" altLang="en-US" sz="1800">
                <a:solidFill>
                  <a:srgbClr val="FF0000"/>
                </a:solidFill>
                <a:latin typeface="Times New Roman" panose="02020603050405020304" pitchFamily="18" charset="0"/>
                <a:ea typeface="宋体" panose="02010600030101010101" pitchFamily="2" charset="-122"/>
              </a:rPr>
              <a:t>句意：当格林先生开始说话时整个班都屏住了呼吸。</a:t>
            </a:r>
            <a:endParaRPr lang="zh-CN" altLang="en-US"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51460" y="332740"/>
            <a:ext cx="8534400" cy="1198880"/>
          </a:xfrm>
          <a:prstGeom prst="rect">
            <a:avLst/>
          </a:prstGeom>
          <a:noFill/>
          <a:ln w="9525">
            <a:noFill/>
          </a:ln>
        </p:spPr>
        <p:txBody>
          <a:bodyPr wrap="square">
            <a:spAutoFit/>
          </a:bodyPr>
          <a:p>
            <a:r>
              <a:rPr sz="2400" b="1">
                <a:latin typeface="Times New Roman" panose="02020603050405020304" pitchFamily="18" charset="0"/>
                <a:sym typeface="+mn-ea"/>
              </a:rPr>
              <a:t>（2016年）</a:t>
            </a:r>
            <a:r>
              <a:rPr sz="2400" b="1">
                <a:latin typeface="Times New Roman" panose="02020603050405020304" pitchFamily="18" charset="0"/>
              </a:rPr>
              <a:t> I wish I ___________ten years younger. </a:t>
            </a:r>
            <a:endParaRPr sz="2400" b="1">
              <a:latin typeface="Times New Roman" panose="02020603050405020304" pitchFamily="18" charset="0"/>
            </a:endParaRPr>
          </a:p>
          <a:p>
            <a:r>
              <a:rPr lang="en-US" sz="2400" b="1">
                <a:latin typeface="Times New Roman" panose="02020603050405020304" pitchFamily="18" charset="0"/>
              </a:rPr>
              <a:t>            </a:t>
            </a:r>
            <a:r>
              <a:rPr sz="2400" b="1">
                <a:latin typeface="Times New Roman" panose="02020603050405020304" pitchFamily="18" charset="0"/>
              </a:rPr>
              <a:t>A. can			B. were</a:t>
            </a:r>
            <a:endParaRPr sz="2400" b="1">
              <a:latin typeface="Times New Roman" panose="02020603050405020304" pitchFamily="18" charset="0"/>
            </a:endParaRPr>
          </a:p>
          <a:p>
            <a:r>
              <a:rPr lang="en-US" sz="2400" b="1">
                <a:latin typeface="Times New Roman" panose="02020603050405020304" pitchFamily="18" charset="0"/>
              </a:rPr>
              <a:t>            </a:t>
            </a:r>
            <a:r>
              <a:rPr sz="2400" b="1">
                <a:latin typeface="Times New Roman" panose="02020603050405020304" pitchFamily="18" charset="0"/>
              </a:rPr>
              <a:t>C. will			D. would</a:t>
            </a:r>
            <a:endParaRPr sz="2400" b="1">
              <a:latin typeface="Times New Roman" panose="02020603050405020304" pitchFamily="18" charset="0"/>
            </a:endParaRPr>
          </a:p>
        </p:txBody>
      </p:sp>
      <p:sp>
        <p:nvSpPr>
          <p:cNvPr id="2" name="文本框 1"/>
          <p:cNvSpPr txBox="1"/>
          <p:nvPr/>
        </p:nvSpPr>
        <p:spPr>
          <a:xfrm>
            <a:off x="302260" y="1917065"/>
            <a:ext cx="8141970" cy="922020"/>
          </a:xfrm>
          <a:prstGeom prst="rect">
            <a:avLst/>
          </a:prstGeom>
          <a:noFill/>
          <a:ln w="9525">
            <a:noFill/>
          </a:ln>
        </p:spPr>
        <p:txBody>
          <a:bodyPr wrap="square">
            <a:spAutoFit/>
          </a:bodyPr>
          <a:p>
            <a:r>
              <a:rPr sz="1800">
                <a:solidFill>
                  <a:srgbClr val="FF0000"/>
                </a:solidFill>
              </a:rPr>
              <a:t>答案：B</a:t>
            </a:r>
            <a:endParaRPr sz="1800">
              <a:solidFill>
                <a:srgbClr val="FF0000"/>
              </a:solidFill>
            </a:endParaRPr>
          </a:p>
          <a:p>
            <a:r>
              <a:rPr sz="1800">
                <a:solidFill>
                  <a:srgbClr val="FF0000"/>
                </a:solidFill>
              </a:rPr>
              <a:t>解析：考查虚拟语气。句意：我多希望我再年轻十岁啊。Wish引导的宾语从句要用虚拟语气，与现在事实相反时，要用一般过去时，故答案为B</a:t>
            </a:r>
            <a:endParaRPr sz="1800">
              <a:solidFill>
                <a:srgbClr val="FF0000"/>
              </a:solidFill>
            </a:endParaRPr>
          </a:p>
        </p:txBody>
      </p:sp>
      <p:sp>
        <p:nvSpPr>
          <p:cNvPr id="3" name="文本框 2"/>
          <p:cNvSpPr txBox="1"/>
          <p:nvPr/>
        </p:nvSpPr>
        <p:spPr>
          <a:xfrm>
            <a:off x="395605" y="3213100"/>
            <a:ext cx="8128000" cy="1198880"/>
          </a:xfrm>
          <a:prstGeom prst="rect">
            <a:avLst/>
          </a:prstGeom>
          <a:noFill/>
          <a:ln w="9525">
            <a:noFill/>
          </a:ln>
        </p:spPr>
        <p:txBody>
          <a:bodyPr wrap="square">
            <a:spAutoFit/>
          </a:bodyPr>
          <a:p>
            <a:r>
              <a:rPr lang="en-US" sz="2400" b="1">
                <a:latin typeface="Times New Roman" panose="02020603050405020304" pitchFamily="18" charset="0"/>
                <a:sym typeface="+mn-ea"/>
              </a:rPr>
              <a:t>（2015年）</a:t>
            </a:r>
            <a:r>
              <a:rPr lang="en-US" sz="2400" b="1">
                <a:latin typeface="Times New Roman" panose="02020603050405020304" pitchFamily="18" charset="0"/>
              </a:rPr>
              <a:t>I wish Peter ___________act nicer. He's rude to the workers. </a:t>
            </a:r>
            <a:endParaRPr lang="en-US" sz="2400" b="1">
              <a:latin typeface="Times New Roman" panose="02020603050405020304" pitchFamily="18" charset="0"/>
            </a:endParaRPr>
          </a:p>
          <a:p>
            <a:r>
              <a:rPr lang="en-US" sz="2400" b="1">
                <a:latin typeface="Times New Roman" panose="02020603050405020304" pitchFamily="18" charset="0"/>
              </a:rPr>
              <a:t>           A. can		 B. will            C. may	D. would</a:t>
            </a:r>
            <a:endParaRPr lang="en-US" sz="2400" b="1">
              <a:latin typeface="Times New Roman" panose="02020603050405020304" pitchFamily="18" charset="0"/>
            </a:endParaRPr>
          </a:p>
        </p:txBody>
      </p:sp>
      <p:sp>
        <p:nvSpPr>
          <p:cNvPr id="4" name="文本框 3"/>
          <p:cNvSpPr txBox="1"/>
          <p:nvPr/>
        </p:nvSpPr>
        <p:spPr>
          <a:xfrm>
            <a:off x="323850" y="4869180"/>
            <a:ext cx="8016875" cy="922020"/>
          </a:xfrm>
          <a:prstGeom prst="rect">
            <a:avLst/>
          </a:prstGeom>
          <a:noFill/>
          <a:ln w="9525">
            <a:noFill/>
          </a:ln>
        </p:spPr>
        <p:txBody>
          <a:bodyPr wrap="square">
            <a:spAutoFit/>
          </a:bodyPr>
          <a:p>
            <a:r>
              <a:rPr sz="1800">
                <a:solidFill>
                  <a:srgbClr val="FF0000"/>
                </a:solidFill>
              </a:rPr>
              <a:t>答案：D</a:t>
            </a:r>
            <a:endParaRPr sz="1800">
              <a:solidFill>
                <a:srgbClr val="FF0000"/>
              </a:solidFill>
            </a:endParaRPr>
          </a:p>
          <a:p>
            <a:r>
              <a:rPr sz="1800">
                <a:solidFill>
                  <a:srgbClr val="FF0000"/>
                </a:solidFill>
              </a:rPr>
              <a:t>解析：考查虚拟语气。Wish引导的宾语从句要用虚拟语气，如果与将来事实相反，则用would do结构，故正确答案为D</a:t>
            </a:r>
            <a:endParaRPr sz="1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0" y="404495"/>
            <a:ext cx="9144000" cy="575627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35560" y="332740"/>
            <a:ext cx="9001125" cy="1198880"/>
          </a:xfrm>
          <a:prstGeom prst="rect">
            <a:avLst/>
          </a:prstGeom>
          <a:noFill/>
          <a:ln w="9525">
            <a:noFill/>
          </a:ln>
        </p:spPr>
        <p:txBody>
          <a:bodyPr wrap="square">
            <a:spAutoFit/>
          </a:bodyPr>
          <a:p>
            <a:r>
              <a:rPr sz="2400" b="1">
                <a:latin typeface="Times New Roman" panose="02020603050405020304" pitchFamily="18" charset="0"/>
                <a:sym typeface="+mn-ea"/>
              </a:rPr>
              <a:t>（202</a:t>
            </a:r>
            <a:r>
              <a:rPr lang="en-US" sz="2400" b="1">
                <a:latin typeface="Times New Roman" panose="02020603050405020304" pitchFamily="18" charset="0"/>
                <a:sym typeface="+mn-ea"/>
              </a:rPr>
              <a:t>3</a:t>
            </a:r>
            <a:r>
              <a:rPr sz="2400" b="1">
                <a:latin typeface="Times New Roman" panose="02020603050405020304" pitchFamily="18" charset="0"/>
                <a:sym typeface="+mn-ea"/>
              </a:rPr>
              <a:t>年）</a:t>
            </a:r>
            <a:r>
              <a:rPr lang="en-US" altLang="zh-CN" sz="2400" b="1">
                <a:latin typeface="Times New Roman" panose="02020603050405020304" pitchFamily="18" charset="0"/>
              </a:rPr>
              <a:t>I </a:t>
            </a:r>
            <a:r>
              <a:rPr sz="2400" b="1">
                <a:latin typeface="Times New Roman" panose="02020603050405020304" pitchFamily="18" charset="0"/>
                <a:sym typeface="+mn-ea"/>
              </a:rPr>
              <a:t>________</a:t>
            </a:r>
            <a:r>
              <a:rPr lang="en-US" altLang="zh-CN" sz="2400" b="1">
                <a:latin typeface="Times New Roman" panose="02020603050405020304" pitchFamily="18" charset="0"/>
              </a:rPr>
              <a:t>they’ve already told you about the meeting, but I want to remind you just in case.</a:t>
            </a:r>
            <a:endParaRPr lang="en-US" altLang="zh-CN" sz="2400" b="1">
              <a:latin typeface="Times New Roman" panose="02020603050405020304" pitchFamily="18" charset="0"/>
            </a:endParaRPr>
          </a:p>
          <a:p>
            <a:r>
              <a:rPr lang="en-US" altLang="zh-CN" sz="2400" b="1">
                <a:latin typeface="Times New Roman" panose="02020603050405020304" pitchFamily="18" charset="0"/>
              </a:rPr>
              <a:t>  A. guess               B. discover               C. decide                D. mean</a:t>
            </a:r>
            <a:endParaRPr lang="en-US" altLang="zh-CN" sz="2400" b="1">
              <a:latin typeface="Times New Roman" panose="02020603050405020304" pitchFamily="18" charset="0"/>
            </a:endParaRPr>
          </a:p>
        </p:txBody>
      </p:sp>
      <p:sp>
        <p:nvSpPr>
          <p:cNvPr id="2" name="文本框 1"/>
          <p:cNvSpPr txBox="1"/>
          <p:nvPr>
            <p:custDataLst>
              <p:tags r:id="rId2"/>
            </p:custDataLst>
          </p:nvPr>
        </p:nvSpPr>
        <p:spPr>
          <a:xfrm>
            <a:off x="323850" y="1988820"/>
            <a:ext cx="8376285" cy="1198880"/>
          </a:xfrm>
          <a:prstGeom prst="rect">
            <a:avLst/>
          </a:prstGeom>
          <a:noFill/>
          <a:ln w="9525">
            <a:noFill/>
          </a:ln>
        </p:spPr>
        <p:txBody>
          <a:bodyPr wrap="square">
            <a:spAutoFit/>
          </a:bodyPr>
          <a:p>
            <a:r>
              <a:rPr sz="1800">
                <a:solidFill>
                  <a:srgbClr val="FF0000"/>
                </a:solidFill>
                <a:latin typeface="Times New Roman" panose="02020603050405020304" pitchFamily="18" charset="0"/>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A</a:t>
            </a:r>
            <a:endParaRPr sz="1800">
              <a:solidFill>
                <a:srgbClr val="FF0000"/>
              </a:solidFill>
              <a:latin typeface="Times New Roman" panose="02020603050405020304" pitchFamily="18" charset="0"/>
              <a:ea typeface="宋体" panose="02010600030101010101" pitchFamily="2" charset="-122"/>
            </a:endParaRPr>
          </a:p>
          <a:p>
            <a:r>
              <a:rPr lang="zh-CN" altLang="en-US" sz="1800">
                <a:solidFill>
                  <a:srgbClr val="FF0000"/>
                </a:solidFill>
                <a:latin typeface="Times New Roman" panose="02020603050405020304" pitchFamily="18" charset="0"/>
                <a:ea typeface="宋体" panose="02010600030101010101" pitchFamily="2" charset="-122"/>
              </a:rPr>
              <a:t>考点与解析：考查动词词义辨析。</a:t>
            </a:r>
            <a:r>
              <a:rPr lang="en-US" altLang="zh-CN" sz="1800">
                <a:solidFill>
                  <a:srgbClr val="FF0000"/>
                </a:solidFill>
                <a:latin typeface="Times New Roman" panose="02020603050405020304" pitchFamily="18" charset="0"/>
                <a:ea typeface="宋体" panose="02010600030101010101" pitchFamily="2" charset="-122"/>
              </a:rPr>
              <a:t>A </a:t>
            </a:r>
            <a:r>
              <a:rPr lang="zh-CN" altLang="en-US" sz="1800">
                <a:solidFill>
                  <a:srgbClr val="FF0000"/>
                </a:solidFill>
                <a:latin typeface="Times New Roman" panose="02020603050405020304" pitchFamily="18" charset="0"/>
                <a:ea typeface="宋体" panose="02010600030101010101" pitchFamily="2" charset="-122"/>
              </a:rPr>
              <a:t>选项猜测，</a:t>
            </a:r>
            <a:r>
              <a:rPr lang="en-US" altLang="zh-CN" sz="1800">
                <a:solidFill>
                  <a:srgbClr val="FF0000"/>
                </a:solidFill>
                <a:latin typeface="Times New Roman" panose="02020603050405020304" pitchFamily="18" charset="0"/>
                <a:ea typeface="宋体" panose="02010600030101010101" pitchFamily="2" charset="-122"/>
              </a:rPr>
              <a:t>B </a:t>
            </a:r>
            <a:r>
              <a:rPr lang="zh-CN" altLang="en-US" sz="1800">
                <a:solidFill>
                  <a:srgbClr val="FF0000"/>
                </a:solidFill>
                <a:latin typeface="Times New Roman" panose="02020603050405020304" pitchFamily="18" charset="0"/>
                <a:ea typeface="宋体" panose="02010600030101010101" pitchFamily="2" charset="-122"/>
              </a:rPr>
              <a:t>选项发现，</a:t>
            </a:r>
            <a:r>
              <a:rPr lang="en-US" altLang="zh-CN" sz="1800">
                <a:solidFill>
                  <a:srgbClr val="FF0000"/>
                </a:solidFill>
                <a:latin typeface="Times New Roman" panose="02020603050405020304" pitchFamily="18" charset="0"/>
                <a:ea typeface="宋体" panose="02010600030101010101" pitchFamily="2" charset="-122"/>
              </a:rPr>
              <a:t>C </a:t>
            </a:r>
            <a:r>
              <a:rPr lang="zh-CN" altLang="en-US" sz="1800">
                <a:solidFill>
                  <a:srgbClr val="FF0000"/>
                </a:solidFill>
                <a:latin typeface="Times New Roman" panose="02020603050405020304" pitchFamily="18" charset="0"/>
                <a:ea typeface="宋体" panose="02010600030101010101" pitchFamily="2" charset="-122"/>
              </a:rPr>
              <a:t>选项决定，</a:t>
            </a:r>
            <a:r>
              <a:rPr lang="en-US" altLang="zh-CN" sz="1800">
                <a:solidFill>
                  <a:srgbClr val="FF0000"/>
                </a:solidFill>
                <a:latin typeface="Times New Roman" panose="02020603050405020304" pitchFamily="18" charset="0"/>
                <a:ea typeface="宋体" panose="02010600030101010101" pitchFamily="2" charset="-122"/>
              </a:rPr>
              <a:t>D </a:t>
            </a:r>
            <a:r>
              <a:rPr lang="zh-CN" altLang="en-US" sz="1800">
                <a:solidFill>
                  <a:srgbClr val="FF0000"/>
                </a:solidFill>
                <a:latin typeface="Times New Roman" panose="02020603050405020304" pitchFamily="18" charset="0"/>
                <a:ea typeface="宋体" panose="02010600030101010101" pitchFamily="2" charset="-122"/>
              </a:rPr>
              <a:t>选项意味着。</a:t>
            </a:r>
            <a:endParaRPr lang="zh-CN" altLang="en-US" sz="1800">
              <a:solidFill>
                <a:srgbClr val="FF0000"/>
              </a:solidFill>
              <a:latin typeface="Times New Roman" panose="02020603050405020304" pitchFamily="18" charset="0"/>
              <a:ea typeface="宋体" panose="02010600030101010101" pitchFamily="2" charset="-122"/>
            </a:endParaRPr>
          </a:p>
          <a:p>
            <a:r>
              <a:rPr lang="zh-CN" altLang="en-US" sz="1800">
                <a:solidFill>
                  <a:srgbClr val="FF0000"/>
                </a:solidFill>
                <a:latin typeface="Times New Roman" panose="02020603050405020304" pitchFamily="18" charset="0"/>
                <a:ea typeface="宋体" panose="02010600030101010101" pitchFamily="2" charset="-122"/>
              </a:rPr>
              <a:t>句意：关于这次会议，我猜他们已经告诉过你了，但是以防万一我想提醒你一下。</a:t>
            </a:r>
            <a:endParaRPr lang="zh-CN" altLang="en-US" sz="1800">
              <a:solidFill>
                <a:srgbClr val="FF0000"/>
              </a:solidFill>
              <a:latin typeface="Times New Roman" panose="02020603050405020304" pitchFamily="18" charset="0"/>
              <a:ea typeface="宋体" panose="02010600030101010101" pitchFamily="2" charset="-122"/>
            </a:endParaRPr>
          </a:p>
        </p:txBody>
      </p:sp>
      <p:sp>
        <p:nvSpPr>
          <p:cNvPr id="3" name="文本框 2"/>
          <p:cNvSpPr txBox="1"/>
          <p:nvPr>
            <p:custDataLst>
              <p:tags r:id="rId3"/>
            </p:custDataLst>
          </p:nvPr>
        </p:nvSpPr>
        <p:spPr>
          <a:xfrm>
            <a:off x="252095" y="3501390"/>
            <a:ext cx="8764270" cy="1198880"/>
          </a:xfrm>
          <a:prstGeom prst="rect">
            <a:avLst/>
          </a:prstGeom>
          <a:noFill/>
          <a:ln w="9525">
            <a:noFill/>
          </a:ln>
        </p:spPr>
        <p:txBody>
          <a:bodyPr wrap="square">
            <a:spAutoFit/>
          </a:bodyPr>
          <a:p>
            <a:pPr>
              <a:buClrTx/>
              <a:buSzTx/>
              <a:buFontTx/>
            </a:pPr>
            <a:r>
              <a:rPr sz="2400" b="1">
                <a:latin typeface="Times New Roman" panose="02020603050405020304" pitchFamily="18" charset="0"/>
                <a:sym typeface="+mn-ea"/>
              </a:rPr>
              <a:t>（202</a:t>
            </a:r>
            <a:r>
              <a:rPr lang="en-US" sz="2400" b="1">
                <a:latin typeface="Times New Roman" panose="02020603050405020304" pitchFamily="18" charset="0"/>
                <a:sym typeface="+mn-ea"/>
              </a:rPr>
              <a:t>3</a:t>
            </a:r>
            <a:r>
              <a:rPr sz="2400" b="1">
                <a:latin typeface="Times New Roman" panose="02020603050405020304" pitchFamily="18" charset="0"/>
                <a:sym typeface="+mn-ea"/>
              </a:rPr>
              <a:t>年）</a:t>
            </a:r>
            <a:r>
              <a:rPr lang="en-US" altLang="zh-CN" sz="2400" b="1">
                <a:latin typeface="Times New Roman" panose="02020603050405020304" pitchFamily="18" charset="0"/>
                <a:ea typeface="宋体" panose="02010600030101010101" pitchFamily="2" charset="-122"/>
              </a:rPr>
              <a:t>The weather report said rain, so</a:t>
            </a:r>
            <a:r>
              <a:rPr sz="2400" b="1">
                <a:latin typeface="Times New Roman" panose="02020603050405020304" pitchFamily="18" charset="0"/>
                <a:sym typeface="+mn-ea"/>
              </a:rPr>
              <a:t>________</a:t>
            </a:r>
            <a:r>
              <a:rPr lang="en-US" altLang="zh-CN" sz="2400" b="1">
                <a:latin typeface="Times New Roman" panose="02020603050405020304" pitchFamily="18" charset="0"/>
                <a:ea typeface="宋体" panose="02010600030101010101" pitchFamily="2" charset="-122"/>
              </a:rPr>
              <a:t> an umbrella with you when you go out.</a:t>
            </a:r>
            <a:endParaRPr lang="en-US" altLang="zh-CN" sz="2400" b="1">
              <a:latin typeface="Times New Roman" panose="02020603050405020304" pitchFamily="18" charset="0"/>
              <a:ea typeface="宋体" panose="02010600030101010101" pitchFamily="2" charset="-122"/>
            </a:endParaRPr>
          </a:p>
          <a:p>
            <a:pPr>
              <a:buClrTx/>
              <a:buSzTx/>
              <a:buFontTx/>
            </a:pPr>
            <a:r>
              <a:rPr lang="en-US" altLang="zh-CN" sz="2400" b="1">
                <a:latin typeface="Times New Roman" panose="02020603050405020304" pitchFamily="18" charset="0"/>
                <a:ea typeface="宋体" panose="02010600030101010101" pitchFamily="2" charset="-122"/>
              </a:rPr>
              <a:t>     A. take            B. raise          C. put            D. give</a:t>
            </a:r>
            <a:endParaRPr lang="en-US" altLang="zh-CN" sz="2400" b="1">
              <a:latin typeface="Times New Roman" panose="02020603050405020304" pitchFamily="18" charset="0"/>
              <a:ea typeface="宋体" panose="02010600030101010101" pitchFamily="2" charset="-122"/>
            </a:endParaRPr>
          </a:p>
        </p:txBody>
      </p:sp>
      <p:sp>
        <p:nvSpPr>
          <p:cNvPr id="4" name="文本框 3"/>
          <p:cNvSpPr txBox="1"/>
          <p:nvPr>
            <p:custDataLst>
              <p:tags r:id="rId4"/>
            </p:custDataLst>
          </p:nvPr>
        </p:nvSpPr>
        <p:spPr>
          <a:xfrm>
            <a:off x="323850" y="5229225"/>
            <a:ext cx="7790815" cy="1198880"/>
          </a:xfrm>
          <a:prstGeom prst="rect">
            <a:avLst/>
          </a:prstGeom>
          <a:noFill/>
          <a:ln w="9525">
            <a:noFill/>
          </a:ln>
        </p:spPr>
        <p:txBody>
          <a:bodyPr wrap="square">
            <a:spAutoFit/>
          </a:bodyPr>
          <a:p>
            <a:r>
              <a:rPr sz="1800">
                <a:solidFill>
                  <a:srgbClr val="FF0000"/>
                </a:solidFill>
                <a:latin typeface="Times New Roman" panose="02020603050405020304" pitchFamily="18" charset="0"/>
                <a:ea typeface="宋体" panose="02010600030101010101" pitchFamily="2" charset="-122"/>
              </a:rPr>
              <a:t>答案：</a:t>
            </a:r>
            <a:r>
              <a:rPr lang="en-US" sz="1800">
                <a:solidFill>
                  <a:srgbClr val="FF0000"/>
                </a:solidFill>
                <a:latin typeface="Times New Roman" panose="02020603050405020304" pitchFamily="18" charset="0"/>
                <a:ea typeface="宋体" panose="02010600030101010101" pitchFamily="2" charset="-122"/>
              </a:rPr>
              <a:t>A</a:t>
            </a:r>
            <a:endParaRPr sz="1800">
              <a:solidFill>
                <a:srgbClr val="FF0000"/>
              </a:solidFill>
              <a:latin typeface="Times New Roman" panose="02020603050405020304" pitchFamily="18" charset="0"/>
              <a:ea typeface="宋体" panose="02010600030101010101" pitchFamily="2" charset="-122"/>
            </a:endParaRPr>
          </a:p>
          <a:p>
            <a:r>
              <a:rPr sz="1800">
                <a:solidFill>
                  <a:srgbClr val="FF0000"/>
                </a:solidFill>
                <a:latin typeface="Times New Roman" panose="02020603050405020304" pitchFamily="18" charset="0"/>
                <a:ea typeface="宋体" panose="02010600030101010101" pitchFamily="2" charset="-122"/>
              </a:rPr>
              <a:t>解析：</a:t>
            </a:r>
            <a:r>
              <a:rPr lang="zh-CN" altLang="en-US" sz="1800">
                <a:solidFill>
                  <a:srgbClr val="FF0000"/>
                </a:solidFill>
                <a:latin typeface="Times New Roman" panose="02020603050405020304" pitchFamily="18" charset="0"/>
                <a:ea typeface="宋体" panose="02010600030101010101" pitchFamily="2" charset="-122"/>
              </a:rPr>
              <a:t>考点与解析：考查动词词义辨析。</a:t>
            </a:r>
            <a:r>
              <a:rPr lang="en-US" altLang="zh-CN" sz="1800">
                <a:solidFill>
                  <a:srgbClr val="FF0000"/>
                </a:solidFill>
                <a:latin typeface="Times New Roman" panose="02020603050405020304" pitchFamily="18" charset="0"/>
                <a:ea typeface="宋体" panose="02010600030101010101" pitchFamily="2" charset="-122"/>
              </a:rPr>
              <a:t>A </a:t>
            </a:r>
            <a:r>
              <a:rPr lang="zh-CN" altLang="en-US" sz="1800">
                <a:solidFill>
                  <a:srgbClr val="FF0000"/>
                </a:solidFill>
                <a:latin typeface="Times New Roman" panose="02020603050405020304" pitchFamily="18" charset="0"/>
                <a:ea typeface="宋体" panose="02010600030101010101" pitchFamily="2" charset="-122"/>
              </a:rPr>
              <a:t>选项拿走、带走；</a:t>
            </a:r>
            <a:r>
              <a:rPr lang="en-US" altLang="zh-CN" sz="1800">
                <a:solidFill>
                  <a:srgbClr val="FF0000"/>
                </a:solidFill>
                <a:latin typeface="Times New Roman" panose="02020603050405020304" pitchFamily="18" charset="0"/>
                <a:ea typeface="宋体" panose="02010600030101010101" pitchFamily="2" charset="-122"/>
              </a:rPr>
              <a:t>B </a:t>
            </a:r>
            <a:r>
              <a:rPr lang="zh-CN" altLang="en-US" sz="1800">
                <a:solidFill>
                  <a:srgbClr val="FF0000"/>
                </a:solidFill>
                <a:latin typeface="Times New Roman" panose="02020603050405020304" pitchFamily="18" charset="0"/>
                <a:ea typeface="宋体" panose="02010600030101010101" pitchFamily="2" charset="-122"/>
              </a:rPr>
              <a:t>选项举起，抚养，募集；</a:t>
            </a:r>
            <a:r>
              <a:rPr lang="en-US" altLang="zh-CN" sz="1800">
                <a:solidFill>
                  <a:srgbClr val="FF0000"/>
                </a:solidFill>
                <a:latin typeface="Times New Roman" panose="02020603050405020304" pitchFamily="18" charset="0"/>
                <a:ea typeface="宋体" panose="02010600030101010101" pitchFamily="2" charset="-122"/>
              </a:rPr>
              <a:t>C </a:t>
            </a:r>
            <a:r>
              <a:rPr lang="zh-CN" altLang="en-US" sz="1800">
                <a:solidFill>
                  <a:srgbClr val="FF0000"/>
                </a:solidFill>
                <a:latin typeface="Times New Roman" panose="02020603050405020304" pitchFamily="18" charset="0"/>
                <a:ea typeface="宋体" panose="02010600030101010101" pitchFamily="2" charset="-122"/>
              </a:rPr>
              <a:t>选项放，放下；</a:t>
            </a:r>
            <a:r>
              <a:rPr lang="en-US" altLang="zh-CN" sz="1800">
                <a:solidFill>
                  <a:srgbClr val="FF0000"/>
                </a:solidFill>
                <a:latin typeface="Times New Roman" panose="02020603050405020304" pitchFamily="18" charset="0"/>
                <a:ea typeface="宋体" panose="02010600030101010101" pitchFamily="2" charset="-122"/>
              </a:rPr>
              <a:t>D </a:t>
            </a:r>
            <a:r>
              <a:rPr lang="zh-CN" altLang="en-US" sz="1800">
                <a:solidFill>
                  <a:srgbClr val="FF0000"/>
                </a:solidFill>
                <a:latin typeface="Times New Roman" panose="02020603050405020304" pitchFamily="18" charset="0"/>
                <a:ea typeface="宋体" panose="02010600030101010101" pitchFamily="2" charset="-122"/>
              </a:rPr>
              <a:t>选项给、给予。</a:t>
            </a:r>
            <a:endParaRPr lang="zh-CN" altLang="en-US" sz="1800">
              <a:solidFill>
                <a:srgbClr val="FF0000"/>
              </a:solidFill>
              <a:latin typeface="Times New Roman" panose="02020603050405020304" pitchFamily="18" charset="0"/>
              <a:ea typeface="宋体" panose="02010600030101010101" pitchFamily="2" charset="-122"/>
            </a:endParaRPr>
          </a:p>
          <a:p>
            <a:r>
              <a:rPr lang="zh-CN" altLang="en-US" sz="1800">
                <a:solidFill>
                  <a:srgbClr val="FF0000"/>
                </a:solidFill>
                <a:latin typeface="Times New Roman" panose="02020603050405020304" pitchFamily="18" charset="0"/>
                <a:ea typeface="宋体" panose="02010600030101010101" pitchFamily="2" charset="-122"/>
              </a:rPr>
              <a:t>句意：天气预报说下雨，所以你出去的时候带上一把伞。</a:t>
            </a:r>
            <a:endParaRPr lang="zh-CN" altLang="en-US" sz="180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tags/tag1.xml><?xml version="1.0" encoding="utf-8"?>
<p:tagLst xmlns:p="http://schemas.openxmlformats.org/presentationml/2006/main">
  <p:tag name="AS_UNIQUEID" val="1249"/>
  <p:tag name="KSO_WM_UNIT_PLACING_PICTURE_USER_VIEWPORT" val="{&quot;height&quot;:10800,&quot;width&quot;:19354.666141732283}"/>
</p:tagLst>
</file>

<file path=ppt/tags/tag10.xml><?xml version="1.0" encoding="utf-8"?>
<p:tagLst xmlns:p="http://schemas.openxmlformats.org/presentationml/2006/main">
  <p:tag name="KSO_WM_DIAGRAM_VIRTUALLY_FRAME" val="{&quot;height&quot;:491.3,&quot;left&quot;:2.8,&quot;top&quot;:14.85,&quot;width&quot;:714.4}"/>
</p:tagLst>
</file>

<file path=ppt/tags/tag11.xml><?xml version="1.0" encoding="utf-8"?>
<p:tagLst xmlns:p="http://schemas.openxmlformats.org/presentationml/2006/main">
  <p:tag name="KSO_WM_DIAGRAM_VIRTUALLY_FRAME" val="{&quot;height&quot;:491.3,&quot;left&quot;:2.8,&quot;top&quot;:14.85,&quot;width&quot;:714.4}"/>
</p:tagLst>
</file>

<file path=ppt/tags/tag12.xml><?xml version="1.0" encoding="utf-8"?>
<p:tagLst xmlns:p="http://schemas.openxmlformats.org/presentationml/2006/main">
  <p:tag name="KSO_WM_DIAGRAM_VIRTUALLY_FRAME" val="{&quot;height&quot;:491.3,&quot;left&quot;:2.8,&quot;top&quot;:14.85,&quot;width&quot;:714.4}"/>
</p:tagLst>
</file>

<file path=ppt/tags/tag13.xml><?xml version="1.0" encoding="utf-8"?>
<p:tagLst xmlns:p="http://schemas.openxmlformats.org/presentationml/2006/main">
  <p:tag name="KSO_WM_DIAGRAM_VIRTUALLY_FRAME" val="{&quot;height&quot;:468.65,&quot;left&quot;:8.45,&quot;top&quot;:14.85,&quot;width&quot;:708.75}"/>
</p:tagLst>
</file>

<file path=ppt/tags/tag14.xml><?xml version="1.0" encoding="utf-8"?>
<p:tagLst xmlns:p="http://schemas.openxmlformats.org/presentationml/2006/main">
  <p:tag name="KSO_WM_DIAGRAM_VIRTUALLY_FRAME" val="{&quot;height&quot;:468.65,&quot;left&quot;:8.45,&quot;top&quot;:14.85,&quot;width&quot;:708.75}"/>
</p:tagLst>
</file>

<file path=ppt/tags/tag15.xml><?xml version="1.0" encoding="utf-8"?>
<p:tagLst xmlns:p="http://schemas.openxmlformats.org/presentationml/2006/main">
  <p:tag name="KSO_WM_DIAGRAM_VIRTUALLY_FRAME" val="{&quot;height&quot;:468.65,&quot;left&quot;:8.45,&quot;top&quot;:14.85,&quot;width&quot;:708.75}"/>
</p:tagLst>
</file>

<file path=ppt/tags/tag16.xml><?xml version="1.0" encoding="utf-8"?>
<p:tagLst xmlns:p="http://schemas.openxmlformats.org/presentationml/2006/main">
  <p:tag name="KSO_WM_DIAGRAM_VIRTUALLY_FRAME" val="{&quot;height&quot;:468.65,&quot;left&quot;:8.45,&quot;top&quot;:14.85,&quot;width&quot;:708.75}"/>
</p:tagLst>
</file>

<file path=ppt/tags/tag17.xml><?xml version="1.0" encoding="utf-8"?>
<p:tagLst xmlns:p="http://schemas.openxmlformats.org/presentationml/2006/main">
  <p:tag name="KSO_WM_DIAGRAM_VIRTUALLY_FRAME" val="{&quot;height&quot;:468.65,&quot;left&quot;:8.45,&quot;top&quot;:14.85,&quot;width&quot;:708.75}"/>
</p:tagLst>
</file>

<file path=ppt/tags/tag18.xml><?xml version="1.0" encoding="utf-8"?>
<p:tagLst xmlns:p="http://schemas.openxmlformats.org/presentationml/2006/main">
  <p:tag name="KSO_WM_DIAGRAM_VIRTUALLY_FRAME" val="{&quot;height&quot;:468.65,&quot;left&quot;:8.45,&quot;top&quot;:14.85,&quot;width&quot;:708.75}"/>
</p:tagLst>
</file>

<file path=ppt/tags/tag19.xml><?xml version="1.0" encoding="utf-8"?>
<p:tagLst xmlns:p="http://schemas.openxmlformats.org/presentationml/2006/main">
  <p:tag name="KSO_WM_DIAGRAM_VIRTUALLY_FRAME" val="{&quot;height&quot;:468.65,&quot;left&quot;:8.45,&quot;top&quot;:14.85,&quot;width&quot;:708.75}"/>
</p:tagLst>
</file>

<file path=ppt/tags/tag2.xml><?xml version="1.0" encoding="utf-8"?>
<p:tagLst xmlns:p="http://schemas.openxmlformats.org/presentationml/2006/main">
  <p:tag name="PA" val="v5.2.5"/>
  <p:tag name="KSO_WM_BEAUTIFY_FLAG" val=""/>
</p:tagLst>
</file>

<file path=ppt/tags/tag20.xml><?xml version="1.0" encoding="utf-8"?>
<p:tagLst xmlns:p="http://schemas.openxmlformats.org/presentationml/2006/main">
  <p:tag name="KSO_WM_DIAGRAM_VIRTUALLY_FRAME" val="{&quot;height&quot;:468.65,&quot;left&quot;:8.45,&quot;top&quot;:14.85,&quot;width&quot;:708.75}"/>
</p:tagLst>
</file>

<file path=ppt/tags/tag21.xml><?xml version="1.0" encoding="utf-8"?>
<p:tagLst xmlns:p="http://schemas.openxmlformats.org/presentationml/2006/main">
  <p:tag name="KSO_WM_DIAGRAM_VIRTUALLY_FRAME" val="{&quot;height&quot;:468.65,&quot;left&quot;:8.45,&quot;top&quot;:14.85,&quot;width&quot;:708.75}"/>
</p:tagLst>
</file>

<file path=ppt/tags/tag22.xml><?xml version="1.0" encoding="utf-8"?>
<p:tagLst xmlns:p="http://schemas.openxmlformats.org/presentationml/2006/main">
  <p:tag name="KSO_WM_DIAGRAM_VIRTUALLY_FRAME" val="{&quot;height&quot;:468.65,&quot;left&quot;:8.45,&quot;top&quot;:14.85,&quot;width&quot;:708.75}"/>
</p:tagLst>
</file>

<file path=ppt/tags/tag23.xml><?xml version="1.0" encoding="utf-8"?>
<p:tagLst xmlns:p="http://schemas.openxmlformats.org/presentationml/2006/main">
  <p:tag name="KSO_WM_DIAGRAM_VIRTUALLY_FRAME" val="{&quot;height&quot;:468.65,&quot;left&quot;:8.45,&quot;top&quot;:14.85,&quot;width&quot;:708.75}"/>
</p:tagLst>
</file>

<file path=ppt/tags/tag24.xml><?xml version="1.0" encoding="utf-8"?>
<p:tagLst xmlns:p="http://schemas.openxmlformats.org/presentationml/2006/main">
  <p:tag name="KSO_WM_DIAGRAM_VIRTUALLY_FRAME" val="{&quot;height&quot;:468.65,&quot;left&quot;:8.45,&quot;top&quot;:14.85,&quot;width&quot;:708.75}"/>
</p:tagLst>
</file>

<file path=ppt/tags/tag25.xml><?xml version="1.0" encoding="utf-8"?>
<p:tagLst xmlns:p="http://schemas.openxmlformats.org/presentationml/2006/main">
  <p:tag name="TABLE_ENDDRAG_ORIGIN_RECT" val="631*326"/>
  <p:tag name="TABLE_ENDDRAG_RECT" val="25*41*631*326"/>
</p:tagLst>
</file>

<file path=ppt/tags/tag26.xml><?xml version="1.0" encoding="utf-8"?>
<p:tagLst xmlns:p="http://schemas.openxmlformats.org/presentationml/2006/main">
  <p:tag name="KSO_WM_DIAGRAM_VIRTUALLY_FRAME" val="{&quot;height&quot;:578.55,&quot;left&quot;:2.8,&quot;top&quot;:14.85,&quot;width&quot;:714.4}"/>
</p:tagLst>
</file>

<file path=ppt/tags/tag27.xml><?xml version="1.0" encoding="utf-8"?>
<p:tagLst xmlns:p="http://schemas.openxmlformats.org/presentationml/2006/main">
  <p:tag name="KSO_WM_DIAGRAM_VIRTUALLY_FRAME" val="{&quot;height&quot;:578.55,&quot;left&quot;:2.8,&quot;top&quot;:14.85,&quot;width&quot;:714.4}"/>
</p:tagLst>
</file>

<file path=ppt/tags/tag28.xml><?xml version="1.0" encoding="utf-8"?>
<p:tagLst xmlns:p="http://schemas.openxmlformats.org/presentationml/2006/main">
  <p:tag name="KSO_WM_DIAGRAM_VIRTUALLY_FRAME" val="{&quot;height&quot;:578.55,&quot;left&quot;:2.8,&quot;top&quot;:14.85,&quot;width&quot;:714.4}"/>
</p:tagLst>
</file>

<file path=ppt/tags/tag29.xml><?xml version="1.0" encoding="utf-8"?>
<p:tagLst xmlns:p="http://schemas.openxmlformats.org/presentationml/2006/main">
  <p:tag name="KSO_WM_DIAGRAM_VIRTUALLY_FRAME" val="{&quot;height&quot;:578.55,&quot;left&quot;:2.8,&quot;top&quot;:14.85,&quot;width&quot;:714.4}"/>
</p:tagLst>
</file>

<file path=ppt/tags/tag3.xml><?xml version="1.0" encoding="utf-8"?>
<p:tagLst xmlns:p="http://schemas.openxmlformats.org/presentationml/2006/main">
  <p:tag name="AS_UNIQUEID" val="1245"/>
</p:tagLst>
</file>

<file path=ppt/tags/tag30.xml><?xml version="1.0" encoding="utf-8"?>
<p:tagLst xmlns:p="http://schemas.openxmlformats.org/presentationml/2006/main">
  <p:tag name="KSO_WM_DIAGRAM_VIRTUALLY_FRAME" val="{&quot;height&quot;:578.55,&quot;left&quot;:2.8,&quot;top&quot;:14.85,&quot;width&quot;:714.4}"/>
</p:tagLst>
</file>

<file path=ppt/tags/tag31.xml><?xml version="1.0" encoding="utf-8"?>
<p:tagLst xmlns:p="http://schemas.openxmlformats.org/presentationml/2006/main">
  <p:tag name="KSO_WM_DIAGRAM_VIRTUALLY_FRAME" val="{&quot;height&quot;:578.55,&quot;left&quot;:2.8,&quot;top&quot;:14.85,&quot;width&quot;:714.4}"/>
</p:tagLst>
</file>

<file path=ppt/tags/tag32.xml><?xml version="1.0" encoding="utf-8"?>
<p:tagLst xmlns:p="http://schemas.openxmlformats.org/presentationml/2006/main">
  <p:tag name="KSO_WM_DIAGRAM_VIRTUALLY_FRAME" val="{&quot;height&quot;:578.55,&quot;left&quot;:2.8,&quot;top&quot;:14.85,&quot;width&quot;:714.4}"/>
</p:tagLst>
</file>

<file path=ppt/tags/tag33.xml><?xml version="1.0" encoding="utf-8"?>
<p:tagLst xmlns:p="http://schemas.openxmlformats.org/presentationml/2006/main">
  <p:tag name="KSO_WM_DIAGRAM_VIRTUALLY_FRAME" val="{&quot;height&quot;:578.55,&quot;left&quot;:2.8,&quot;top&quot;:14.85,&quot;width&quot;:714.4}"/>
</p:tagLst>
</file>

<file path=ppt/tags/tag34.xml><?xml version="1.0" encoding="utf-8"?>
<p:tagLst xmlns:p="http://schemas.openxmlformats.org/presentationml/2006/main">
  <p:tag name="KSO_WM_DIAGRAM_VIRTUALLY_FRAME" val="{&quot;height&quot;:468.65,&quot;left&quot;:8.45,&quot;top&quot;:14.85,&quot;width&quot;:708.75}"/>
</p:tagLst>
</file>

<file path=ppt/tags/tag35.xml><?xml version="1.0" encoding="utf-8"?>
<p:tagLst xmlns:p="http://schemas.openxmlformats.org/presentationml/2006/main">
  <p:tag name="KSO_WM_DIAGRAM_VIRTUALLY_FRAME" val="{&quot;height&quot;:468.65,&quot;left&quot;:8.45,&quot;top&quot;:14.85,&quot;width&quot;:708.75}"/>
</p:tagLst>
</file>

<file path=ppt/tags/tag36.xml><?xml version="1.0" encoding="utf-8"?>
<p:tagLst xmlns:p="http://schemas.openxmlformats.org/presentationml/2006/main">
  <p:tag name="KSO_WM_DIAGRAM_VIRTUALLY_FRAME" val="{&quot;height&quot;:468.65,&quot;left&quot;:8.45,&quot;top&quot;:14.85,&quot;width&quot;:708.75}"/>
</p:tagLst>
</file>

<file path=ppt/tags/tag37.xml><?xml version="1.0" encoding="utf-8"?>
<p:tagLst xmlns:p="http://schemas.openxmlformats.org/presentationml/2006/main">
  <p:tag name="KSO_WM_DIAGRAM_VIRTUALLY_FRAME" val="{&quot;height&quot;:468.65,&quot;left&quot;:8.45,&quot;top&quot;:14.85,&quot;width&quot;:708.75}"/>
</p:tagLst>
</file>

<file path=ppt/tags/tag38.xml><?xml version="1.0" encoding="utf-8"?>
<p:tagLst xmlns:p="http://schemas.openxmlformats.org/presentationml/2006/main">
  <p:tag name="KSO_WM_DIAGRAM_VIRTUALLY_FRAME" val="{&quot;height&quot;:468.65,&quot;left&quot;:8.45,&quot;top&quot;:14.85,&quot;width&quot;:708.75}"/>
</p:tagLst>
</file>

<file path=ppt/tags/tag39.xml><?xml version="1.0" encoding="utf-8"?>
<p:tagLst xmlns:p="http://schemas.openxmlformats.org/presentationml/2006/main">
  <p:tag name="KSO_WM_DIAGRAM_VIRTUALLY_FRAME" val="{&quot;height&quot;:468.65,&quot;left&quot;:8.45,&quot;top&quot;:14.85,&quot;width&quot;:708.75}"/>
</p:tagLst>
</file>

<file path=ppt/tags/tag4.xml><?xml version="1.0" encoding="utf-8"?>
<p:tagLst xmlns:p="http://schemas.openxmlformats.org/presentationml/2006/main">
  <p:tag name="AS_UNIQUEID" val="1246"/>
</p:tagLst>
</file>

<file path=ppt/tags/tag40.xml><?xml version="1.0" encoding="utf-8"?>
<p:tagLst xmlns:p="http://schemas.openxmlformats.org/presentationml/2006/main">
  <p:tag name="KSO_WM_DIAGRAM_VIRTUALLY_FRAME" val="{&quot;height&quot;:468.65,&quot;left&quot;:8.45,&quot;top&quot;:14.85,&quot;width&quot;:708.75}"/>
</p:tagLst>
</file>

<file path=ppt/tags/tag41.xml><?xml version="1.0" encoding="utf-8"?>
<p:tagLst xmlns:p="http://schemas.openxmlformats.org/presentationml/2006/main">
  <p:tag name="KSO_WM_DIAGRAM_VIRTUALLY_FRAME" val="{&quot;height&quot;:468.65,&quot;left&quot;:8.45,&quot;top&quot;:14.85,&quot;width&quot;:708.75}"/>
</p:tagLst>
</file>

<file path=ppt/tags/tag42.xml><?xml version="1.0" encoding="utf-8"?>
<p:tagLst xmlns:p="http://schemas.openxmlformats.org/presentationml/2006/main">
  <p:tag name="KSO_WM_DIAGRAM_VIRTUALLY_FRAME" val="{&quot;height&quot;:468.65,&quot;left&quot;:8.45,&quot;top&quot;:14.85,&quot;width&quot;:708.75}"/>
</p:tagLst>
</file>

<file path=ppt/tags/tag43.xml><?xml version="1.0" encoding="utf-8"?>
<p:tagLst xmlns:p="http://schemas.openxmlformats.org/presentationml/2006/main">
  <p:tag name="KSO_WM_DIAGRAM_VIRTUALLY_FRAME" val="{&quot;height&quot;:468.65,&quot;left&quot;:8.45,&quot;top&quot;:14.85,&quot;width&quot;:708.75}"/>
</p:tagLst>
</file>

<file path=ppt/tags/tag44.xml><?xml version="1.0" encoding="utf-8"?>
<p:tagLst xmlns:p="http://schemas.openxmlformats.org/presentationml/2006/main">
  <p:tag name="KSO_WM_DIAGRAM_VIRTUALLY_FRAME" val="{&quot;height&quot;:468.65,&quot;left&quot;:8.45,&quot;top&quot;:14.85,&quot;width&quot;:708.75}"/>
</p:tagLst>
</file>

<file path=ppt/tags/tag45.xml><?xml version="1.0" encoding="utf-8"?>
<p:tagLst xmlns:p="http://schemas.openxmlformats.org/presentationml/2006/main">
  <p:tag name="KSO_WM_DIAGRAM_VIRTUALLY_FRAME" val="{&quot;height&quot;:468.65,&quot;left&quot;:8.45,&quot;top&quot;:14.85,&quot;width&quot;:708.75}"/>
</p:tagLst>
</file>

<file path=ppt/tags/tag46.xml><?xml version="1.0" encoding="utf-8"?>
<p:tagLst xmlns:p="http://schemas.openxmlformats.org/presentationml/2006/main">
  <p:tag name="KSO_WM_DIAGRAM_VIRTUALLY_FRAME" val="{&quot;height&quot;:468.65,&quot;left&quot;:8.45,&quot;top&quot;:14.85,&quot;width&quot;:708.75}"/>
</p:tagLst>
</file>

<file path=ppt/tags/tag47.xml><?xml version="1.0" encoding="utf-8"?>
<p:tagLst xmlns:p="http://schemas.openxmlformats.org/presentationml/2006/main">
  <p:tag name="KSO_WM_DIAGRAM_VIRTUALLY_FRAME" val="{&quot;height&quot;:468.65,&quot;left&quot;:8.45,&quot;top&quot;:14.85,&quot;width&quot;:708.75}"/>
</p:tagLst>
</file>

<file path=ppt/tags/tag48.xml><?xml version="1.0" encoding="utf-8"?>
<p:tagLst xmlns:p="http://schemas.openxmlformats.org/presentationml/2006/main">
  <p:tag name="KSO_WM_DIAGRAM_VIRTUALLY_FRAME" val="{&quot;height&quot;:468.65,&quot;left&quot;:8.45,&quot;top&quot;:14.85,&quot;width&quot;:708.75}"/>
</p:tagLst>
</file>

<file path=ppt/tags/tag49.xml><?xml version="1.0" encoding="utf-8"?>
<p:tagLst xmlns:p="http://schemas.openxmlformats.org/presentationml/2006/main">
  <p:tag name="KSO_WM_DIAGRAM_VIRTUALLY_FRAME" val="{&quot;height&quot;:468.65,&quot;left&quot;:8.45,&quot;top&quot;:14.85,&quot;width&quot;:708.75}"/>
</p:tagLst>
</file>

<file path=ppt/tags/tag5.xml><?xml version="1.0" encoding="utf-8"?>
<p:tagLst xmlns:p="http://schemas.openxmlformats.org/presentationml/2006/main">
  <p:tag name="AS_UNIQUEID" val="1247"/>
</p:tagLst>
</file>

<file path=ppt/tags/tag50.xml><?xml version="1.0" encoding="utf-8"?>
<p:tagLst xmlns:p="http://schemas.openxmlformats.org/presentationml/2006/main">
  <p:tag name="KSO_WM_DIAGRAM_VIRTUALLY_FRAME" val="{&quot;height&quot;:468.65,&quot;left&quot;:8.45,&quot;top&quot;:14.85,&quot;width&quot;:708.75}"/>
</p:tagLst>
</file>

<file path=ppt/tags/tag51.xml><?xml version="1.0" encoding="utf-8"?>
<p:tagLst xmlns:p="http://schemas.openxmlformats.org/presentationml/2006/main">
  <p:tag name="KSO_WM_DIAGRAM_VIRTUALLY_FRAME" val="{&quot;height&quot;:468.65,&quot;left&quot;:8.45,&quot;top&quot;:14.85,&quot;width&quot;:708.75}"/>
</p:tagLst>
</file>

<file path=ppt/tags/tag52.xml><?xml version="1.0" encoding="utf-8"?>
<p:tagLst xmlns:p="http://schemas.openxmlformats.org/presentationml/2006/main">
  <p:tag name="TABLE_ENDDRAG_ORIGIN_RECT" val="643*333"/>
  <p:tag name="TABLE_ENDDRAG_RECT" val="31*62*643*333"/>
</p:tagLst>
</file>

<file path=ppt/tags/tag53.xml><?xml version="1.0" encoding="utf-8"?>
<p:tagLst xmlns:p="http://schemas.openxmlformats.org/presentationml/2006/main">
  <p:tag name="KSO_WM_DIAGRAM_VIRTUALLY_FRAME" val="{&quot;height&quot;:435.1,&quot;left&quot;:18.85,&quot;top&quot;:48.9,&quot;width&quot;:678.3}"/>
</p:tagLst>
</file>

<file path=ppt/tags/tag54.xml><?xml version="1.0" encoding="utf-8"?>
<p:tagLst xmlns:p="http://schemas.openxmlformats.org/presentationml/2006/main">
  <p:tag name="KSO_WM_DIAGRAM_VIRTUALLY_FRAME" val="{&quot;height&quot;:435.1,&quot;left&quot;:18.85,&quot;top&quot;:48.9,&quot;width&quot;:678.3}"/>
</p:tagLst>
</file>

<file path=ppt/tags/tag55.xml><?xml version="1.0" encoding="utf-8"?>
<p:tagLst xmlns:p="http://schemas.openxmlformats.org/presentationml/2006/main">
  <p:tag name="KSO_WM_DIAGRAM_VIRTUALLY_FRAME" val="{&quot;height&quot;:435.1,&quot;left&quot;:18.85,&quot;top&quot;:48.9,&quot;width&quot;:678.3}"/>
</p:tagLst>
</file>

<file path=ppt/tags/tag56.xml><?xml version="1.0" encoding="utf-8"?>
<p:tagLst xmlns:p="http://schemas.openxmlformats.org/presentationml/2006/main">
  <p:tag name="KSO_WM_DIAGRAM_VIRTUALLY_FRAME" val="{&quot;height&quot;:435.1,&quot;left&quot;:18.85,&quot;top&quot;:48.9,&quot;width&quot;:678.3}"/>
</p:tagLst>
</file>

<file path=ppt/tags/tag57.xml><?xml version="1.0" encoding="utf-8"?>
<p:tagLst xmlns:p="http://schemas.openxmlformats.org/presentationml/2006/main">
  <p:tag name="KSO_WM_DIAGRAM_VIRTUALLY_FRAME" val="{&quot;height&quot;:435.1,&quot;left&quot;:18.85,&quot;top&quot;:48.9,&quot;width&quot;:678.3}"/>
</p:tagLst>
</file>

<file path=ppt/tags/tag58.xml><?xml version="1.0" encoding="utf-8"?>
<p:tagLst xmlns:p="http://schemas.openxmlformats.org/presentationml/2006/main">
  <p:tag name="KSO_WM_DIAGRAM_VIRTUALLY_FRAME" val="{&quot;height&quot;:435.1,&quot;left&quot;:18.85,&quot;top&quot;:48.9,&quot;width&quot;:678.3}"/>
</p:tagLst>
</file>

<file path=ppt/tags/tag59.xml><?xml version="1.0" encoding="utf-8"?>
<p:tagLst xmlns:p="http://schemas.openxmlformats.org/presentationml/2006/main">
  <p:tag name="KSO_WM_DIAGRAM_VIRTUALLY_FRAME" val="{&quot;height&quot;:435.1,&quot;left&quot;:18.85,&quot;top&quot;:48.9,&quot;width&quot;:678.3}"/>
</p:tagLst>
</file>

<file path=ppt/tags/tag6.xml><?xml version="1.0" encoding="utf-8"?>
<p:tagLst xmlns:p="http://schemas.openxmlformats.org/presentationml/2006/main">
  <p:tag name="TABLE_ENDDRAG_ORIGIN_RECT" val="476*343"/>
  <p:tag name="TABLE_ENDDRAG_RECT" val="91*37*476*343"/>
</p:tagLst>
</file>

<file path=ppt/tags/tag60.xml><?xml version="1.0" encoding="utf-8"?>
<p:tagLst xmlns:p="http://schemas.openxmlformats.org/presentationml/2006/main">
  <p:tag name="KSO_WM_DIAGRAM_VIRTUALLY_FRAME" val="{&quot;height&quot;:435.1,&quot;left&quot;:18.85,&quot;top&quot;:48.9,&quot;width&quot;:678.3}"/>
</p:tagLst>
</file>

<file path=ppt/tags/tag61.xml><?xml version="1.0" encoding="utf-8"?>
<p:tagLst xmlns:p="http://schemas.openxmlformats.org/presentationml/2006/main">
  <p:tag name="KSO_WM_DIAGRAM_VIRTUALLY_FRAME" val="{&quot;height&quot;:469.5,&quot;left&quot;:18.85,&quot;top&quot;:48.9,&quot;width&quot;:683.2}"/>
</p:tagLst>
</file>

<file path=ppt/tags/tag62.xml><?xml version="1.0" encoding="utf-8"?>
<p:tagLst xmlns:p="http://schemas.openxmlformats.org/presentationml/2006/main">
  <p:tag name="KSO_WM_DIAGRAM_VIRTUALLY_FRAME" val="{&quot;height&quot;:469.5,&quot;left&quot;:18.85,&quot;top&quot;:48.9,&quot;width&quot;:683.2}"/>
</p:tagLst>
</file>

<file path=ppt/tags/tag63.xml><?xml version="1.0" encoding="utf-8"?>
<p:tagLst xmlns:p="http://schemas.openxmlformats.org/presentationml/2006/main">
  <p:tag name="KSO_WM_DIAGRAM_VIRTUALLY_FRAME" val="{&quot;height&quot;:469.5,&quot;left&quot;:18.85,&quot;top&quot;:48.9,&quot;width&quot;:683.2}"/>
</p:tagLst>
</file>

<file path=ppt/tags/tag64.xml><?xml version="1.0" encoding="utf-8"?>
<p:tagLst xmlns:p="http://schemas.openxmlformats.org/presentationml/2006/main">
  <p:tag name="KSO_WM_DIAGRAM_VIRTUALLY_FRAME" val="{&quot;height&quot;:469.5,&quot;left&quot;:18.85,&quot;top&quot;:48.9,&quot;width&quot;:683.2}"/>
</p:tagLst>
</file>

<file path=ppt/tags/tag65.xml><?xml version="1.0" encoding="utf-8"?>
<p:tagLst xmlns:p="http://schemas.openxmlformats.org/presentationml/2006/main">
  <p:tag name="KSO_WM_DIAGRAM_VIRTUALLY_FRAME" val="{&quot;height&quot;:478.7,&quot;left&quot;:18.85,&quot;top&quot;:48.9,&quot;width&quot;:678.3}"/>
</p:tagLst>
</file>

<file path=ppt/tags/tag66.xml><?xml version="1.0" encoding="utf-8"?>
<p:tagLst xmlns:p="http://schemas.openxmlformats.org/presentationml/2006/main">
  <p:tag name="KSO_WM_DIAGRAM_VIRTUALLY_FRAME" val="{&quot;height&quot;:478.7,&quot;left&quot;:18.85,&quot;top&quot;:48.9,&quot;width&quot;:678.3}"/>
</p:tagLst>
</file>

<file path=ppt/tags/tag67.xml><?xml version="1.0" encoding="utf-8"?>
<p:tagLst xmlns:p="http://schemas.openxmlformats.org/presentationml/2006/main">
  <p:tag name="KSO_WM_DIAGRAM_VIRTUALLY_FRAME" val="{&quot;height&quot;:478.7,&quot;left&quot;:18.85,&quot;top&quot;:48.9,&quot;width&quot;:678.3}"/>
</p:tagLst>
</file>

<file path=ppt/tags/tag68.xml><?xml version="1.0" encoding="utf-8"?>
<p:tagLst xmlns:p="http://schemas.openxmlformats.org/presentationml/2006/main">
  <p:tag name="KSO_WM_DIAGRAM_VIRTUALLY_FRAME" val="{&quot;height&quot;:478.7,&quot;left&quot;:18.85,&quot;top&quot;:48.9,&quot;width&quot;:678.3}"/>
</p:tagLst>
</file>

<file path=ppt/tags/tag69.xml><?xml version="1.0" encoding="utf-8"?>
<p:tagLst xmlns:p="http://schemas.openxmlformats.org/presentationml/2006/main">
  <p:tag name="KSO_WM_DIAGRAM_VIRTUALLY_FRAME" val="{&quot;height&quot;:516.75,&quot;left&quot;:2.75,&quot;top&quot;:48.9,&quot;width&quot;:695.35}"/>
</p:tagLst>
</file>

<file path=ppt/tags/tag7.xml><?xml version="1.0" encoding="utf-8"?>
<p:tagLst xmlns:p="http://schemas.openxmlformats.org/presentationml/2006/main">
  <p:tag name="KSO_WM_DIAGRAM_VIRTUALLY_FRAME" val="{&quot;height&quot;:491.3,&quot;left&quot;:2.8,&quot;top&quot;:14.85,&quot;width&quot;:714.4}"/>
</p:tagLst>
</file>

<file path=ppt/tags/tag70.xml><?xml version="1.0" encoding="utf-8"?>
<p:tagLst xmlns:p="http://schemas.openxmlformats.org/presentationml/2006/main">
  <p:tag name="KSO_WM_DIAGRAM_VIRTUALLY_FRAME" val="{&quot;height&quot;:516.75,&quot;left&quot;:2.75,&quot;top&quot;:48.9,&quot;width&quot;:695.35}"/>
</p:tagLst>
</file>

<file path=ppt/tags/tag71.xml><?xml version="1.0" encoding="utf-8"?>
<p:tagLst xmlns:p="http://schemas.openxmlformats.org/presentationml/2006/main">
  <p:tag name="KSO_WM_DIAGRAM_VIRTUALLY_FRAME" val="{&quot;height&quot;:516.75,&quot;left&quot;:2.75,&quot;top&quot;:48.9,&quot;width&quot;:695.35}"/>
</p:tagLst>
</file>

<file path=ppt/tags/tag72.xml><?xml version="1.0" encoding="utf-8"?>
<p:tagLst xmlns:p="http://schemas.openxmlformats.org/presentationml/2006/main">
  <p:tag name="KSO_WM_DIAGRAM_VIRTUALLY_FRAME" val="{&quot;height&quot;:516.75,&quot;left&quot;:2.75,&quot;top&quot;:48.9,&quot;width&quot;:695.35}"/>
</p:tagLst>
</file>

<file path=ppt/tags/tag73.xml><?xml version="1.0" encoding="utf-8"?>
<p:tagLst xmlns:p="http://schemas.openxmlformats.org/presentationml/2006/main">
  <p:tag name="KSO_WM_DIAGRAM_VIRTUALLY_FRAME" val="{&quot;height&quot;:456.9,&quot;left&quot;:18.85,&quot;top&quot;:48.9,&quot;width&quot;:678.3}"/>
</p:tagLst>
</file>

<file path=ppt/tags/tag74.xml><?xml version="1.0" encoding="utf-8"?>
<p:tagLst xmlns:p="http://schemas.openxmlformats.org/presentationml/2006/main">
  <p:tag name="KSO_WM_DIAGRAM_VIRTUALLY_FRAME" val="{&quot;height&quot;:456.9,&quot;left&quot;:18.85,&quot;top&quot;:48.9,&quot;width&quot;:678.3}"/>
</p:tagLst>
</file>

<file path=ppt/tags/tag75.xml><?xml version="1.0" encoding="utf-8"?>
<p:tagLst xmlns:p="http://schemas.openxmlformats.org/presentationml/2006/main">
  <p:tag name="KSO_WM_DIAGRAM_VIRTUALLY_FRAME" val="{&quot;height&quot;:456.9,&quot;left&quot;:18.85,&quot;top&quot;:48.9,&quot;width&quot;:678.3}"/>
</p:tagLst>
</file>

<file path=ppt/tags/tag76.xml><?xml version="1.0" encoding="utf-8"?>
<p:tagLst xmlns:p="http://schemas.openxmlformats.org/presentationml/2006/main">
  <p:tag name="KSO_WM_DIAGRAM_VIRTUALLY_FRAME" val="{&quot;height&quot;:456.9,&quot;left&quot;:18.85,&quot;top&quot;:48.9,&quot;width&quot;:678.3}"/>
</p:tagLst>
</file>

<file path=ppt/tags/tag77.xml><?xml version="1.0" encoding="utf-8"?>
<p:tagLst xmlns:p="http://schemas.openxmlformats.org/presentationml/2006/main">
  <p:tag name="TABLE_ENDDRAG_ORIGIN_RECT" val="366*287"/>
  <p:tag name="TABLE_ENDDRAG_RECT" val="69*76*366*287"/>
</p:tagLst>
</file>

<file path=ppt/tags/tag78.xml><?xml version="1.0" encoding="utf-8"?>
<p:tagLst xmlns:p="http://schemas.openxmlformats.org/presentationml/2006/main">
  <p:tag name="KSO_WM_DIAGRAM_VIRTUALLY_FRAME" val="{&quot;height&quot;:435.1,&quot;left&quot;:18.85,&quot;top&quot;:48.9,&quot;width&quot;:678.3}"/>
</p:tagLst>
</file>

<file path=ppt/tags/tag79.xml><?xml version="1.0" encoding="utf-8"?>
<p:tagLst xmlns:p="http://schemas.openxmlformats.org/presentationml/2006/main">
  <p:tag name="KSO_WM_DIAGRAM_VIRTUALLY_FRAME" val="{&quot;height&quot;:435.1,&quot;left&quot;:18.85,&quot;top&quot;:48.9,&quot;width&quot;:678.3}"/>
</p:tagLst>
</file>

<file path=ppt/tags/tag8.xml><?xml version="1.0" encoding="utf-8"?>
<p:tagLst xmlns:p="http://schemas.openxmlformats.org/presentationml/2006/main">
  <p:tag name="KSO_WM_DIAGRAM_VIRTUALLY_FRAME" val="{&quot;height&quot;:491.3,&quot;left&quot;:2.8,&quot;top&quot;:14.85,&quot;width&quot;:714.4}"/>
</p:tagLst>
</file>

<file path=ppt/tags/tag80.xml><?xml version="1.0" encoding="utf-8"?>
<p:tagLst xmlns:p="http://schemas.openxmlformats.org/presentationml/2006/main">
  <p:tag name="KSO_WM_DIAGRAM_VIRTUALLY_FRAME" val="{&quot;height&quot;:435.1,&quot;left&quot;:18.85,&quot;top&quot;:48.9,&quot;width&quot;:678.3}"/>
</p:tagLst>
</file>

<file path=ppt/tags/tag81.xml><?xml version="1.0" encoding="utf-8"?>
<p:tagLst xmlns:p="http://schemas.openxmlformats.org/presentationml/2006/main">
  <p:tag name="KSO_WM_DIAGRAM_VIRTUALLY_FRAME" val="{&quot;height&quot;:435.1,&quot;left&quot;:18.85,&quot;top&quot;:48.9,&quot;width&quot;:678.3}"/>
</p:tagLst>
</file>

<file path=ppt/tags/tag82.xml><?xml version="1.0" encoding="utf-8"?>
<p:tagLst xmlns:p="http://schemas.openxmlformats.org/presentationml/2006/main">
  <p:tag name="KSO_WM_DIAGRAM_VIRTUALLY_FRAME" val="{&quot;height&quot;:465.9,&quot;left&quot;:2.8,&quot;top&quot;:26.2,&quot;width&quot;:694.7}"/>
</p:tagLst>
</file>

<file path=ppt/tags/tag83.xml><?xml version="1.0" encoding="utf-8"?>
<p:tagLst xmlns:p="http://schemas.openxmlformats.org/presentationml/2006/main">
  <p:tag name="KSO_WM_DIAGRAM_VIRTUALLY_FRAME" val="{&quot;height&quot;:465.9,&quot;left&quot;:2.8,&quot;top&quot;:26.2,&quot;width&quot;:694.7}"/>
</p:tagLst>
</file>

<file path=ppt/tags/tag84.xml><?xml version="1.0" encoding="utf-8"?>
<p:tagLst xmlns:p="http://schemas.openxmlformats.org/presentationml/2006/main">
  <p:tag name="KSO_WM_DIAGRAM_VIRTUALLY_FRAME" val="{&quot;height&quot;:465.9,&quot;left&quot;:2.8,&quot;top&quot;:26.2,&quot;width&quot;:694.7}"/>
</p:tagLst>
</file>

<file path=ppt/tags/tag85.xml><?xml version="1.0" encoding="utf-8"?>
<p:tagLst xmlns:p="http://schemas.openxmlformats.org/presentationml/2006/main">
  <p:tag name="KSO_WM_DIAGRAM_VIRTUALLY_FRAME" val="{&quot;height&quot;:465.9,&quot;left&quot;:2.8,&quot;top&quot;:26.2,&quot;width&quot;:694.7}"/>
</p:tagLst>
</file>

<file path=ppt/tags/tag86.xml><?xml version="1.0" encoding="utf-8"?>
<p:tagLst xmlns:p="http://schemas.openxmlformats.org/presentationml/2006/main">
  <p:tag name="TABLE_ENDDRAG_ORIGIN_RECT" val="510*293"/>
  <p:tag name="TABLE_ENDDRAG_RECT" val="60*81*510*293"/>
</p:tagLst>
</file>

<file path=ppt/tags/tag87.xml><?xml version="1.0" encoding="utf-8"?>
<p:tagLst xmlns:p="http://schemas.openxmlformats.org/presentationml/2006/main">
  <p:tag name="commondata" val="eyJoZGlkIjoiN2NmNzU3NjQ2YjJjMWRjNzdlMTQ0MDY0YzA3Y2U4NGMifQ=="/>
</p:tagLst>
</file>

<file path=ppt/tags/tag9.xml><?xml version="1.0" encoding="utf-8"?>
<p:tagLst xmlns:p="http://schemas.openxmlformats.org/presentationml/2006/main">
  <p:tag name="KSO_WM_DIAGRAM_VIRTUALLY_FRAME" val="{&quot;height&quot;:491.3,&quot;left&quot;:2.8,&quot;top&quot;:14.85,&quot;width&quot;:714.4}"/>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25577</Words>
  <Application>WPS 演示</Application>
  <PresentationFormat/>
  <Paragraphs>1747</Paragraphs>
  <Slides>81</Slides>
  <Notes>0</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81</vt:i4>
      </vt:variant>
    </vt:vector>
  </HeadingPairs>
  <TitlesOfParts>
    <vt:vector size="99" baseType="lpstr">
      <vt:lpstr>Arial</vt:lpstr>
      <vt:lpstr>宋体</vt:lpstr>
      <vt:lpstr>Wingdings</vt:lpstr>
      <vt:lpstr>黑体</vt:lpstr>
      <vt:lpstr>Times New Roman</vt:lpstr>
      <vt:lpstr>Book Antiqua</vt:lpstr>
      <vt:lpstr>华文细黑</vt:lpstr>
      <vt:lpstr>微软雅黑</vt:lpstr>
      <vt:lpstr>方正书宋_GBK</vt:lpstr>
      <vt:lpstr>NEU-BZ-S92</vt:lpstr>
      <vt:lpstr>Calibri</vt:lpstr>
      <vt:lpstr>Arial Unicode MS</vt:lpstr>
      <vt:lpstr>Segoe Print</vt:lpstr>
      <vt:lpstr>等线</vt:lpstr>
      <vt:lpstr>楷体</vt:lpstr>
      <vt:lpstr>默认设计模板</vt:lpstr>
      <vt:lpstr>Office 主题</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1</dc:creator>
  <cp:lastModifiedBy>ai 胖紙都有小肚子</cp:lastModifiedBy>
  <cp:revision>10</cp:revision>
  <dcterms:created xsi:type="dcterms:W3CDTF">2024-03-05T09:17:00Z</dcterms:created>
  <dcterms:modified xsi:type="dcterms:W3CDTF">2026-03-16T07:20:39Z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1D1BB6547DB54271B7B64DB384983C1B_13</vt:lpwstr>
  </property>
</Properties>
</file>