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8" r:id="rId4"/>
  </p:sldMasterIdLst>
  <p:notesMasterIdLst>
    <p:notesMasterId r:id="rId6"/>
  </p:notesMasterIdLst>
  <p:sldIdLst>
    <p:sldId id="367" r:id="rId5"/>
    <p:sldId id="258" r:id="rId7"/>
    <p:sldId id="260" r:id="rId8"/>
    <p:sldId id="261" r:id="rId9"/>
    <p:sldId id="259" r:id="rId10"/>
    <p:sldId id="368" r:id="rId11"/>
    <p:sldId id="369" r:id="rId12"/>
    <p:sldId id="370" r:id="rId13"/>
    <p:sldId id="371" r:id="rId14"/>
    <p:sldId id="372" r:id="rId15"/>
    <p:sldId id="37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 id="287" r:id="rId31"/>
    <p:sldId id="291" r:id="rId32"/>
    <p:sldId id="292" r:id="rId33"/>
    <p:sldId id="293" r:id="rId34"/>
    <p:sldId id="294" r:id="rId35"/>
    <p:sldId id="295" r:id="rId36"/>
    <p:sldId id="296" r:id="rId37"/>
    <p:sldId id="297" r:id="rId38"/>
    <p:sldId id="289" r:id="rId39"/>
    <p:sldId id="280" r:id="rId40"/>
    <p:sldId id="374" r:id="rId41"/>
    <p:sldId id="352" r:id="rId42"/>
    <p:sldId id="288"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290" r:id="rId60"/>
    <p:sldId id="344" r:id="rId61"/>
    <p:sldId id="345" r:id="rId62"/>
    <p:sldId id="346" r:id="rId63"/>
    <p:sldId id="347" r:id="rId64"/>
    <p:sldId id="314" r:id="rId65"/>
    <p:sldId id="315" r:id="rId66"/>
    <p:sldId id="316" r:id="rId67"/>
    <p:sldId id="317" r:id="rId68"/>
    <p:sldId id="318" r:id="rId69"/>
    <p:sldId id="319" r:id="rId70"/>
    <p:sldId id="320" r:id="rId71"/>
    <p:sldId id="321" r:id="rId72"/>
    <p:sldId id="353" r:id="rId73"/>
    <p:sldId id="348" r:id="rId74"/>
    <p:sldId id="375" r:id="rId75"/>
    <p:sldId id="354" r:id="rId76"/>
    <p:sldId id="355" r:id="rId77"/>
    <p:sldId id="356" r:id="rId78"/>
    <p:sldId id="323"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58" r:id="rId93"/>
    <p:sldId id="361" r:id="rId94"/>
    <p:sldId id="376" r:id="rId95"/>
    <p:sldId id="364" r:id="rId96"/>
    <p:sldId id="363" r:id="rId97"/>
    <p:sldId id="329" r:id="rId98"/>
    <p:sldId id="343" r:id="rId99"/>
    <p:sldId id="362" r:id="rId100"/>
    <p:sldId id="357" r:id="rId101"/>
    <p:sldId id="377" r:id="rId102"/>
    <p:sldId id="360" r:id="rId103"/>
    <p:sldId id="378" r:id="rId104"/>
    <p:sldId id="359" r:id="rId105"/>
    <p:sldId id="366" r:id="rId106"/>
    <p:sldId id="365" r:id="rId107"/>
    <p:sldId id="264" r:id="rId108"/>
  </p:sldIdLst>
  <p:sldSz cx="9144000" cy="6858000" type="screen4x3"/>
  <p:notesSz cx="6858000" cy="9144000"/>
  <p:custDataLst>
    <p:tags r:id="rId113"/>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1" userDrawn="1">
          <p15:clr>
            <a:srgbClr val="A4A3A4"/>
          </p15:clr>
        </p15:guide>
        <p15:guide id="2" pos="2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 lastIdx="0" clrIdx="0"/>
  <p:cmAuthor id="2" name="绪婕 鲍" initials="绪婕" lastIdx="0" clrIdx="1"/>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A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211"/>
        <p:guide pos="2874"/>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3" Type="http://schemas.openxmlformats.org/officeDocument/2006/relationships/tags" Target="tags/tag18.xml"/><Relationship Id="rId112" Type="http://schemas.openxmlformats.org/officeDocument/2006/relationships/commentAuthors" Target="commentAuthors.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6.xml"/><Relationship Id="rId109" Type="http://schemas.openxmlformats.org/officeDocument/2006/relationships/presProps" Target="presProps.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02-28T21:23:2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221.000 1793.000,'2.000'0.000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9CA59976-1939-4756-A11C-36E0C8A26A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6860" cy="68580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6860" cy="68580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4FFEE"/>
        </a:solidFill>
        <a:effectLst/>
      </p:bgPr>
    </p:bg>
    <p:spTree>
      <p:nvGrpSpPr>
        <p:cNvPr id="1" name=""/>
        <p:cNvGrpSpPr/>
        <p:nvPr/>
      </p:nvGrpSpPr>
      <p:grpSpPr>
        <a:xfrm>
          <a:off x="0" y="0"/>
          <a:ext cx="0" cy="0"/>
          <a:chOff x="0" y="0"/>
          <a:chExt cx="0" cy="0"/>
        </a:xfrm>
      </p:grpSpPr>
      <p:sp>
        <p:nvSpPr>
          <p:cNvPr id="3" name="矩形 2">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5733256"/>
            <a:ext cx="9144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1" name="矩形 10">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5157192"/>
            <a:ext cx="9144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2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057902"/>
            <a:ext cx="9144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3505783"/>
            <a:ext cx="9144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953922"/>
            <a:ext cx="9144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413194"/>
            <a:ext cx="9144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874469"/>
            <a:ext cx="9144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9144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9" name="矩形 8">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
            <a:ext cx="9144000" cy="685799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9" name="矩形 8">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733256"/>
            <a:ext cx="9144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157192"/>
            <a:ext cx="9144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057902"/>
            <a:ext cx="9144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3505783"/>
            <a:ext cx="9144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953922"/>
            <a:ext cx="9144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413194"/>
            <a:ext cx="9144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1874469"/>
            <a:ext cx="9144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9144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空白">
    <p:bg>
      <p:bgPr>
        <a:solidFill>
          <a:srgbClr val="E4FFEE"/>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jpeg"/><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FFEE"/>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0" y="9144"/>
            <a:ext cx="9156225" cy="684885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5.xml"/><Relationship Id="rId2" Type="http://schemas.openxmlformats.org/officeDocument/2006/relationships/image" Target="../media/image13.emf"/><Relationship Id="rId1" Type="http://schemas.openxmlformats.org/officeDocument/2006/relationships/package" Target="../embeddings/Document1.docx"/></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5.xml"/><Relationship Id="rId2" Type="http://schemas.openxmlformats.org/officeDocument/2006/relationships/image" Target="../media/image14.emf"/><Relationship Id="rId1" Type="http://schemas.openxmlformats.org/officeDocument/2006/relationships/package" Target="../embeddings/Document2.docx"/></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5.xml"/><Relationship Id="rId2" Type="http://schemas.openxmlformats.org/officeDocument/2006/relationships/image" Target="../media/image15.emf"/><Relationship Id="rId1" Type="http://schemas.openxmlformats.org/officeDocument/2006/relationships/package" Target="../embeddings/Document3.docx"/></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45.xml"/><Relationship Id="rId2" Type="http://schemas.openxmlformats.org/officeDocument/2006/relationships/image" Target="../media/image16.emf"/><Relationship Id="rId1" Type="http://schemas.openxmlformats.org/officeDocument/2006/relationships/package" Target="../embeddings/Document4.docx"/></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45.xml"/><Relationship Id="rId2" Type="http://schemas.openxmlformats.org/officeDocument/2006/relationships/image" Target="../media/image17.emf"/><Relationship Id="rId1" Type="http://schemas.openxmlformats.org/officeDocument/2006/relationships/package" Target="../embeddings/Document5.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45.xml"/><Relationship Id="rId2" Type="http://schemas.openxmlformats.org/officeDocument/2006/relationships/image" Target="../media/image18.emf"/><Relationship Id="rId1" Type="http://schemas.openxmlformats.org/officeDocument/2006/relationships/package" Target="../embeddings/Document6.docx"/></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45.xml"/><Relationship Id="rId2" Type="http://schemas.openxmlformats.org/officeDocument/2006/relationships/image" Target="../media/image19.emf"/><Relationship Id="rId1" Type="http://schemas.openxmlformats.org/officeDocument/2006/relationships/package" Target="../embeddings/Document7.docx"/></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5.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38.xml"/><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tags" Target="../tags/tag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Local/Temp/picturecompress_20210926092331/output_1.jpgoutput_1"/>
          <p:cNvPicPr>
            <a:picLocks noChangeAspect="1"/>
          </p:cNvPicPr>
          <p:nvPr>
            <p:custDataLst>
              <p:tags r:id="rId1"/>
            </p:custDataLst>
          </p:nvPr>
        </p:nvPicPr>
        <p:blipFill>
          <a:blip r:embed="rId2"/>
          <a:stretch>
            <a:fillRect/>
          </a:stretch>
        </p:blipFill>
        <p:spPr>
          <a:xfrm>
            <a:off x="5080" y="2207260"/>
            <a:ext cx="9212580" cy="4630420"/>
          </a:xfrm>
          <a:prstGeom prst="rect">
            <a:avLst/>
          </a:prstGeom>
        </p:spPr>
      </p:pic>
      <p:sp>
        <p:nvSpPr>
          <p:cNvPr id="4" name="稻壳儿_时尚演示出品_2"/>
          <p:cNvSpPr txBox="1"/>
          <p:nvPr>
            <p:custDataLst>
              <p:tags r:id="rId3"/>
            </p:custDataLst>
          </p:nvPr>
        </p:nvSpPr>
        <p:spPr>
          <a:xfrm>
            <a:off x="395605" y="44450"/>
            <a:ext cx="8408670" cy="2228850"/>
          </a:xfrm>
          <a:prstGeom prst="rect">
            <a:avLst/>
          </a:prstGeom>
          <a:noFill/>
        </p:spPr>
        <p:txBody>
          <a:bodyPr wrap="square" lIns="67500" tIns="35100" rIns="67500" bIns="35100" rtlCol="0">
            <a:noAutofit/>
            <a:scene3d>
              <a:camera prst="orthographicFront"/>
              <a:lightRig rig="threePt" dir="t"/>
            </a:scene3d>
          </a:bodyPr>
          <a:p>
            <a:r>
              <a:rPr lang="en-US" altLang="zh-CN"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2026</a:t>
            </a:r>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体育单招</a:t>
            </a:r>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a:p>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 </a:t>
            </a:r>
            <a:r>
              <a:rPr lang="en-US" altLang="zh-CN"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      </a:t>
            </a:r>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英语集训（一）</a:t>
            </a:r>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a:p>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2"/>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1460" y="836930"/>
            <a:ext cx="8229600" cy="4525963"/>
          </a:xfrm>
        </p:spPr>
        <p:txBody>
          <a:bodyPr/>
          <a:p>
            <a:r>
              <a:rPr lang="zh-CN" altLang="en-US"/>
              <a:t>单词拼写</a:t>
            </a:r>
            <a:endParaRPr lang="zh-CN" altLang="en-US"/>
          </a:p>
          <a:p>
            <a:r>
              <a:rPr lang="zh-CN" altLang="en-US"/>
              <a:t>与前几年相比，</a:t>
            </a:r>
            <a:r>
              <a:rPr lang="en-US" altLang="zh-CN"/>
              <a:t>2024</a:t>
            </a:r>
            <a:r>
              <a:rPr lang="zh-CN" altLang="en-US"/>
              <a:t>年单词拼写难度大幅下降，</a:t>
            </a:r>
            <a:r>
              <a:rPr lang="en-US" altLang="zh-CN"/>
              <a:t> </a:t>
            </a:r>
            <a:r>
              <a:rPr lang="zh-CN" altLang="en-US"/>
              <a:t>考查的单词都是比较基础的小初词汇，让人出乎预料。例如：</a:t>
            </a:r>
            <a:r>
              <a:rPr lang="en-US" altLang="zh-CN"/>
              <a:t>purple</a:t>
            </a:r>
            <a:r>
              <a:rPr lang="zh-CN" altLang="en-US"/>
              <a:t>、</a:t>
            </a:r>
            <a:r>
              <a:rPr lang="en-US" altLang="zh-CN"/>
              <a:t>safe</a:t>
            </a:r>
            <a:r>
              <a:rPr lang="zh-CN" altLang="en-US"/>
              <a:t>、</a:t>
            </a:r>
            <a:r>
              <a:rPr lang="en-US" altLang="zh-CN"/>
              <a:t>stamp</a:t>
            </a:r>
            <a:r>
              <a:rPr lang="zh-CN" altLang="en-US"/>
              <a:t>。所以平时一定要注重基础词汇的积累。</a:t>
            </a:r>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404495"/>
            <a:ext cx="843851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2019</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She came in for a coffee,___________ told me about her friend Shona.  A. but   		B.so   	             C. and    		D. or</a:t>
            </a:r>
            <a:endParaRPr lang="en-US" altLang="en-US" sz="2400" b="1">
              <a:latin typeface="Times New Roman" panose="02020603050405020304" pitchFamily="18" charset="0"/>
              <a:ea typeface="宋体" panose="02010600030101010101" pitchFamily="2" charset="-122"/>
            </a:endParaRPr>
          </a:p>
        </p:txBody>
      </p:sp>
      <p:sp>
        <p:nvSpPr>
          <p:cNvPr id="2" name="文本框 1"/>
          <p:cNvSpPr txBox="1"/>
          <p:nvPr/>
        </p:nvSpPr>
        <p:spPr>
          <a:xfrm>
            <a:off x="323850" y="1917065"/>
            <a:ext cx="7941310" cy="92202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解析：考查并列连词。句意：她进来喝了杯咖啡，并向我谈起了她的朋友肖纳。根据句意之前，表示顺承关系，所以答案为</a:t>
            </a:r>
            <a:r>
              <a:rPr lang="en-US" sz="1800">
                <a:solidFill>
                  <a:srgbClr val="FF0000"/>
                </a:solidFill>
                <a:latin typeface="Times New Roman" panose="02020603050405020304" pitchFamily="18" charset="0"/>
                <a:ea typeface="宋体" panose="02010600030101010101" pitchFamily="2" charset="-122"/>
              </a:rPr>
              <a:t>C</a:t>
            </a:r>
            <a:endParaRPr lang="en-US"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395605" y="3218815"/>
            <a:ext cx="8159115" cy="1198880"/>
          </a:xfrm>
          <a:prstGeom prst="rect">
            <a:avLst/>
          </a:prstGeom>
          <a:noFill/>
          <a:ln w="9525">
            <a:noFill/>
          </a:ln>
        </p:spPr>
        <p:txBody>
          <a:bodyPr wrap="square">
            <a:spAutoFit/>
          </a:bodyPr>
          <a:p>
            <a:r>
              <a:rPr lang="zh-CN" sz="2400" b="1">
                <a:latin typeface="Times New Roman" panose="02020603050405020304" pitchFamily="18" charset="0"/>
                <a:sym typeface="+mn-ea"/>
              </a:rPr>
              <a:t>（2016年）</a:t>
            </a:r>
            <a:r>
              <a:rPr lang="zh-CN" sz="2400" b="1">
                <a:latin typeface="Times New Roman" panose="02020603050405020304" pitchFamily="18" charset="0"/>
                <a:ea typeface="宋体" panose="02010600030101010101" pitchFamily="2" charset="-122"/>
              </a:rPr>
              <a:t>Schools in cities tend to be better equipped, _________those in the country are relatively poor. A. while</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	</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B. if</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C. then		D. unless</a:t>
            </a:r>
            <a:endParaRPr lang="zh-CN" sz="2400" b="1">
              <a:latin typeface="Times New Roman" panose="02020603050405020304" pitchFamily="18" charset="0"/>
              <a:ea typeface="宋体" panose="02010600030101010101" pitchFamily="2" charset="-122"/>
            </a:endParaRPr>
          </a:p>
        </p:txBody>
      </p:sp>
      <p:sp>
        <p:nvSpPr>
          <p:cNvPr id="4" name="文本框 3"/>
          <p:cNvSpPr txBox="1"/>
          <p:nvPr/>
        </p:nvSpPr>
        <p:spPr>
          <a:xfrm>
            <a:off x="395605" y="4797425"/>
            <a:ext cx="7779385"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考查状语从句。句意：城市里的学校趋向于更好的设施，然而乡村的学校相对落后些。根据句意可知，前后表示对比，所以正确答案为</a:t>
            </a:r>
            <a:r>
              <a:rPr lang="en-US" sz="1800">
                <a:solidFill>
                  <a:srgbClr val="FF0000"/>
                </a:solidFill>
                <a:latin typeface="Times New Roman" panose="02020603050405020304" pitchFamily="18" charset="0"/>
                <a:ea typeface="宋体" panose="02010600030101010101" pitchFamily="2" charset="-122"/>
              </a:rPr>
              <a:t>A</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564765" y="2907030"/>
            <a:ext cx="523367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核心考点（补充）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固定搭配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1758052" y="2801092"/>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1988820"/>
            <a:ext cx="8194675" cy="4799965"/>
          </a:xfrm>
          <a:prstGeom prst="rect">
            <a:avLst/>
          </a:prstGeom>
          <a:noFill/>
          <a:ln w="9525">
            <a:noFill/>
          </a:ln>
        </p:spPr>
        <p:txBody>
          <a:bodyPr wrap="square">
            <a:spAutoFit/>
          </a:bodyPr>
          <a:p>
            <a:pPr marL="669290" indent="-669290"/>
            <a:r>
              <a:rPr lang="zh-CN" sz="1800" b="1">
                <a:solidFill>
                  <a:schemeClr val="accent1">
                    <a:lumMod val="50000"/>
                  </a:schemeClr>
                </a:solidFill>
                <a:latin typeface="Times New Roman" panose="02020603050405020304" pitchFamily="18" charset="0"/>
                <a:ea typeface="宋体" panose="02010600030101010101" pitchFamily="2" charset="-122"/>
              </a:rPr>
              <a:t>考情分析：固定搭配的考查是近五年考查的热点，每年基本上上一道题，所以复习时要引起足够的重视，而体育单招对固定搭配的考查主要集中在以下几个方面：</a:t>
            </a:r>
            <a:r>
              <a:rPr lang="en-US" sz="1800" b="1">
                <a:solidFill>
                  <a:schemeClr val="accent1">
                    <a:lumMod val="50000"/>
                  </a:schemeClr>
                </a:solidFill>
                <a:latin typeface="Times New Roman" panose="02020603050405020304" pitchFamily="18" charset="0"/>
                <a:ea typeface="宋体" panose="02010600030101010101" pitchFamily="2" charset="-122"/>
              </a:rPr>
              <a:t>1. how many </a:t>
            </a:r>
            <a:r>
              <a:rPr lang="zh-CN" sz="1800" b="1">
                <a:solidFill>
                  <a:schemeClr val="accent1">
                    <a:lumMod val="50000"/>
                  </a:schemeClr>
                </a:solidFill>
                <a:latin typeface="Times New Roman" panose="02020603050405020304" pitchFamily="18" charset="0"/>
                <a:ea typeface="宋体" panose="02010600030101010101" pitchFamily="2" charset="-122"/>
              </a:rPr>
              <a:t>多少</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how much </a:t>
            </a:r>
            <a:r>
              <a:rPr lang="zh-CN" sz="1800" b="1">
                <a:solidFill>
                  <a:schemeClr val="accent1">
                    <a:lumMod val="50000"/>
                  </a:schemeClr>
                </a:solidFill>
                <a:latin typeface="Times New Roman" panose="02020603050405020304" pitchFamily="18" charset="0"/>
                <a:ea typeface="宋体" panose="02010600030101010101" pitchFamily="2" charset="-122"/>
              </a:rPr>
              <a:t>多少钱（询问价格）</a:t>
            </a:r>
            <a:r>
              <a:rPr lang="en-US" altLang="zh-CN" sz="1800" b="1">
                <a:solidFill>
                  <a:schemeClr val="accent1">
                    <a:lumMod val="50000"/>
                  </a:schemeClr>
                </a:solidFill>
                <a:latin typeface="Times New Roman" panose="02020603050405020304" pitchFamily="18" charset="0"/>
                <a:ea typeface="宋体" panose="02010600030101010101" pitchFamily="2" charset="-122"/>
              </a:rPr>
              <a:t>      </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how far </a:t>
            </a:r>
            <a:r>
              <a:rPr lang="zh-CN" sz="1800" b="1">
                <a:solidFill>
                  <a:schemeClr val="accent1">
                    <a:lumMod val="50000"/>
                  </a:schemeClr>
                </a:solidFill>
                <a:latin typeface="Times New Roman" panose="02020603050405020304" pitchFamily="18" charset="0"/>
                <a:ea typeface="宋体" panose="02010600030101010101" pitchFamily="2" charset="-122"/>
              </a:rPr>
              <a:t>多远</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how long </a:t>
            </a:r>
            <a:r>
              <a:rPr lang="zh-CN" sz="1800" b="1">
                <a:solidFill>
                  <a:schemeClr val="accent1">
                    <a:lumMod val="50000"/>
                  </a:schemeClr>
                </a:solidFill>
                <a:latin typeface="Times New Roman" panose="02020603050405020304" pitchFamily="18" charset="0"/>
                <a:ea typeface="宋体" panose="02010600030101010101" pitchFamily="2" charset="-122"/>
              </a:rPr>
              <a:t>多长时间</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how soon </a:t>
            </a:r>
            <a:r>
              <a:rPr lang="zh-CN" sz="1800" b="1">
                <a:solidFill>
                  <a:schemeClr val="accent1">
                    <a:lumMod val="50000"/>
                  </a:schemeClr>
                </a:solidFill>
                <a:latin typeface="Times New Roman" panose="02020603050405020304" pitchFamily="18" charset="0"/>
                <a:ea typeface="宋体" panose="02010600030101010101" pitchFamily="2" charset="-122"/>
              </a:rPr>
              <a:t>多久</a:t>
            </a:r>
            <a:r>
              <a:rPr lang="en-US" sz="1800" b="1">
                <a:solidFill>
                  <a:schemeClr val="accent1">
                    <a:lumMod val="50000"/>
                  </a:schemeClr>
                </a:solidFill>
                <a:latin typeface="Times New Roman" panose="02020603050405020304" pitchFamily="18" charset="0"/>
                <a:ea typeface="宋体" panose="02010600030101010101" pitchFamily="2" charset="-122"/>
              </a:rPr>
              <a:t>2.  not…any more </a:t>
            </a:r>
            <a:r>
              <a:rPr lang="zh-CN" sz="1800" b="1">
                <a:solidFill>
                  <a:schemeClr val="accent1">
                    <a:lumMod val="50000"/>
                  </a:schemeClr>
                </a:solidFill>
                <a:latin typeface="Times New Roman" panose="02020603050405020304" pitchFamily="18" charset="0"/>
                <a:ea typeface="宋体" panose="02010600030101010101" pitchFamily="2" charset="-122"/>
              </a:rPr>
              <a:t>不再</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not… any longer </a:t>
            </a:r>
            <a:r>
              <a:rPr lang="zh-CN" sz="1800" b="1">
                <a:solidFill>
                  <a:schemeClr val="accent1">
                    <a:lumMod val="50000"/>
                  </a:schemeClr>
                </a:solidFill>
                <a:latin typeface="Times New Roman" panose="02020603050405020304" pitchFamily="18" charset="0"/>
                <a:ea typeface="宋体" panose="02010600030101010101" pitchFamily="2" charset="-122"/>
              </a:rPr>
              <a:t>不再</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a:t>
            </a:r>
            <a:r>
              <a:rPr lang="en-US" sz="1800" b="1">
                <a:solidFill>
                  <a:schemeClr val="accent1">
                    <a:lumMod val="50000"/>
                  </a:schemeClr>
                </a:solidFill>
                <a:latin typeface="Times New Roman" panose="02020603050405020304" pitchFamily="18" charset="0"/>
                <a:ea typeface="等线" panose="02010600030101010101" charset="-122"/>
              </a:rPr>
              <a:t>n</a:t>
            </a:r>
            <a:r>
              <a:rPr lang="en-US" sz="1800" b="1">
                <a:solidFill>
                  <a:schemeClr val="accent1">
                    <a:lumMod val="50000"/>
                  </a:schemeClr>
                </a:solidFill>
                <a:latin typeface="Times New Roman" panose="02020603050405020304" pitchFamily="18" charset="0"/>
                <a:ea typeface="宋体" panose="02010600030101010101" pitchFamily="2" charset="-122"/>
              </a:rPr>
              <a:t>o</a:t>
            </a:r>
            <a:r>
              <a:rPr lang="en-US" sz="1800" b="1">
                <a:solidFill>
                  <a:schemeClr val="accent1">
                    <a:lumMod val="50000"/>
                  </a:schemeClr>
                </a:solidFill>
                <a:latin typeface="Times New Roman" panose="02020603050405020304" pitchFamily="18" charset="0"/>
                <a:ea typeface="等线" panose="02010600030101010101" charset="-122"/>
              </a:rPr>
              <a:t>t …</a:t>
            </a:r>
            <a:r>
              <a:rPr lang="en-US" sz="1800" b="1">
                <a:solidFill>
                  <a:schemeClr val="accent1">
                    <a:lumMod val="50000"/>
                  </a:schemeClr>
                </a:solidFill>
                <a:latin typeface="Times New Roman" panose="02020603050405020304" pitchFamily="18" charset="0"/>
                <a:cs typeface="华文中宋" charset="0"/>
              </a:rPr>
              <a:t>at all</a:t>
            </a:r>
            <a:r>
              <a:rPr lang="zh-CN" sz="1800" b="1">
                <a:solidFill>
                  <a:schemeClr val="accent1">
                    <a:lumMod val="50000"/>
                  </a:schemeClr>
                </a:solidFill>
                <a:latin typeface="Times New Roman" panose="02020603050405020304" pitchFamily="18" charset="0"/>
                <a:ea typeface="宋体" panose="02010600030101010101" pitchFamily="2" charset="-122"/>
              </a:rPr>
              <a:t>根本不</a:t>
            </a:r>
            <a:r>
              <a:rPr lang="en-US" sz="1800" b="1">
                <a:solidFill>
                  <a:schemeClr val="accent1">
                    <a:lumMod val="50000"/>
                  </a:schemeClr>
                </a:solidFill>
                <a:latin typeface="Times New Roman" panose="02020603050405020304" pitchFamily="18" charset="0"/>
                <a:ea typeface="宋体" panose="02010600030101010101" pitchFamily="2" charset="-122"/>
              </a:rPr>
              <a:t>3. so+ adj./adv. + as to </a:t>
            </a:r>
            <a:r>
              <a:rPr lang="zh-CN" sz="1800" b="1">
                <a:solidFill>
                  <a:schemeClr val="accent1">
                    <a:lumMod val="50000"/>
                  </a:schemeClr>
                </a:solidFill>
                <a:latin typeface="Times New Roman" panose="02020603050405020304" pitchFamily="18" charset="0"/>
                <a:ea typeface="宋体" panose="02010600030101010101" pitchFamily="2" charset="-122"/>
              </a:rPr>
              <a:t>如此以至于</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too…to…</a:t>
            </a:r>
            <a:r>
              <a:rPr lang="zh-CN" sz="1800" b="1">
                <a:solidFill>
                  <a:schemeClr val="accent1">
                    <a:lumMod val="50000"/>
                  </a:schemeClr>
                </a:solidFill>
                <a:latin typeface="Times New Roman" panose="02020603050405020304" pitchFamily="18" charset="0"/>
                <a:ea typeface="宋体" panose="02010600030101010101" pitchFamily="2" charset="-122"/>
              </a:rPr>
              <a:t>太</a:t>
            </a:r>
            <a:r>
              <a:rPr lang="en-US" sz="1800" b="1">
                <a:solidFill>
                  <a:schemeClr val="accent1">
                    <a:lumMod val="50000"/>
                  </a:schemeClr>
                </a:solidFill>
                <a:latin typeface="Times New Roman" panose="02020603050405020304" pitchFamily="18" charset="0"/>
                <a:ea typeface="宋体" panose="02010600030101010101" pitchFamily="2" charset="-122"/>
              </a:rPr>
              <a:t>…</a:t>
            </a:r>
            <a:r>
              <a:rPr lang="zh-CN" sz="1800" b="1">
                <a:solidFill>
                  <a:schemeClr val="accent1">
                    <a:lumMod val="50000"/>
                  </a:schemeClr>
                </a:solidFill>
                <a:latin typeface="Times New Roman" panose="02020603050405020304" pitchFamily="18" charset="0"/>
                <a:ea typeface="宋体" panose="02010600030101010101" pitchFamily="2" charset="-122"/>
              </a:rPr>
              <a:t>而不能</a:t>
            </a:r>
            <a:r>
              <a:rPr lang="en-US" sz="1800" b="1">
                <a:solidFill>
                  <a:schemeClr val="accent1">
                    <a:lumMod val="50000"/>
                  </a:schemeClr>
                </a:solidFill>
                <a:latin typeface="Times New Roman" panose="02020603050405020304" pitchFamily="18" charset="0"/>
                <a:ea typeface="宋体" panose="02010600030101010101" pitchFamily="2" charset="-122"/>
              </a:rPr>
              <a:t>4. by the way </a:t>
            </a:r>
            <a:r>
              <a:rPr lang="zh-CN" sz="1800" b="1">
                <a:solidFill>
                  <a:schemeClr val="accent1">
                    <a:lumMod val="50000"/>
                  </a:schemeClr>
                </a:solidFill>
                <a:latin typeface="Times New Roman" panose="02020603050405020304" pitchFamily="18" charset="0"/>
                <a:ea typeface="宋体" panose="02010600030101010101" pitchFamily="2" charset="-122"/>
              </a:rPr>
              <a:t>顺便说一下</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on the way </a:t>
            </a:r>
            <a:r>
              <a:rPr lang="zh-CN" sz="1800" b="1">
                <a:solidFill>
                  <a:schemeClr val="accent1">
                    <a:lumMod val="50000"/>
                  </a:schemeClr>
                </a:solidFill>
                <a:latin typeface="Times New Roman" panose="02020603050405020304" pitchFamily="18" charset="0"/>
                <a:ea typeface="宋体" panose="02010600030101010101" pitchFamily="2" charset="-122"/>
              </a:rPr>
              <a:t>在路上</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a:t>
            </a:r>
            <a:endParaRPr lang="en-US" sz="1800" b="1">
              <a:solidFill>
                <a:schemeClr val="accent1">
                  <a:lumMod val="50000"/>
                </a:schemeClr>
              </a:solidFill>
              <a:latin typeface="Times New Roman" panose="02020603050405020304" pitchFamily="18" charset="0"/>
              <a:ea typeface="宋体" panose="02010600030101010101" pitchFamily="2" charset="-122"/>
            </a:endParaRPr>
          </a:p>
          <a:p>
            <a:pPr marL="669290" indent="-669290"/>
            <a:r>
              <a:rPr lang="en-US" sz="1800" b="1">
                <a:solidFill>
                  <a:schemeClr val="accent1">
                    <a:lumMod val="50000"/>
                  </a:schemeClr>
                </a:solidFill>
                <a:latin typeface="Times New Roman" panose="02020603050405020304" pitchFamily="18" charset="0"/>
                <a:ea typeface="宋体" panose="02010600030101010101" pitchFamily="2" charset="-122"/>
              </a:rPr>
              <a:t>               </a:t>
            </a:r>
            <a:r>
              <a:rPr lang="en-US" sz="1800" b="1">
                <a:solidFill>
                  <a:schemeClr val="accent1">
                    <a:lumMod val="50000"/>
                  </a:schemeClr>
                </a:solidFill>
                <a:latin typeface="Times New Roman" panose="02020603050405020304" pitchFamily="18" charset="0"/>
                <a:sym typeface="+mn-ea"/>
              </a:rPr>
              <a:t>in the way </a:t>
            </a:r>
            <a:r>
              <a:rPr lang="zh-CN" sz="1800" b="1">
                <a:solidFill>
                  <a:schemeClr val="accent1">
                    <a:lumMod val="50000"/>
                  </a:schemeClr>
                </a:solidFill>
                <a:latin typeface="Times New Roman" panose="02020603050405020304" pitchFamily="18" charset="0"/>
                <a:sym typeface="+mn-ea"/>
              </a:rPr>
              <a:t>挡道</a:t>
            </a:r>
            <a:r>
              <a:rPr lang="en-US" altLang="zh-CN" sz="1800" b="1">
                <a:solidFill>
                  <a:schemeClr val="accent1">
                    <a:lumMod val="50000"/>
                  </a:schemeClr>
                </a:solidFill>
                <a:latin typeface="Times New Roman" panose="02020603050405020304" pitchFamily="18" charset="0"/>
                <a:sym typeface="+mn-ea"/>
              </a:rPr>
              <a:t>                                       </a:t>
            </a:r>
            <a:r>
              <a:rPr lang="en-US" sz="1800" b="1">
                <a:solidFill>
                  <a:schemeClr val="accent1">
                    <a:lumMod val="50000"/>
                  </a:schemeClr>
                </a:solidFill>
                <a:latin typeface="Times New Roman" panose="02020603050405020304" pitchFamily="18" charset="0"/>
                <a:sym typeface="+mn-ea"/>
              </a:rPr>
              <a:t>off the way </a:t>
            </a:r>
            <a:r>
              <a:rPr lang="zh-CN" sz="1800" b="1">
                <a:solidFill>
                  <a:schemeClr val="accent1">
                    <a:lumMod val="50000"/>
                  </a:schemeClr>
                </a:solidFill>
                <a:latin typeface="Times New Roman" panose="02020603050405020304" pitchFamily="18" charset="0"/>
                <a:sym typeface="+mn-ea"/>
              </a:rPr>
              <a:t>远离正道</a:t>
            </a:r>
            <a:endParaRPr lang="zh-CN" sz="1800" b="1">
              <a:solidFill>
                <a:schemeClr val="accent1">
                  <a:lumMod val="50000"/>
                </a:schemeClr>
              </a:solidFill>
              <a:latin typeface="Times New Roman" panose="02020603050405020304" pitchFamily="18" charset="0"/>
              <a:sym typeface="+mn-ea"/>
            </a:endParaRPr>
          </a:p>
          <a:p>
            <a:pPr marL="669290" indent="-669290"/>
            <a:r>
              <a:rPr lang="en-US" sz="1800" b="1">
                <a:solidFill>
                  <a:schemeClr val="accent1">
                    <a:lumMod val="50000"/>
                  </a:schemeClr>
                </a:solidFill>
                <a:latin typeface="Times New Roman" panose="02020603050405020304" pitchFamily="18" charset="0"/>
                <a:ea typeface="宋体" panose="02010600030101010101" pitchFamily="2" charset="-122"/>
              </a:rPr>
              <a:t>            5. after all </a:t>
            </a:r>
            <a:r>
              <a:rPr lang="zh-CN" sz="1800" b="1">
                <a:solidFill>
                  <a:schemeClr val="accent1">
                    <a:lumMod val="50000"/>
                  </a:schemeClr>
                </a:solidFill>
                <a:latin typeface="Times New Roman" panose="02020603050405020304" pitchFamily="18" charset="0"/>
                <a:ea typeface="宋体" panose="02010600030101010101" pitchFamily="2" charset="-122"/>
              </a:rPr>
              <a:t>最重要的是；毕竟</a:t>
            </a:r>
            <a:r>
              <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chemeClr val="accent1">
                    <a:lumMod val="50000"/>
                  </a:schemeClr>
                </a:solidFill>
                <a:latin typeface="Times New Roman" panose="02020603050405020304" pitchFamily="18" charset="0"/>
                <a:ea typeface="宋体" panose="02010600030101010101" pitchFamily="2" charset="-122"/>
              </a:rPr>
              <a:t>    in all </a:t>
            </a:r>
            <a:r>
              <a:rPr lang="zh-CN" sz="1800" b="1">
                <a:solidFill>
                  <a:schemeClr val="accent1">
                    <a:lumMod val="50000"/>
                  </a:schemeClr>
                </a:solidFill>
                <a:latin typeface="Times New Roman" panose="02020603050405020304" pitchFamily="18" charset="0"/>
                <a:ea typeface="宋体" panose="02010600030101010101" pitchFamily="2" charset="-122"/>
              </a:rPr>
              <a:t>总计</a:t>
            </a:r>
            <a:endParaRPr lang="zh-CN" sz="1800" b="1">
              <a:solidFill>
                <a:schemeClr val="accent1">
                  <a:lumMod val="50000"/>
                </a:schemeClr>
              </a:solidFill>
              <a:latin typeface="Times New Roman" panose="02020603050405020304" pitchFamily="18" charset="0"/>
              <a:ea typeface="宋体" panose="02010600030101010101" pitchFamily="2" charset="-122"/>
            </a:endParaRPr>
          </a:p>
          <a:p>
            <a:pPr marL="669290" indent="-669290"/>
            <a:r>
              <a:rPr lang="zh-CN" sz="1800" b="1">
                <a:solidFill>
                  <a:schemeClr val="accent1">
                    <a:lumMod val="50000"/>
                  </a:schemeClr>
                </a:solidFill>
                <a:latin typeface="Times New Roman" panose="02020603050405020304" pitchFamily="18" charset="0"/>
                <a:ea typeface="宋体" panose="02010600030101010101" pitchFamily="2" charset="-122"/>
              </a:rPr>
              <a:t> </a:t>
            </a:r>
            <a:r>
              <a:rPr lang="en-US" altLang="zh-CN" sz="1800" b="1">
                <a:solidFill>
                  <a:schemeClr val="accent1">
                    <a:lumMod val="50000"/>
                  </a:schemeClr>
                </a:solidFill>
                <a:latin typeface="Times New Roman" panose="02020603050405020304" pitchFamily="18" charset="0"/>
                <a:ea typeface="宋体" panose="02010600030101010101" pitchFamily="2" charset="-122"/>
              </a:rPr>
              <a:t>               all in all </a:t>
            </a:r>
            <a:r>
              <a:rPr lang="zh-CN" altLang="en-US" sz="1800" b="1">
                <a:solidFill>
                  <a:schemeClr val="accent1">
                    <a:lumMod val="50000"/>
                  </a:schemeClr>
                </a:solidFill>
                <a:latin typeface="Times New Roman" panose="02020603050405020304" pitchFamily="18" charset="0"/>
                <a:ea typeface="宋体" panose="02010600030101010101" pitchFamily="2" charset="-122"/>
              </a:rPr>
              <a:t>总而言之</a:t>
            </a:r>
            <a:endParaRPr lang="en-US" sz="18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669290" indent="-669290"/>
            <a:r>
              <a:rPr lang="en-US" sz="1800" b="1">
                <a:solidFill>
                  <a:schemeClr val="accent1">
                    <a:lumMod val="50000"/>
                  </a:schemeClr>
                </a:solidFill>
                <a:latin typeface="Times New Roman" panose="02020603050405020304" pitchFamily="18" charset="0"/>
                <a:ea typeface="宋体" panose="02010600030101010101" pitchFamily="2" charset="-122"/>
              </a:rPr>
              <a:t>6. there is something wrong (with)  …</a:t>
            </a:r>
            <a:r>
              <a:rPr lang="zh-CN" sz="1800" b="1">
                <a:solidFill>
                  <a:schemeClr val="accent1">
                    <a:lumMod val="50000"/>
                  </a:schemeClr>
                </a:solidFill>
                <a:latin typeface="Times New Roman" panose="02020603050405020304" pitchFamily="18" charset="0"/>
                <a:ea typeface="宋体" panose="02010600030101010101" pitchFamily="2" charset="-122"/>
              </a:rPr>
              <a:t>出问题了</a:t>
            </a:r>
            <a:endParaRPr lang="zh-CN" altLang="en-US" sz="1800" b="1">
              <a:solidFill>
                <a:schemeClr val="accent1">
                  <a:lumMod val="50000"/>
                </a:schemeClr>
              </a:solidFill>
              <a:latin typeface="Times New Roman" panose="02020603050405020304" pitchFamily="18" charset="0"/>
              <a:ea typeface="宋体" panose="02010600030101010101" pitchFamily="2" charset="-122"/>
            </a:endParaRPr>
          </a:p>
        </p:txBody>
      </p:sp>
      <p:graphicFrame>
        <p:nvGraphicFramePr>
          <p:cNvPr id="2" name="表格 1"/>
          <p:cNvGraphicFramePr/>
          <p:nvPr>
            <p:custDataLst>
              <p:tags r:id="rId1"/>
            </p:custDataLst>
          </p:nvPr>
        </p:nvGraphicFramePr>
        <p:xfrm>
          <a:off x="467995" y="116840"/>
          <a:ext cx="7830820" cy="1462405"/>
        </p:xfrm>
        <a:graphic>
          <a:graphicData uri="http://schemas.openxmlformats.org/drawingml/2006/table">
            <a:tbl>
              <a:tblPr/>
              <a:tblGrid>
                <a:gridCol w="3910330"/>
                <a:gridCol w="3920490"/>
              </a:tblGrid>
              <a:tr h="208915">
                <a:tc>
                  <a:txBody>
                    <a:bodyPr/>
                    <a:p>
                      <a:pPr indent="0" algn="ctr">
                        <a:buNone/>
                      </a:pPr>
                      <a:r>
                        <a:rPr lang="en-US" sz="1600" b="1">
                          <a:ea typeface="宋体" panose="02010600030101010101" pitchFamily="2" charset="-122"/>
                          <a:cs typeface="宋体" panose="02010600030101010101" pitchFamily="2" charset="-122"/>
                        </a:rPr>
                        <a:t>年份</a:t>
                      </a:r>
                      <a:endParaRPr lang="en-US" altLang="en-US" sz="16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ea typeface="宋体" panose="02010600030101010101" pitchFamily="2" charset="-122"/>
                          <a:cs typeface="宋体" panose="02010600030101010101" pitchFamily="2" charset="-122"/>
                        </a:rPr>
                        <a:t>考查个数</a:t>
                      </a:r>
                      <a:endParaRPr lang="en-US" altLang="en-US" sz="16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024</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ea typeface="宋体" panose="02010600030101010101" pitchFamily="2" charset="-122"/>
                          <a:cs typeface="+mn-lt"/>
                        </a:rPr>
                        <a:t>1</a:t>
                      </a:r>
                      <a:endParaRPr lang="en-US" altLang="en-US" sz="16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023</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solidFill>
                            <a:srgbClr val="FF0000"/>
                          </a:solidFill>
                          <a:ea typeface="宋体" panose="02010600030101010101" pitchFamily="2" charset="-122"/>
                          <a:cs typeface="+mn-lt"/>
                        </a:rPr>
                        <a:t>1</a:t>
                      </a:r>
                      <a:endParaRPr lang="en-US" altLang="en-US" sz="16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022</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solidFill>
                            <a:srgbClr val="FF0000"/>
                          </a:solidFill>
                          <a:ea typeface="宋体" panose="02010600030101010101" pitchFamily="2" charset="-122"/>
                          <a:cs typeface="+mn-lt"/>
                        </a:rPr>
                        <a:t>2</a:t>
                      </a:r>
                      <a:endParaRPr lang="en-US" altLang="en-US" sz="16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021</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solidFill>
                            <a:srgbClr val="FF0000"/>
                          </a:solidFill>
                          <a:ea typeface="宋体" panose="02010600030101010101" pitchFamily="2" charset="-122"/>
                          <a:cs typeface="+mn-lt"/>
                        </a:rPr>
                        <a:t>2</a:t>
                      </a:r>
                      <a:endParaRPr lang="en-US" altLang="en-US" sz="16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020</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ea typeface="宋体" panose="02010600030101010101" pitchFamily="2" charset="-122"/>
                          <a:cs typeface="+mn-lt"/>
                        </a:rPr>
                        <a:t>1</a:t>
                      </a:r>
                      <a:endParaRPr lang="en-US" altLang="en-US" sz="16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a:txBody>
                    <a:bodyPr/>
                    <a:p>
                      <a:pPr indent="0" algn="ctr">
                        <a:buNone/>
                      </a:pPr>
                      <a:r>
                        <a:rPr lang="en-US" sz="1600" b="1">
                          <a:ea typeface="宋体" panose="02010600030101010101" pitchFamily="2" charset="-122"/>
                          <a:cs typeface="+mn-lt"/>
                        </a:rPr>
                        <a:t>2</a:t>
                      </a:r>
                      <a:r>
                        <a:rPr lang="en-US" sz="1600" b="1">
                          <a:cs typeface="+mn-lt"/>
                        </a:rPr>
                        <a:t>019</a:t>
                      </a:r>
                      <a:r>
                        <a:rPr lang="en-US" sz="1600" b="1">
                          <a:ea typeface="宋体" panose="02010600030101010101" pitchFamily="2" charset="-122"/>
                          <a:cs typeface="+mn-lt"/>
                        </a:rPr>
                        <a:t>年</a:t>
                      </a:r>
                      <a:endParaRPr lang="en-US" altLang="en-US" sz="16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cs typeface="+mn-lt"/>
                        </a:rPr>
                        <a:t>1</a:t>
                      </a:r>
                      <a:endParaRPr lang="en-US" altLang="en-US" sz="16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404495"/>
            <a:ext cx="9144000" cy="57562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9705" y="404495"/>
            <a:ext cx="8229600" cy="4525963"/>
          </a:xfrm>
        </p:spPr>
        <p:txBody>
          <a:bodyPr/>
          <a:p>
            <a:r>
              <a:rPr lang="zh-CN" altLang="en-US"/>
              <a:t>作文</a:t>
            </a:r>
            <a:endParaRPr lang="zh-CN" altLang="en-US"/>
          </a:p>
          <a:p>
            <a:endParaRPr lang="zh-CN" altLang="en-US"/>
          </a:p>
        </p:txBody>
      </p:sp>
      <p:graphicFrame>
        <p:nvGraphicFramePr>
          <p:cNvPr id="4" name="表格 3"/>
          <p:cNvGraphicFramePr/>
          <p:nvPr>
            <p:custDataLst>
              <p:tags r:id="rId1"/>
            </p:custDataLst>
          </p:nvPr>
        </p:nvGraphicFramePr>
        <p:xfrm>
          <a:off x="395605" y="1124585"/>
          <a:ext cx="8272145" cy="1425575"/>
        </p:xfrm>
        <a:graphic>
          <a:graphicData uri="http://schemas.openxmlformats.org/drawingml/2006/table">
            <a:tbl>
              <a:tblPr firstRow="1" bandRow="1">
                <a:tableStyleId>{5C22544A-7EE6-4342-B048-85BDC9FD1C3A}</a:tableStyleId>
              </a:tblPr>
              <a:tblGrid>
                <a:gridCol w="1181735"/>
                <a:gridCol w="1181735"/>
                <a:gridCol w="1181735"/>
                <a:gridCol w="1181735"/>
                <a:gridCol w="1181735"/>
                <a:gridCol w="1181735"/>
                <a:gridCol w="1181735"/>
              </a:tblGrid>
              <a:tr h="365760">
                <a:tc>
                  <a:txBody>
                    <a:bodyPr/>
                    <a:p>
                      <a:pPr>
                        <a:buNone/>
                      </a:pPr>
                      <a:endParaRPr lang="zh-CN" altLang="en-US"/>
                    </a:p>
                  </a:txBody>
                  <a:tcPr/>
                </a:tc>
                <a:tc>
                  <a:txBody>
                    <a:bodyPr/>
                    <a:p>
                      <a:pPr>
                        <a:buNone/>
                      </a:pPr>
                      <a:r>
                        <a:rPr lang="en-US" altLang="zh-CN"/>
                        <a:t>2024</a:t>
                      </a:r>
                      <a:endParaRPr lang="en-US" altLang="zh-CN"/>
                    </a:p>
                  </a:txBody>
                  <a:tcPr/>
                </a:tc>
                <a:tc>
                  <a:txBody>
                    <a:bodyPr/>
                    <a:p>
                      <a:pPr>
                        <a:buNone/>
                      </a:pPr>
                      <a:r>
                        <a:rPr lang="en-US" altLang="zh-CN"/>
                        <a:t>2023</a:t>
                      </a:r>
                      <a:endParaRPr lang="en-US" altLang="zh-CN"/>
                    </a:p>
                  </a:txBody>
                  <a:tcPr/>
                </a:tc>
                <a:tc>
                  <a:txBody>
                    <a:bodyPr/>
                    <a:p>
                      <a:pPr>
                        <a:buNone/>
                      </a:pPr>
                      <a:r>
                        <a:rPr lang="en-US" altLang="zh-CN"/>
                        <a:t>2022</a:t>
                      </a:r>
                      <a:endParaRPr lang="en-US" altLang="zh-CN"/>
                    </a:p>
                  </a:txBody>
                  <a:tcPr/>
                </a:tc>
                <a:tc>
                  <a:txBody>
                    <a:bodyPr/>
                    <a:p>
                      <a:pPr>
                        <a:buNone/>
                      </a:pPr>
                      <a:r>
                        <a:rPr lang="en-US" altLang="zh-CN"/>
                        <a:t>2021</a:t>
                      </a:r>
                      <a:endParaRPr lang="en-US" altLang="zh-CN"/>
                    </a:p>
                  </a:txBody>
                  <a:tcPr/>
                </a:tc>
                <a:tc>
                  <a:txBody>
                    <a:bodyPr/>
                    <a:p>
                      <a:pPr>
                        <a:buNone/>
                      </a:pPr>
                      <a:r>
                        <a:rPr lang="en-US" altLang="zh-CN"/>
                        <a:t>2020</a:t>
                      </a:r>
                      <a:endParaRPr lang="en-US" altLang="zh-CN"/>
                    </a:p>
                  </a:txBody>
                  <a:tcPr/>
                </a:tc>
                <a:tc>
                  <a:txBody>
                    <a:bodyPr/>
                    <a:p>
                      <a:pPr>
                        <a:buNone/>
                      </a:pPr>
                      <a:r>
                        <a:rPr lang="en-US" altLang="zh-CN"/>
                        <a:t>2019</a:t>
                      </a:r>
                      <a:endParaRPr lang="en-US" altLang="zh-CN"/>
                    </a:p>
                  </a:txBody>
                  <a:tcPr/>
                </a:tc>
              </a:tr>
              <a:tr h="1059815">
                <a:tc>
                  <a:txBody>
                    <a:bodyPr/>
                    <a:p>
                      <a:pPr>
                        <a:buNone/>
                      </a:pPr>
                      <a:endParaRPr lang="zh-CN" altLang="en-US"/>
                    </a:p>
                  </a:txBody>
                  <a:tcPr/>
                </a:tc>
                <a:tc>
                  <a:txBody>
                    <a:bodyPr/>
                    <a:p>
                      <a:pPr>
                        <a:buNone/>
                      </a:pPr>
                      <a:r>
                        <a:rPr lang="zh-CN" altLang="en-US"/>
                        <a:t>自荐</a:t>
                      </a:r>
                      <a:r>
                        <a:rPr lang="zh-CN" altLang="en-US"/>
                        <a:t>乒乓球教练</a:t>
                      </a:r>
                      <a:endParaRPr lang="zh-CN" altLang="en-US"/>
                    </a:p>
                  </a:txBody>
                  <a:tcPr/>
                </a:tc>
                <a:tc>
                  <a:txBody>
                    <a:bodyPr/>
                    <a:p>
                      <a:pPr>
                        <a:buNone/>
                      </a:pPr>
                      <a:r>
                        <a:rPr lang="zh-CN" altLang="en-US"/>
                        <a:t>介绍游学项目</a:t>
                      </a:r>
                      <a:endParaRPr lang="zh-CN" altLang="en-US"/>
                    </a:p>
                    <a:p>
                      <a:pPr>
                        <a:buNone/>
                      </a:pPr>
                      <a:endParaRPr lang="zh-CN" altLang="en-US"/>
                    </a:p>
                  </a:txBody>
                  <a:tcPr/>
                </a:tc>
                <a:tc>
                  <a:txBody>
                    <a:bodyPr/>
                    <a:p>
                      <a:pPr>
                        <a:buNone/>
                      </a:pPr>
                      <a:r>
                        <a:rPr lang="zh-CN" altLang="en-US" sz="1800">
                          <a:sym typeface="+mn-ea"/>
                        </a:rPr>
                        <a:t>介绍有关春节的风俗和习惯。</a:t>
                      </a:r>
                      <a:endParaRPr lang="zh-CN" altLang="en-US" sz="1800"/>
                    </a:p>
                  </a:txBody>
                  <a:tcPr/>
                </a:tc>
                <a:tc>
                  <a:txBody>
                    <a:bodyPr/>
                    <a:p>
                      <a:pPr>
                        <a:buNone/>
                      </a:pPr>
                      <a:r>
                        <a:rPr lang="zh-CN" altLang="en-US" sz="1800">
                          <a:sym typeface="+mn-ea"/>
                        </a:rPr>
                        <a:t>通知篮球赛改期。</a:t>
                      </a:r>
                      <a:endParaRPr lang="zh-CN" altLang="en-US" sz="1800"/>
                    </a:p>
                  </a:txBody>
                  <a:tcPr/>
                </a:tc>
                <a:tc>
                  <a:txBody>
                    <a:bodyPr/>
                    <a:p>
                      <a:pPr>
                        <a:buNone/>
                      </a:pPr>
                      <a:r>
                        <a:rPr lang="zh-CN" altLang="en-US" sz="1800">
                          <a:sym typeface="+mn-ea"/>
                        </a:rPr>
                        <a:t>欢迎足球队新来的教练。</a:t>
                      </a:r>
                      <a:endParaRPr lang="zh-CN" altLang="en-US" sz="1800"/>
                    </a:p>
                  </a:txBody>
                  <a:tcPr/>
                </a:tc>
                <a:tc>
                  <a:txBody>
                    <a:bodyPr/>
                    <a:p>
                      <a:pPr>
                        <a:buNone/>
                      </a:pPr>
                      <a:r>
                        <a:rPr lang="zh-CN" altLang="en-US" sz="1800">
                          <a:sym typeface="+mn-ea"/>
                        </a:rPr>
                        <a:t>介绍五一假期是如何度过的。</a:t>
                      </a:r>
                      <a:endParaRPr lang="zh-CN" altLang="en-US" sz="1800"/>
                    </a:p>
                  </a:txBody>
                  <a:tcPr/>
                </a:tc>
              </a:tr>
            </a:tbl>
          </a:graphicData>
        </a:graphic>
      </p:graphicFrame>
      <p:sp>
        <p:nvSpPr>
          <p:cNvPr id="5" name="内容占位符 2"/>
          <p:cNvSpPr>
            <a:spLocks noGrp="1"/>
          </p:cNvSpPr>
          <p:nvPr/>
        </p:nvSpPr>
        <p:spPr>
          <a:xfrm>
            <a:off x="395605" y="2708910"/>
            <a:ext cx="8229600" cy="338582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a:t>近</a:t>
            </a:r>
            <a:r>
              <a:rPr lang="zh-CN" altLang="en-US"/>
              <a:t>几年的作文大体可以归为两类：</a:t>
            </a:r>
            <a:r>
              <a:rPr lang="en-US" altLang="zh-CN"/>
              <a:t> </a:t>
            </a:r>
            <a:r>
              <a:rPr lang="zh-CN" altLang="en-US"/>
              <a:t>介绍信和通知信。万变不离其宗，只要学生在书信的模板上扩充内容即可。</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一）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名词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3" name="矩形 2"/>
          <p:cNvSpPr>
            <a:spLocks noChangeAspect="1"/>
          </p:cNvSpPr>
          <p:nvPr/>
        </p:nvSpPr>
        <p:spPr>
          <a:xfrm>
            <a:off x="285750" y="1473320"/>
            <a:ext cx="8572500" cy="126047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1950" b="1">
                <a:solidFill>
                  <a:srgbClr val="000000"/>
                </a:solidFill>
                <a:latin typeface="Times New Roman" panose="02020603050405020304" pitchFamily="18" charset="0"/>
                <a:cs typeface="Times New Roman" panose="02020603050405020304" pitchFamily="18" charset="0"/>
              </a:rPr>
              <a:t>考点一</a:t>
            </a:r>
            <a:r>
              <a:rPr lang="zh-CN" altLang="zh-CN" sz="1950">
                <a:solidFill>
                  <a:srgbClr val="000000"/>
                </a:solidFill>
                <a:latin typeface="Times New Roman" panose="02020603050405020304" pitchFamily="18" charset="0"/>
                <a:cs typeface="Times New Roman" panose="02020603050405020304" pitchFamily="18" charset="0"/>
              </a:rPr>
              <a:t>　</a:t>
            </a:r>
            <a:r>
              <a:rPr lang="zh-CN" altLang="zh-CN" sz="1950" b="1">
                <a:solidFill>
                  <a:srgbClr val="000000"/>
                </a:solidFill>
                <a:latin typeface="Times New Roman" panose="02020603050405020304" pitchFamily="18" charset="0"/>
                <a:cs typeface="Times New Roman" panose="02020603050405020304" pitchFamily="18" charset="0"/>
              </a:rPr>
              <a:t>名词的数</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cs typeface="Times New Roman" panose="02020603050405020304" pitchFamily="18" charset="0"/>
              </a:rPr>
              <a:t>1</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Arial" panose="020B0604020202020204" pitchFamily="34" charset="0"/>
                <a:ea typeface="黑体" panose="02010609060101010101" pitchFamily="49" charset="-122"/>
                <a:cs typeface="Times New Roman" panose="02020603050405020304" pitchFamily="18" charset="0"/>
              </a:rPr>
              <a:t>可数名词的复数</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latin typeface="Times New Roman" panose="02020603050405020304" pitchFamily="18" charset="0"/>
                <a:cs typeface="Times New Roman" panose="02020603050405020304" pitchFamily="18" charset="0"/>
              </a:rPr>
              <a:t>(1)</a:t>
            </a:r>
            <a:r>
              <a:rPr lang="zh-CN" altLang="zh-CN" sz="1950">
                <a:solidFill>
                  <a:srgbClr val="000000"/>
                </a:solidFill>
                <a:latin typeface="Times New Roman" panose="02020603050405020304" pitchFamily="18" charset="0"/>
                <a:cs typeface="Times New Roman" panose="02020603050405020304" pitchFamily="18" charset="0"/>
              </a:rPr>
              <a:t>规则变化</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cs typeface="Times New Roman" panose="02020603050405020304" pitchFamily="18" charset="0"/>
              </a:rPr>
              <a:t>一般在单数形式后面加</a:t>
            </a:r>
            <a:r>
              <a:rPr lang="en-US" altLang="zh-CN" sz="1950">
                <a:solidFill>
                  <a:srgbClr val="000000"/>
                </a:solidFill>
                <a:latin typeface="Times New Roman" panose="02020603050405020304" pitchFamily="18" charset="0"/>
                <a:cs typeface="Times New Roman" panose="02020603050405020304" pitchFamily="18" charset="0"/>
              </a:rPr>
              <a:t>-s</a:t>
            </a:r>
            <a:r>
              <a:rPr lang="zh-CN" altLang="zh-CN" sz="1950">
                <a:solidFill>
                  <a:srgbClr val="000000"/>
                </a:solidFill>
                <a:latin typeface="Times New Roman" panose="02020603050405020304" pitchFamily="18" charset="0"/>
                <a:cs typeface="Times New Roman" panose="02020603050405020304" pitchFamily="18" charset="0"/>
              </a:rPr>
              <a:t>或</a:t>
            </a:r>
            <a:r>
              <a:rPr lang="en-US" altLang="zh-CN" sz="1950">
                <a:solidFill>
                  <a:srgbClr val="000000"/>
                </a:solidFill>
                <a:latin typeface="Times New Roman" panose="02020603050405020304" pitchFamily="18" charset="0"/>
                <a:cs typeface="Times New Roman" panose="02020603050405020304" pitchFamily="18" charset="0"/>
              </a:rPr>
              <a:t>-es</a:t>
            </a:r>
            <a:r>
              <a:rPr lang="zh-CN" altLang="zh-CN" sz="1950">
                <a:solidFill>
                  <a:srgbClr val="000000"/>
                </a:solidFill>
                <a:latin typeface="Times New Roman" panose="02020603050405020304" pitchFamily="18" charset="0"/>
                <a:cs typeface="Times New Roman" panose="02020603050405020304" pitchFamily="18" charset="0"/>
              </a:rPr>
              <a:t>。</a:t>
            </a:r>
            <a:endParaRPr lang="zh-CN" altLang="zh-CN" sz="195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2696066"/>
          <a:ext cx="8572500" cy="2614930"/>
        </p:xfrm>
        <a:graphic>
          <a:graphicData uri="http://schemas.openxmlformats.org/drawingml/2006/table">
            <a:tbl>
              <a:tblPr firstRow="1" firstCol="1" bandRow="1"/>
              <a:tblGrid>
                <a:gridCol w="777875"/>
                <a:gridCol w="2442845"/>
                <a:gridCol w="5351780"/>
              </a:tblGrid>
              <a:tr h="327025">
                <a:tc gridSpan="2">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规则</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gridSpan="2">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一般在词尾加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1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map—maps,sea—seas,girl—girls,day—days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415">
                <a:tc gridSpan="2">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s,x,ch,sh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结尾的名词后加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1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class—classes,box—boxes,watch—watches</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dish—dishes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050">
                <a:tc rowSpan="2">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1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leaf—leaves,thief—thieves,knife—knives,half—halves,loaf—loaves,wife—wives,shelf—shelves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415">
                <a:tc vMerge="1">
                  <a:tcPr/>
                </a:tc>
                <a:tc>
                  <a:txBody>
                    <a:bodyPr/>
                    <a:lstStyle/>
                    <a:p>
                      <a:pPr>
                        <a:lnSpc>
                          <a:spcPct val="11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belief—beliefs,chief—chiefs,proof—proofs</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roof—roofs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noChangeAspect="1"/>
          </p:cNvGraphicFramePr>
          <p:nvPr/>
        </p:nvGraphicFramePr>
        <p:xfrm>
          <a:off x="285750" y="1335895"/>
          <a:ext cx="8572500" cy="4349750"/>
        </p:xfrm>
        <a:graphic>
          <a:graphicData uri="http://schemas.openxmlformats.org/drawingml/2006/table">
            <a:tbl>
              <a:tblPr firstRow="1" firstCol="1" bandRow="1"/>
              <a:tblGrid>
                <a:gridCol w="916305"/>
                <a:gridCol w="2550795"/>
                <a:gridCol w="5105400"/>
              </a:tblGrid>
              <a:tr h="351155">
                <a:tc gridSpan="2">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规则</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以辅音字母加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party—parties,family—families,story—stories,city—cities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31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以元音字母加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或专有名词以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toy—toys,boy—boys,day—days,ray—rays,Henry—Henrys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rowSpan="3">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以辅音字母加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hero—heroes,potato—potatoes,tomato—tomatoes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90">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不少外来词加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piano—pianos,photo—photos,kilo—kilos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465">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两者皆可</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zero—zeros/zeroes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volcano—volcanos/volcanoes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mosquito—mosquitos/mosquitoes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以元音字母加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radio—radios,bamboo—bamboos,zoo—zoos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结尾的名词加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truth—truths,mouth—mouths,month—months,path—paths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96564"/>
            <a:ext cx="189420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(2)</a:t>
            </a:r>
            <a:r>
              <a:rPr lang="zh-CN" altLang="zh-CN" sz="2100">
                <a:solidFill>
                  <a:srgbClr val="000000"/>
                </a:solidFill>
                <a:latin typeface="Times New Roman" panose="02020603050405020304" pitchFamily="18" charset="0"/>
                <a:cs typeface="Times New Roman" panose="02020603050405020304" pitchFamily="18" charset="0"/>
              </a:rPr>
              <a:t>不规则</a:t>
            </a:r>
            <a:r>
              <a:rPr lang="zh-CN" altLang="zh-CN" sz="2100" smtClean="0">
                <a:solidFill>
                  <a:srgbClr val="000000"/>
                </a:solidFill>
                <a:latin typeface="Times New Roman" panose="02020603050405020304" pitchFamily="18" charset="0"/>
                <a:cs typeface="Times New Roman" panose="02020603050405020304" pitchFamily="18" charset="0"/>
              </a:rPr>
              <a:t>变化</a:t>
            </a:r>
            <a:r>
              <a:rPr lang="en-US" altLang="zh-CN" sz="2100"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655107"/>
          <a:ext cx="8572500" cy="4160520"/>
        </p:xfrm>
        <a:graphic>
          <a:graphicData uri="http://schemas.openxmlformats.org/drawingml/2006/table">
            <a:tbl>
              <a:tblPr firstRow="1" firstCol="1" bandRow="1"/>
              <a:tblGrid>
                <a:gridCol w="2249170"/>
                <a:gridCol w="6323330"/>
              </a:tblGrid>
              <a:tr h="179370">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规则</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改变名词中的元音字母或其他形式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man—men,woman—women,foot—feet,goose—eese,</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mouse—mice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单复数相同</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species,sheep,deer,series,means,works,fish,</a:t>
                      </a:r>
                      <a:r>
                        <a:rPr lang="en-US" sz="1950" i="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i="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yuan</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i="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jin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只有复数形式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ashes,trousers,clothes,thanks,goods,glasses,compasses,contents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一些集体名词总是用作复数</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people,police,cattle,staff</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部分集体名词既</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可以</a:t>
                      </a:r>
                      <a:r>
                        <a:rPr lang="zh-CN" altLang="en-US" sz="1950" smtClean="0">
                          <a:solidFill>
                            <a:srgbClr val="000000"/>
                          </a:solidFill>
                          <a:effectLst/>
                          <a:latin typeface="Times New Roman" panose="02020603050405020304" pitchFamily="18" charset="0"/>
                          <a:ea typeface="+mn-ea"/>
                          <a:cs typeface="Times New Roman" panose="02020603050405020304" pitchFamily="18" charset="0"/>
                        </a:rPr>
                        <a:t>作</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整体</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可以</a:t>
                      </a:r>
                      <a:r>
                        <a:rPr lang="zh-CN" altLang="en-US" sz="1950" smtClean="0">
                          <a:solidFill>
                            <a:srgbClr val="000000"/>
                          </a:solidFill>
                          <a:effectLst/>
                          <a:latin typeface="Times New Roman" panose="02020603050405020304" pitchFamily="18" charset="0"/>
                          <a:ea typeface="+mn-ea"/>
                          <a:cs typeface="Times New Roman" panose="02020603050405020304" pitchFamily="18" charset="0"/>
                        </a:rPr>
                        <a:t>作</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成员</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audience,class,family,crowd,couple,group,committee,government,population,crew,team,public,enemy,party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复数形式表示特别含义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customs(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海关</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),forces(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军队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),times(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时代</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),spirits(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情绪</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drinks</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饮料</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),sands(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沙滩</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),papers(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文件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报纸</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),manners(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礼貌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),looks(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外表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),brains(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头脑智力</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),greens(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青菜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),ruins(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废墟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462373"/>
          <a:ext cx="8572500" cy="3586480"/>
        </p:xfrm>
        <a:graphic>
          <a:graphicData uri="http://schemas.openxmlformats.org/drawingml/2006/table">
            <a:tbl>
              <a:tblPr firstRow="1" firstCol="1" bandRow="1"/>
              <a:tblGrid>
                <a:gridCol w="431165"/>
                <a:gridCol w="4553585"/>
                <a:gridCol w="3587750"/>
              </a:tblGrid>
              <a:tr h="297180">
                <a:tc gridSpan="2">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规则</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010">
                <a:tc rowSpan="3">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某国</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Americans,Australians,Germans</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Greeks,Swedes,Europeans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60">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单复数同形</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Swiss,Portuguese,Chinese,Japanese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505">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-woman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结尾的改为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-men,-women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Englishmen,Frenchwomen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885">
                <a:tc rowSpan="3">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合成</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将主体名词变为复数</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sons-in-law,lookers-on,passers-by,story-tellers,boy friends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380">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无主体名词时将最后一部分变为复数</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grown-ups,housewives,stopwatches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60">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将两部分变为复数</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women singers,men servants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14466" marR="1446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683376"/>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不可数名词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(1)</a:t>
            </a:r>
            <a:r>
              <a:rPr lang="zh-CN" altLang="zh-CN" sz="2100">
                <a:solidFill>
                  <a:srgbClr val="000000"/>
                </a:solidFill>
                <a:latin typeface="Times New Roman" panose="02020603050405020304" pitchFamily="18" charset="0"/>
                <a:cs typeface="Times New Roman" panose="02020603050405020304" pitchFamily="18" charset="0"/>
              </a:rPr>
              <a:t>一般情况</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657219"/>
          <a:ext cx="8572500" cy="2674620"/>
        </p:xfrm>
        <a:graphic>
          <a:graphicData uri="http://schemas.openxmlformats.org/drawingml/2006/table">
            <a:tbl>
              <a:tblPr firstRow="1" firstCol="1" bandRow="1"/>
              <a:tblGrid>
                <a:gridCol w="538480"/>
                <a:gridCol w="8034020"/>
              </a:tblGrid>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词尾不能</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alt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altLang="en-US" sz="1950" smtClean="0">
                          <a:solidFill>
                            <a:srgbClr val="000000"/>
                          </a:solidFill>
                          <a:effectLst/>
                          <a:latin typeface="Times New Roman" panose="02020603050405020304" pitchFamily="18" charset="0"/>
                          <a:ea typeface="+mn-ea"/>
                          <a:cs typeface="Times New Roman" panose="02020603050405020304" pitchFamily="18" charset="0"/>
                        </a:rPr>
                        <a:t>作</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时谓语动词用第三人称单数形式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类别</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包括抽象名词、物质名词和专有名词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fun,advice,weather,progress,information,bread,butter,baggage,clothing</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equipment,furniture,homework,juice,luggage,luck,music,milk,meat,production,permission,practice,thought,rubber,rice,soup,wealth,health,wood,English,</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America</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935163"/>
            <a:ext cx="162750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(2)</a:t>
            </a:r>
            <a:r>
              <a:rPr lang="zh-CN" altLang="zh-CN" sz="2100" smtClean="0">
                <a:solidFill>
                  <a:srgbClr val="000000"/>
                </a:solidFill>
                <a:latin typeface="Times New Roman" panose="02020603050405020304" pitchFamily="18" charset="0"/>
                <a:cs typeface="Times New Roman" panose="02020603050405020304" pitchFamily="18" charset="0"/>
              </a:rPr>
              <a:t>特殊情况</a:t>
            </a:r>
            <a:r>
              <a:rPr lang="en-US" altLang="zh-CN" sz="2100"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424527"/>
          <a:ext cx="8572500" cy="1783080"/>
        </p:xfrm>
        <a:graphic>
          <a:graphicData uri="http://schemas.openxmlformats.org/drawingml/2006/table">
            <a:tbl>
              <a:tblPr firstRow="1" firstCol="1" bandRow="1"/>
              <a:tblGrid>
                <a:gridCol w="1005205"/>
                <a:gridCol w="7567295"/>
              </a:tblGrid>
              <a:tr h="0">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可数、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不可数含义不同</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work</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工作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作品、著作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glass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玻璃</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杯子</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眼镜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room</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空间</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房间</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paper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纸</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报纸、文件、试卷</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362096"/>
          <a:ext cx="8572500" cy="3863340"/>
        </p:xfrm>
        <a:graphic>
          <a:graphicData uri="http://schemas.openxmlformats.org/drawingml/2006/table">
            <a:tbl>
              <a:tblPr firstRow="1" firstCol="1" bandRow="1"/>
              <a:tblGrid>
                <a:gridCol w="1155700"/>
                <a:gridCol w="7416800"/>
              </a:tblGrid>
              <a:tr h="0">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抽象名词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具体化</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beauty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美、美丽</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[U],beauty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美人、美丽的东西</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experience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[U],experience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经历</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surprise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吃惊、惊奇</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[U],surprise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令人吃惊的人或事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pleasure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愉快、高兴</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[U],pleasure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乐事、乐趣</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pride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骄傲</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[U],pride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令人骄傲的人或事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reality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实际</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[U],reality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实现的事、现实</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honor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荣誉、信誉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[U],honor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光荣的人或事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success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[U],success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成功的人或事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failure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失败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[U],failure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失败的人或事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comfort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安危、舒适</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[U],comfort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令人安慰的人或事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promise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希望、前途、出息</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[U],promise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允诺、诺言</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danger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危险</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[U],danger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可能引起危险的人或物</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attraction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吸引</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[U],attraction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有吸引力的人或事物</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amera_1040g0k030rmhatj8ik005p9u1c71194dpv0v1h8"/>
          <p:cNvPicPr>
            <a:picLocks noChangeAspect="1"/>
          </p:cNvPicPr>
          <p:nvPr/>
        </p:nvPicPr>
        <p:blipFill>
          <a:blip r:embed="rId1"/>
          <a:stretch>
            <a:fillRect/>
          </a:stretch>
        </p:blipFill>
        <p:spPr>
          <a:xfrm>
            <a:off x="0" y="0"/>
            <a:ext cx="5143500" cy="6858000"/>
          </a:xfrm>
          <a:prstGeom prst="rect">
            <a:avLst/>
          </a:prstGeom>
        </p:spPr>
      </p:pic>
      <p:pic>
        <p:nvPicPr>
          <p:cNvPr id="9" name="图片 8" descr="Camera_1040g0k030rmhbfmq2m005p9u1c71194dsvk8gv0"/>
          <p:cNvPicPr>
            <a:picLocks noChangeAspect="1"/>
          </p:cNvPicPr>
          <p:nvPr/>
        </p:nvPicPr>
        <p:blipFill>
          <a:blip r:embed="rId2"/>
          <a:srcRect l="9784" r="10463"/>
          <a:stretch>
            <a:fillRect/>
          </a:stretch>
        </p:blipFill>
        <p:spPr>
          <a:xfrm>
            <a:off x="5143500" y="0"/>
            <a:ext cx="4104640" cy="6858000"/>
          </a:xfrm>
          <a:prstGeom prst="rect">
            <a:avLst/>
          </a:prstGeom>
        </p:spPr>
      </p:pic>
      <p:sp>
        <p:nvSpPr>
          <p:cNvPr id="2" name="圆角矩形 1"/>
          <p:cNvSpPr/>
          <p:nvPr/>
        </p:nvSpPr>
        <p:spPr>
          <a:xfrm>
            <a:off x="1691640" y="1484630"/>
            <a:ext cx="614045" cy="254635"/>
          </a:xfrm>
          <a:prstGeom prst="roundRect">
            <a:avLst/>
          </a:prstGeom>
          <a:solidFill>
            <a:srgbClr val="A2A4D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a:t>2026</a:t>
            </a:r>
            <a:endParaRPr lang="en-US" altLang="zh-CN"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082338"/>
            <a:ext cx="8572500" cy="87058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1950" b="1">
                <a:solidFill>
                  <a:srgbClr val="000000"/>
                </a:solidFill>
                <a:latin typeface="Times New Roman" panose="02020603050405020304" pitchFamily="18" charset="0"/>
                <a:cs typeface="Times New Roman" panose="02020603050405020304" pitchFamily="18" charset="0"/>
              </a:rPr>
              <a:t>考点二</a:t>
            </a:r>
            <a:r>
              <a:rPr lang="zh-CN" altLang="zh-CN" sz="1950">
                <a:solidFill>
                  <a:srgbClr val="000000"/>
                </a:solidFill>
                <a:latin typeface="Times New Roman" panose="02020603050405020304" pitchFamily="18" charset="0"/>
                <a:cs typeface="Times New Roman" panose="02020603050405020304" pitchFamily="18" charset="0"/>
              </a:rPr>
              <a:t>　</a:t>
            </a:r>
            <a:r>
              <a:rPr lang="zh-CN" altLang="zh-CN" sz="1950" b="1">
                <a:solidFill>
                  <a:srgbClr val="000000"/>
                </a:solidFill>
                <a:latin typeface="Times New Roman" panose="02020603050405020304" pitchFamily="18" charset="0"/>
                <a:cs typeface="Times New Roman" panose="02020603050405020304" pitchFamily="18" charset="0"/>
              </a:rPr>
              <a:t>名词的所有格</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cs typeface="Times New Roman" panose="02020603050405020304" pitchFamily="18" charset="0"/>
              </a:rPr>
              <a:t>1.’s</a:t>
            </a:r>
            <a:r>
              <a:rPr lang="zh-CN" altLang="zh-CN" sz="1950">
                <a:solidFill>
                  <a:srgbClr val="000000"/>
                </a:solidFill>
                <a:latin typeface="Arial" panose="020B0604020202020204" pitchFamily="34" charset="0"/>
                <a:ea typeface="黑体" panose="02010609060101010101" pitchFamily="49" charset="-122"/>
                <a:cs typeface="Times New Roman" panose="02020603050405020304" pitchFamily="18" charset="0"/>
              </a:rPr>
              <a:t>所有格的构成</a:t>
            </a:r>
            <a:endParaRPr lang="zh-CN" altLang="zh-CN" sz="195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892675"/>
          <a:ext cx="8572500" cy="4160520"/>
        </p:xfrm>
        <a:graphic>
          <a:graphicData uri="http://schemas.openxmlformats.org/drawingml/2006/table">
            <a:tbl>
              <a:tblPr firstRow="1" firstCol="1" bandRow="1"/>
              <a:tblGrid>
                <a:gridCol w="1170940"/>
                <a:gridCol w="2681605"/>
                <a:gridCol w="4719955"/>
              </a:tblGrid>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单数名词在末尾加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boy</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father,Jack</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book,her son-in-law</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photo</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770">
                <a:tc row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一般在末尾加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teachers</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room,the twins</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mother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770">
                <a:tc vMerge="1">
                  <a:tcPr/>
                </a:tc>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不规则复数名词后加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children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toys,women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rights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结尾的人名所有格加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Dickens</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novels,Charles</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job,the Smiths</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house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4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表示各自的所有关系时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各名词末尾均须加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Japan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and America</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problems,Jane</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and Mary</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bikes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表示共有的所有关系时在最后一词末加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Japan and America</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problems,Jane and Mary</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father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gridSpan="2">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某人家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店铺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所有格后名词省略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doctor</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s,the barber</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s,the tailor</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s,my uncle</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03397"/>
            <a:ext cx="223964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2.’s</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所有格的</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用法</a:t>
            </a:r>
            <a:r>
              <a:rPr lang="en-US"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59064"/>
          <a:ext cx="8572500" cy="3808730"/>
        </p:xfrm>
        <a:graphic>
          <a:graphicData uri="http://schemas.openxmlformats.org/drawingml/2006/table">
            <a:tbl>
              <a:tblPr firstRow="1" firstCol="1" bandRow="1"/>
              <a:tblGrid>
                <a:gridCol w="2326640"/>
                <a:gridCol w="6245860"/>
              </a:tblGrid>
              <a:tr h="35179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表示时间</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today</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newspaper,five weeks</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holiday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5">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表示自然现象</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earth</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atmosphere,the tree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branches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15">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表示国家、城市等地方的名词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country</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plan,the world</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population,China</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industry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表示工作群体</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ship</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crew,the majority</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view,the team</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victory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9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表示度量衡及价值</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mile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journey,five dollars</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worth of apples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15">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与人类活动有特殊关系的名词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life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time,the play</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plot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15">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某些固定词组</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bird</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eye view(</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鸟瞰</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俯视</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stone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throw(</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很短的距离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不远处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one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wit</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end(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不知所措</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105700"/>
            <a:ext cx="227965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3.of</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所有格的</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用法</a:t>
            </a:r>
            <a:r>
              <a:rPr lang="en-US"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595065"/>
          <a:ext cx="8572500" cy="1920240"/>
        </p:xfrm>
        <a:graphic>
          <a:graphicData uri="http://schemas.openxmlformats.org/drawingml/2006/table">
            <a:tbl>
              <a:tblPr firstRow="1" firstCol="1" bandRow="1"/>
              <a:tblGrid>
                <a:gridCol w="2557780"/>
                <a:gridCol w="601472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用于无生命的东西</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legs of the chair,the cover of the book</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用于有生命的东西</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尤其是有较长定语时</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classrooms of the first-year students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用于名词化的词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struggle of the oppressed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107950" y="332740"/>
            <a:ext cx="5080000" cy="368300"/>
          </a:xfrm>
          <a:prstGeom prst="rect">
            <a:avLst/>
          </a:prstGeom>
          <a:noFill/>
          <a:ln w="9525">
            <a:noFill/>
          </a:ln>
        </p:spPr>
        <p:txBody>
          <a:bodyPr>
            <a:spAutoFit/>
          </a:bodyPr>
          <a:p>
            <a:pPr algn="ctr"/>
            <a:r>
              <a:rPr lang="en-US" sz="1800" b="1">
                <a:latin typeface="Calibri" panose="020F0502020204030204" charset="0"/>
                <a:ea typeface="宋体" panose="02010600030101010101" pitchFamily="2" charset="-122"/>
              </a:rPr>
              <a:t>2</a:t>
            </a:r>
            <a:r>
              <a:rPr lang="en-US" sz="1800" b="1">
                <a:latin typeface="Calibri" panose="020F0502020204030204" charset="0"/>
                <a:ea typeface="宋体" panose="02010600030101010101" pitchFamily="2" charset="-122"/>
                <a:cs typeface="Times New Roman" panose="02020603050405020304" pitchFamily="18" charset="0"/>
              </a:rPr>
              <a:t>013-2024</a:t>
            </a:r>
            <a:r>
              <a:rPr lang="zh-CN" sz="1800" b="1">
                <a:latin typeface="Calibri" panose="020F0502020204030204" charset="0"/>
                <a:ea typeface="宋体" panose="02010600030101010101" pitchFamily="2" charset="-122"/>
              </a:rPr>
              <a:t>年体育单招考试名词考点分布情况</a:t>
            </a:r>
            <a:endParaRPr lang="zh-CN" altLang="en-US" sz="1800" b="1">
              <a:latin typeface="Calibri" panose="020F0502020204030204" charset="0"/>
              <a:ea typeface="宋体" panose="02010600030101010101" pitchFamily="2" charset="-122"/>
            </a:endParaRPr>
          </a:p>
        </p:txBody>
      </p:sp>
      <p:graphicFrame>
        <p:nvGraphicFramePr>
          <p:cNvPr id="4" name="表格 3"/>
          <p:cNvGraphicFramePr/>
          <p:nvPr>
            <p:custDataLst>
              <p:tags r:id="rId1"/>
            </p:custDataLst>
          </p:nvPr>
        </p:nvGraphicFramePr>
        <p:xfrm>
          <a:off x="539750" y="764540"/>
          <a:ext cx="7672705" cy="3657600"/>
        </p:xfrm>
        <a:graphic>
          <a:graphicData uri="http://schemas.openxmlformats.org/drawingml/2006/table">
            <a:tbl>
              <a:tblPr/>
              <a:tblGrid>
                <a:gridCol w="3833495"/>
                <a:gridCol w="3839210"/>
              </a:tblGrid>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024</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宋体" panose="02010600030101010101" pitchFamily="2" charset="-122"/>
                          <a:cs typeface="+mn-lt"/>
                        </a:rPr>
                        <a:t>0</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023</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宋体" panose="02010600030101010101" pitchFamily="2" charset="-122"/>
                          <a:cs typeface="+mn-lt"/>
                        </a:rPr>
                        <a:t>0</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022</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Calibri" panose="020F0502020204030204" charset="0"/>
                          <a:cs typeface="+mn-lt"/>
                          <a:sym typeface="+mn-ea"/>
                        </a:rPr>
                        <a:t>0</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021</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Calibri" panose="020F0502020204030204" charset="0"/>
                          <a:cs typeface="+mn-lt"/>
                          <a:sym typeface="+mn-ea"/>
                        </a:rPr>
                        <a:t>0</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020</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Calibri" panose="020F0502020204030204" charset="0"/>
                          <a:cs typeface="+mn-lt"/>
                          <a:sym typeface="+mn-ea"/>
                        </a:rPr>
                        <a:t>0</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019</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018</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017</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016</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015</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sym typeface="+mn-ea"/>
                        </a:rPr>
                        <a:t>1</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014</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Calibri" panose="020F0502020204030204" charset="0"/>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ea typeface="宋体" panose="02010600030101010101" pitchFamily="2" charset="-122"/>
                          <a:cs typeface="+mn-lt"/>
                          <a:sym typeface="+mn-ea"/>
                        </a:rPr>
                        <a:t>2</a:t>
                      </a:r>
                      <a:r>
                        <a:rPr lang="en-US" sz="2000" b="1">
                          <a:cs typeface="+mn-lt"/>
                          <a:sym typeface="+mn-ea"/>
                        </a:rPr>
                        <a:t>013</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ea typeface="宋体" panose="02010600030101010101" pitchFamily="2" charset="-122"/>
                          <a:cs typeface="+mn-lt"/>
                        </a:rPr>
                        <a:t>0</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67995" y="4797425"/>
            <a:ext cx="8029575" cy="1476375"/>
          </a:xfrm>
          <a:prstGeom prst="rect">
            <a:avLst/>
          </a:prstGeom>
          <a:noFill/>
          <a:ln w="9525">
            <a:noFill/>
          </a:ln>
        </p:spPr>
        <p:txBody>
          <a:bodyPr wrap="square">
            <a:spAutoFit/>
          </a:bodyPr>
          <a:p>
            <a:pPr marL="765175" indent="-765175"/>
            <a:r>
              <a:rPr lang="zh-CN" sz="1800" b="1">
                <a:solidFill>
                  <a:srgbClr val="0070C0"/>
                </a:solidFill>
                <a:latin typeface="Calibri" panose="020F0502020204030204" charset="0"/>
                <a:ea typeface="宋体" panose="02010600030101010101" pitchFamily="2" charset="-122"/>
              </a:rPr>
              <a:t>考点分析：名词的考法比较单一，主要考查在特定语境下名词词意的辨别，</a:t>
            </a:r>
            <a:r>
              <a:rPr lang="en-US" altLang="zh-CN" sz="1800" b="1">
                <a:solidFill>
                  <a:srgbClr val="0070C0"/>
                </a:solidFill>
                <a:latin typeface="Calibri" panose="020F0502020204030204" charset="0"/>
                <a:ea typeface="宋体" panose="02010600030101010101" pitchFamily="2" charset="-122"/>
              </a:rPr>
              <a:t> </a:t>
            </a:r>
            <a:r>
              <a:rPr lang="zh-CN" sz="1800" b="1">
                <a:solidFill>
                  <a:srgbClr val="0070C0"/>
                </a:solidFill>
                <a:latin typeface="Calibri" panose="020F0502020204030204" charset="0"/>
                <a:ea typeface="宋体" panose="02010600030101010101" pitchFamily="2" charset="-122"/>
              </a:rPr>
              <a:t>只要单词认识，基本上就能把题做对，这部分学习主要是词汇的积累，这对于后面的完形填空和阅读理解的成绩的提升也有很大的帮助。</a:t>
            </a:r>
            <a:r>
              <a:rPr lang="en-US" sz="1800" b="1">
                <a:solidFill>
                  <a:srgbClr val="0070C0"/>
                </a:solidFill>
                <a:latin typeface="Calibri" panose="020F0502020204030204" charset="0"/>
                <a:ea typeface="宋体" panose="02010600030101010101" pitchFamily="2" charset="-122"/>
                <a:cs typeface="Times New Roman" panose="02020603050405020304" pitchFamily="18" charset="0"/>
              </a:rPr>
              <a:t>        </a:t>
            </a:r>
            <a:r>
              <a:rPr lang="zh-CN" sz="1800" b="1">
                <a:solidFill>
                  <a:srgbClr val="0070C0"/>
                </a:solidFill>
                <a:latin typeface="Calibri" panose="020F0502020204030204" charset="0"/>
                <a:ea typeface="宋体" panose="02010600030101010101" pitchFamily="2" charset="-122"/>
              </a:rPr>
              <a:t>对于体育单招学生来说，词汇是第一难关，所以一定要在词汇的积累上下功夫，这样才能取得理想的成绩。</a:t>
            </a:r>
            <a:endParaRPr lang="zh-CN" altLang="en-US" sz="1800" b="1">
              <a:solidFill>
                <a:srgbClr val="0070C0"/>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621030"/>
            <a:ext cx="8750300"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2019</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 As a patient, you should listen to the doctor's ___________and act on it.</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rPr>
              <a:t>A. notice    	B. talk    	C. advice    	D. solution</a:t>
            </a:r>
            <a:endParaRPr lang="en-US" altLang="en-US" sz="2400" b="1">
              <a:latin typeface="Times New Roman" panose="02020603050405020304" pitchFamily="18" charset="0"/>
              <a:ea typeface="宋体" panose="02010600030101010101" pitchFamily="2" charset="-122"/>
            </a:endParaRPr>
          </a:p>
        </p:txBody>
      </p:sp>
      <p:sp>
        <p:nvSpPr>
          <p:cNvPr id="2" name="文本框 1"/>
          <p:cNvSpPr txBox="1"/>
          <p:nvPr/>
        </p:nvSpPr>
        <p:spPr>
          <a:xfrm>
            <a:off x="323850" y="2132965"/>
            <a:ext cx="7790180" cy="119888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解析：考查名词辨析。</a:t>
            </a:r>
            <a:r>
              <a:rPr lang="en-US" sz="1800">
                <a:solidFill>
                  <a:srgbClr val="FF0000"/>
                </a:solidFill>
                <a:latin typeface="Times New Roman" panose="02020603050405020304" pitchFamily="18" charset="0"/>
                <a:ea typeface="宋体" panose="02010600030101010101" pitchFamily="2" charset="-122"/>
              </a:rPr>
              <a:t>A. notice </a:t>
            </a:r>
            <a:r>
              <a:rPr lang="zh-CN" sz="1800">
                <a:solidFill>
                  <a:srgbClr val="FF0000"/>
                </a:solidFill>
                <a:latin typeface="Times New Roman" panose="02020603050405020304" pitchFamily="18" charset="0"/>
                <a:ea typeface="宋体" panose="02010600030101010101" pitchFamily="2" charset="-122"/>
              </a:rPr>
              <a:t>通知，注意到</a:t>
            </a:r>
            <a:r>
              <a:rPr 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1800">
                <a:solidFill>
                  <a:srgbClr val="FF0000"/>
                </a:solidFill>
                <a:latin typeface="Times New Roman" panose="02020603050405020304" pitchFamily="18" charset="0"/>
                <a:ea typeface="宋体" panose="02010600030101010101" pitchFamily="2" charset="-122"/>
              </a:rPr>
              <a:t>B. talk</a:t>
            </a:r>
            <a:r>
              <a:rPr lang="zh-CN" sz="1800">
                <a:solidFill>
                  <a:srgbClr val="FF0000"/>
                </a:solidFill>
                <a:latin typeface="Times New Roman" panose="02020603050405020304" pitchFamily="18" charset="0"/>
                <a:ea typeface="宋体" panose="02010600030101010101" pitchFamily="2" charset="-122"/>
              </a:rPr>
              <a:t>谈话</a:t>
            </a:r>
            <a:r>
              <a:rPr 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1800">
                <a:solidFill>
                  <a:srgbClr val="FF0000"/>
                </a:solidFill>
                <a:latin typeface="Times New Roman" panose="02020603050405020304" pitchFamily="18" charset="0"/>
                <a:ea typeface="宋体" panose="02010600030101010101" pitchFamily="2" charset="-122"/>
              </a:rPr>
              <a:t>C. Advice D. solution </a:t>
            </a:r>
            <a:r>
              <a:rPr lang="zh-CN" sz="1800">
                <a:solidFill>
                  <a:srgbClr val="FF0000"/>
                </a:solidFill>
                <a:latin typeface="Times New Roman" panose="02020603050405020304" pitchFamily="18" charset="0"/>
                <a:ea typeface="宋体" panose="02010600030101010101" pitchFamily="2" charset="-122"/>
              </a:rPr>
              <a:t>解决办法。句意：作为一名病人，你应该听从医生的建议并执行它。根据句意可知，答案为</a:t>
            </a:r>
            <a:r>
              <a:rPr lang="en-US" sz="1800">
                <a:solidFill>
                  <a:srgbClr val="FF0000"/>
                </a:solidFill>
                <a:latin typeface="Times New Roman" panose="02020603050405020304" pitchFamily="18" charset="0"/>
                <a:ea typeface="宋体" panose="02010600030101010101" pitchFamily="2" charset="-122"/>
              </a:rPr>
              <a:t>C</a:t>
            </a:r>
            <a:endParaRPr lang="en-US"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252095" y="3501390"/>
            <a:ext cx="7653020" cy="1198880"/>
          </a:xfrm>
          <a:prstGeom prst="rect">
            <a:avLst/>
          </a:prstGeom>
          <a:noFill/>
          <a:ln w="9525">
            <a:noFill/>
          </a:ln>
        </p:spPr>
        <p:txBody>
          <a:bodyPr wrap="square">
            <a:spAutoFit/>
          </a:bodyPr>
          <a:p>
            <a:pPr>
              <a:buClrTx/>
              <a:buSzTx/>
              <a:buFontTx/>
            </a:pPr>
            <a:r>
              <a:rPr lang="zh-CN" sz="2400" b="1">
                <a:latin typeface="Times New Roman" panose="02020603050405020304" pitchFamily="18" charset="0"/>
                <a:sym typeface="+mn-ea"/>
              </a:rPr>
              <a:t>（2018年）</a:t>
            </a:r>
            <a:r>
              <a:rPr lang="zh-CN" sz="2400" b="1">
                <a:latin typeface="Times New Roman" panose="02020603050405020304" pitchFamily="18" charset="0"/>
                <a:ea typeface="宋体" panose="02010600030101010101" pitchFamily="2" charset="-122"/>
              </a:rPr>
              <a:t>The fact that he's eating more is a_____________ that he's feeling better. A. mark    </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	B. sign     </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	C. proof    </a:t>
            </a:r>
            <a:r>
              <a:rPr lang="en-US" altLang="zh-CN" sz="2400" b="1">
                <a:latin typeface="Times New Roman" panose="02020603050405020304" pitchFamily="18" charset="0"/>
                <a:ea typeface="宋体" panose="02010600030101010101" pitchFamily="2" charset="-122"/>
              </a:rPr>
              <a:t>   </a:t>
            </a:r>
            <a:r>
              <a:rPr lang="zh-CN" sz="2400" b="1">
                <a:latin typeface="Times New Roman" panose="02020603050405020304" pitchFamily="18" charset="0"/>
                <a:ea typeface="宋体" panose="02010600030101010101" pitchFamily="2" charset="-122"/>
              </a:rPr>
              <a:t>D. notice</a:t>
            </a:r>
            <a:endParaRPr lang="zh-CN" sz="2400" b="1">
              <a:latin typeface="Times New Roman" panose="02020603050405020304" pitchFamily="18" charset="0"/>
              <a:ea typeface="宋体" panose="02010600030101010101" pitchFamily="2" charset="-122"/>
            </a:endParaRPr>
          </a:p>
        </p:txBody>
      </p:sp>
      <p:sp>
        <p:nvSpPr>
          <p:cNvPr id="4" name="文本框 3"/>
          <p:cNvSpPr txBox="1"/>
          <p:nvPr/>
        </p:nvSpPr>
        <p:spPr>
          <a:xfrm>
            <a:off x="323850" y="4941570"/>
            <a:ext cx="7790815" cy="119888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B</a:t>
            </a:r>
            <a:r>
              <a:rPr lang="zh-CN" sz="1800">
                <a:solidFill>
                  <a:srgbClr val="FF0000"/>
                </a:solidFill>
                <a:latin typeface="Times New Roman" panose="02020603050405020304" pitchFamily="18" charset="0"/>
                <a:ea typeface="宋体" panose="02010600030101010101" pitchFamily="2" charset="-122"/>
              </a:rPr>
              <a:t>解析：考查名词辨析。句意：他吃得更多这一事实是一个他正在感觉更好的一个迹象。</a:t>
            </a:r>
            <a:r>
              <a:rPr lang="en-US" sz="1800">
                <a:solidFill>
                  <a:srgbClr val="FF0000"/>
                </a:solidFill>
                <a:latin typeface="Times New Roman" panose="02020603050405020304" pitchFamily="18" charset="0"/>
                <a:ea typeface="宋体" panose="02010600030101010101" pitchFamily="2" charset="-122"/>
              </a:rPr>
              <a:t>A. </a:t>
            </a:r>
            <a:r>
              <a:rPr lang="zh-CN" sz="1800">
                <a:solidFill>
                  <a:srgbClr val="FF0000"/>
                </a:solidFill>
                <a:latin typeface="Times New Roman" panose="02020603050405020304" pitchFamily="18" charset="0"/>
                <a:ea typeface="宋体" panose="02010600030101010101" pitchFamily="2" charset="-122"/>
              </a:rPr>
              <a:t>记号，成绩，</a:t>
            </a:r>
            <a:r>
              <a:rPr lang="en-US" sz="1800">
                <a:solidFill>
                  <a:srgbClr val="FF0000"/>
                </a:solidFill>
                <a:latin typeface="Times New Roman" panose="02020603050405020304" pitchFamily="18" charset="0"/>
                <a:ea typeface="宋体" panose="02010600030101010101" pitchFamily="2" charset="-122"/>
              </a:rPr>
              <a:t>B. </a:t>
            </a:r>
            <a:r>
              <a:rPr lang="zh-CN" sz="1800">
                <a:solidFill>
                  <a:srgbClr val="FF0000"/>
                </a:solidFill>
                <a:latin typeface="Times New Roman" panose="02020603050405020304" pitchFamily="18" charset="0"/>
                <a:ea typeface="宋体" panose="02010600030101010101" pitchFamily="2" charset="-122"/>
              </a:rPr>
              <a:t>迹象，符号，指示牌，</a:t>
            </a:r>
            <a:r>
              <a:rPr lang="en-US" sz="1800">
                <a:solidFill>
                  <a:srgbClr val="FF0000"/>
                </a:solidFill>
                <a:latin typeface="Times New Roman" panose="02020603050405020304" pitchFamily="18" charset="0"/>
                <a:ea typeface="宋体" panose="02010600030101010101" pitchFamily="2" charset="-122"/>
              </a:rPr>
              <a:t>C. </a:t>
            </a:r>
            <a:r>
              <a:rPr lang="zh-CN" sz="1800">
                <a:solidFill>
                  <a:srgbClr val="FF0000"/>
                </a:solidFill>
                <a:latin typeface="Times New Roman" panose="02020603050405020304" pitchFamily="18" charset="0"/>
                <a:ea typeface="宋体" panose="02010600030101010101" pitchFamily="2" charset="-122"/>
              </a:rPr>
              <a:t>证明，</a:t>
            </a:r>
            <a:r>
              <a:rPr lang="en-US" sz="1800">
                <a:solidFill>
                  <a:srgbClr val="FF0000"/>
                </a:solidFill>
                <a:latin typeface="Times New Roman" panose="02020603050405020304" pitchFamily="18" charset="0"/>
                <a:ea typeface="宋体" panose="02010600030101010101" pitchFamily="2" charset="-122"/>
              </a:rPr>
              <a:t>D. </a:t>
            </a:r>
            <a:r>
              <a:rPr lang="zh-CN" sz="1800">
                <a:solidFill>
                  <a:srgbClr val="FF0000"/>
                </a:solidFill>
                <a:latin typeface="Times New Roman" panose="02020603050405020304" pitchFamily="18" charset="0"/>
                <a:ea typeface="宋体" panose="02010600030101010101" pitchFamily="2" charset="-122"/>
              </a:rPr>
              <a:t>通知，注意。根据句意可知答案为</a:t>
            </a:r>
            <a:r>
              <a:rPr lang="en-US" sz="1800">
                <a:solidFill>
                  <a:srgbClr val="FF0000"/>
                </a:solidFill>
                <a:latin typeface="Times New Roman" panose="02020603050405020304" pitchFamily="18" charset="0"/>
                <a:ea typeface="宋体" panose="02010600030101010101" pitchFamily="2" charset="-122"/>
              </a:rPr>
              <a:t>B</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核心考点（二）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冠词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51689"/>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不定冠词</a:t>
            </a:r>
            <a:r>
              <a:rPr lang="en-US" altLang="zh-CN" sz="2100" b="1">
                <a:solidFill>
                  <a:srgbClr val="000000"/>
                </a:solidFill>
                <a:latin typeface="Times New Roman" panose="02020603050405020304" pitchFamily="18" charset="0"/>
                <a:cs typeface="Times New Roman" panose="02020603050405020304" pitchFamily="18" charset="0"/>
              </a:rPr>
              <a:t>a/an</a:t>
            </a:r>
            <a:r>
              <a:rPr lang="zh-CN" altLang="zh-CN" sz="2100" b="1">
                <a:solidFill>
                  <a:srgbClr val="000000"/>
                </a:solidFill>
                <a:latin typeface="Times New Roman" panose="02020603050405020304" pitchFamily="18" charset="0"/>
                <a:cs typeface="Times New Roman" panose="02020603050405020304" pitchFamily="18" charset="0"/>
              </a:rPr>
              <a:t>的用法</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情况</a:t>
            </a:r>
            <a:r>
              <a:rPr lang="en-US"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014936"/>
          <a:ext cx="8572500" cy="3209290"/>
        </p:xfrm>
        <a:graphic>
          <a:graphicData uri="http://schemas.openxmlformats.org/drawingml/2006/table">
            <a:tbl>
              <a:tblPr firstRow="1" firstCol="1" bandRow="1"/>
              <a:tblGrid>
                <a:gridCol w="3513455"/>
                <a:gridCol w="5059045"/>
              </a:tblGrid>
              <a:tr h="35687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指一类人或事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kind of</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plane is a machine that can fly.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第一次提及某人、某物</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boy is waiting for you.</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87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每一</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every,one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study eight hours a day.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same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are nearly of an age.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0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用于人名前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表示不认识此人或与某名人有类似性质的人或事</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Mr Smith came to visit you when you were out.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 boy is rather a Lei Feng.</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0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quite,rather,many,half</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what,such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之后</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room is rather a big one.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87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 (as,too,how)+</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形容词之后</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She is as clever a girl as you can wish to meet.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879393"/>
            <a:ext cx="8572500" cy="345122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固定搭配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all of a sudden</a:t>
            </a:r>
            <a:r>
              <a:rPr lang="zh-CN" altLang="zh-CN" sz="2100">
                <a:solidFill>
                  <a:srgbClr val="000000"/>
                </a:solidFill>
                <a:latin typeface="Times New Roman" panose="02020603050405020304" pitchFamily="18" charset="0"/>
                <a:cs typeface="Times New Roman" panose="02020603050405020304" pitchFamily="18" charset="0"/>
              </a:rPr>
              <a:t>突然</a:t>
            </a:r>
            <a:r>
              <a:rPr lang="en-US" altLang="zh-CN" sz="2100">
                <a:solidFill>
                  <a:srgbClr val="000000"/>
                </a:solidFill>
                <a:latin typeface="Times New Roman" panose="02020603050405020304" pitchFamily="18" charset="0"/>
                <a:cs typeface="Times New Roman" panose="02020603050405020304" pitchFamily="18" charset="0"/>
              </a:rPr>
              <a:t>;as a matter of fact</a:t>
            </a:r>
            <a:r>
              <a:rPr lang="zh-CN" altLang="zh-CN" sz="2100">
                <a:solidFill>
                  <a:srgbClr val="000000"/>
                </a:solidFill>
                <a:latin typeface="Times New Roman" panose="02020603050405020304" pitchFamily="18" charset="0"/>
                <a:cs typeface="Times New Roman" panose="02020603050405020304" pitchFamily="18" charset="0"/>
              </a:rPr>
              <a:t>事实上</a:t>
            </a:r>
            <a:r>
              <a:rPr lang="en-US" altLang="zh-CN" sz="2100">
                <a:solidFill>
                  <a:srgbClr val="000000"/>
                </a:solidFill>
                <a:latin typeface="Times New Roman" panose="02020603050405020304" pitchFamily="18" charset="0"/>
                <a:cs typeface="Times New Roman" panose="02020603050405020304" pitchFamily="18" charset="0"/>
              </a:rPr>
              <a:t>;once a week</a:t>
            </a:r>
            <a:r>
              <a:rPr lang="zh-CN" altLang="zh-CN" sz="2100">
                <a:solidFill>
                  <a:srgbClr val="000000"/>
                </a:solidFill>
                <a:latin typeface="Times New Roman" panose="02020603050405020304" pitchFamily="18" charset="0"/>
                <a:cs typeface="Times New Roman" panose="02020603050405020304" pitchFamily="18" charset="0"/>
              </a:rPr>
              <a:t>每周一次</a:t>
            </a:r>
            <a:r>
              <a:rPr lang="en-US" altLang="zh-CN" sz="2100">
                <a:solidFill>
                  <a:srgbClr val="000000"/>
                </a:solidFill>
                <a:latin typeface="Times New Roman" panose="02020603050405020304" pitchFamily="18" charset="0"/>
                <a:cs typeface="Times New Roman" panose="02020603050405020304" pitchFamily="18" charset="0"/>
              </a:rPr>
              <a:t>;at a loss</a:t>
            </a:r>
            <a:r>
              <a:rPr lang="zh-CN" altLang="zh-CN" sz="2100">
                <a:solidFill>
                  <a:srgbClr val="000000"/>
                </a:solidFill>
                <a:latin typeface="Times New Roman" panose="02020603050405020304" pitchFamily="18" charset="0"/>
                <a:cs typeface="Times New Roman" panose="02020603050405020304" pitchFamily="18" charset="0"/>
              </a:rPr>
              <a:t>不知所措</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茫然</a:t>
            </a:r>
            <a:r>
              <a:rPr lang="en-US" altLang="zh-CN" sz="2100">
                <a:solidFill>
                  <a:srgbClr val="000000"/>
                </a:solidFill>
                <a:latin typeface="Times New Roman" panose="02020603050405020304" pitchFamily="18" charset="0"/>
                <a:cs typeface="Times New Roman" panose="02020603050405020304" pitchFamily="18" charset="0"/>
              </a:rPr>
              <a:t>;be on a visit</a:t>
            </a:r>
            <a:r>
              <a:rPr lang="zh-CN" altLang="zh-CN" sz="2100">
                <a:solidFill>
                  <a:srgbClr val="000000"/>
                </a:solidFill>
                <a:latin typeface="Times New Roman" panose="02020603050405020304" pitchFamily="18" charset="0"/>
                <a:cs typeface="Times New Roman" panose="02020603050405020304" pitchFamily="18" charset="0"/>
              </a:rPr>
              <a:t>参观</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拜访</a:t>
            </a:r>
            <a:r>
              <a:rPr lang="en-US" altLang="zh-CN" sz="2100">
                <a:solidFill>
                  <a:srgbClr val="000000"/>
                </a:solidFill>
                <a:latin typeface="Times New Roman" panose="02020603050405020304" pitchFamily="18" charset="0"/>
                <a:cs typeface="Times New Roman" panose="02020603050405020304" pitchFamily="18" charset="0"/>
              </a:rPr>
              <a:t>;be/go on a diet</a:t>
            </a:r>
            <a:r>
              <a:rPr lang="zh-CN" altLang="zh-CN" sz="2100">
                <a:solidFill>
                  <a:srgbClr val="000000"/>
                </a:solidFill>
                <a:latin typeface="Times New Roman" panose="02020603050405020304" pitchFamily="18" charset="0"/>
                <a:cs typeface="Times New Roman" panose="02020603050405020304" pitchFamily="18" charset="0"/>
              </a:rPr>
              <a:t>节食</a:t>
            </a:r>
            <a:r>
              <a:rPr lang="en-US" altLang="zh-CN" sz="2100">
                <a:solidFill>
                  <a:srgbClr val="000000"/>
                </a:solidFill>
                <a:latin typeface="Times New Roman" panose="02020603050405020304" pitchFamily="18" charset="0"/>
                <a:cs typeface="Times New Roman" panose="02020603050405020304" pitchFamily="18" charset="0"/>
              </a:rPr>
              <a:t>;give sb.a lift</a:t>
            </a:r>
            <a:r>
              <a:rPr lang="zh-CN" altLang="zh-CN" sz="2100">
                <a:solidFill>
                  <a:srgbClr val="000000"/>
                </a:solidFill>
                <a:latin typeface="Times New Roman" panose="02020603050405020304" pitchFamily="18" charset="0"/>
                <a:cs typeface="Times New Roman" panose="02020603050405020304" pitchFamily="18" charset="0"/>
              </a:rPr>
              <a:t>让某人搭便车</a:t>
            </a:r>
            <a:r>
              <a:rPr lang="en-US" altLang="zh-CN" sz="2100">
                <a:solidFill>
                  <a:srgbClr val="000000"/>
                </a:solidFill>
                <a:latin typeface="Times New Roman" panose="02020603050405020304" pitchFamily="18" charset="0"/>
                <a:cs typeface="Times New Roman" panose="02020603050405020304" pitchFamily="18" charset="0"/>
              </a:rPr>
              <a:t>;have a gift for...</a:t>
            </a:r>
            <a:r>
              <a:rPr lang="zh-CN" altLang="zh-CN" sz="2100">
                <a:solidFill>
                  <a:srgbClr val="000000"/>
                </a:solidFill>
                <a:latin typeface="Times New Roman" panose="02020603050405020304" pitchFamily="18" charset="0"/>
                <a:cs typeface="Times New Roman" panose="02020603050405020304" pitchFamily="18" charset="0"/>
              </a:rPr>
              <a:t>在</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方面有天赋</a:t>
            </a:r>
            <a:r>
              <a:rPr lang="en-US" altLang="zh-CN" sz="2100">
                <a:solidFill>
                  <a:srgbClr val="000000"/>
                </a:solidFill>
                <a:latin typeface="Times New Roman" panose="02020603050405020304" pitchFamily="18" charset="0"/>
                <a:cs typeface="Times New Roman" panose="02020603050405020304" pitchFamily="18" charset="0"/>
              </a:rPr>
              <a:t>;have a good time</a:t>
            </a:r>
            <a:r>
              <a:rPr lang="zh-CN" altLang="zh-CN" sz="2100">
                <a:solidFill>
                  <a:srgbClr val="000000"/>
                </a:solidFill>
                <a:latin typeface="Times New Roman" panose="02020603050405020304" pitchFamily="18" charset="0"/>
                <a:cs typeface="Times New Roman" panose="02020603050405020304" pitchFamily="18" charset="0"/>
              </a:rPr>
              <a:t>玩得开心</a:t>
            </a:r>
            <a:r>
              <a:rPr lang="en-US" altLang="zh-CN" sz="2100">
                <a:solidFill>
                  <a:srgbClr val="000000"/>
                </a:solidFill>
                <a:latin typeface="Times New Roman" panose="02020603050405020304" pitchFamily="18" charset="0"/>
                <a:cs typeface="Times New Roman" panose="02020603050405020304" pitchFamily="18" charset="0"/>
              </a:rPr>
              <a:t>;have a word with...</a:t>
            </a:r>
            <a:r>
              <a:rPr lang="zh-CN" altLang="zh-CN" sz="2100">
                <a:solidFill>
                  <a:srgbClr val="000000"/>
                </a:solidFill>
                <a:latin typeface="Times New Roman" panose="02020603050405020304" pitchFamily="18" charset="0"/>
                <a:cs typeface="Times New Roman" panose="02020603050405020304" pitchFamily="18" charset="0"/>
              </a:rPr>
              <a:t>与</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谈话</a:t>
            </a:r>
            <a:r>
              <a:rPr lang="en-US" altLang="zh-CN" sz="2100">
                <a:solidFill>
                  <a:srgbClr val="000000"/>
                </a:solidFill>
                <a:latin typeface="Times New Roman" panose="02020603050405020304" pitchFamily="18" charset="0"/>
                <a:cs typeface="Times New Roman" panose="02020603050405020304" pitchFamily="18" charset="0"/>
              </a:rPr>
              <a:t>;in a hurry</a:t>
            </a:r>
            <a:r>
              <a:rPr lang="zh-CN" altLang="zh-CN" sz="2100">
                <a:solidFill>
                  <a:srgbClr val="000000"/>
                </a:solidFill>
                <a:latin typeface="Times New Roman" panose="02020603050405020304" pitchFamily="18" charset="0"/>
                <a:cs typeface="Times New Roman" panose="02020603050405020304" pitchFamily="18" charset="0"/>
              </a:rPr>
              <a:t>匆忙地</a:t>
            </a:r>
            <a:r>
              <a:rPr lang="en-US" altLang="zh-CN" sz="2100">
                <a:solidFill>
                  <a:srgbClr val="000000"/>
                </a:solidFill>
                <a:latin typeface="Times New Roman" panose="02020603050405020304" pitchFamily="18" charset="0"/>
                <a:cs typeface="Times New Roman" panose="02020603050405020304" pitchFamily="18" charset="0"/>
              </a:rPr>
              <a:t>;in a way</a:t>
            </a:r>
            <a:r>
              <a:rPr lang="zh-CN" altLang="zh-CN" sz="2100">
                <a:solidFill>
                  <a:srgbClr val="000000"/>
                </a:solidFill>
                <a:latin typeface="Times New Roman" panose="02020603050405020304" pitchFamily="18" charset="0"/>
                <a:cs typeface="Times New Roman" panose="02020603050405020304" pitchFamily="18" charset="0"/>
              </a:rPr>
              <a:t>从某种意义上说</a:t>
            </a:r>
            <a:r>
              <a:rPr lang="en-US" altLang="zh-CN" sz="2100">
                <a:solidFill>
                  <a:srgbClr val="000000"/>
                </a:solidFill>
                <a:latin typeface="Times New Roman" panose="02020603050405020304" pitchFamily="18" charset="0"/>
                <a:cs typeface="Times New Roman" panose="02020603050405020304" pitchFamily="18" charset="0"/>
              </a:rPr>
              <a:t>;make a living</a:t>
            </a:r>
            <a:r>
              <a:rPr lang="zh-CN" altLang="zh-CN" sz="2100">
                <a:solidFill>
                  <a:srgbClr val="000000"/>
                </a:solidFill>
                <a:latin typeface="Times New Roman" panose="02020603050405020304" pitchFamily="18" charset="0"/>
                <a:cs typeface="Times New Roman" panose="02020603050405020304" pitchFamily="18" charset="0"/>
              </a:rPr>
              <a:t>谋生</a:t>
            </a:r>
            <a:r>
              <a:rPr lang="en-US" altLang="zh-CN" sz="2100">
                <a:solidFill>
                  <a:srgbClr val="000000"/>
                </a:solidFill>
                <a:latin typeface="Times New Roman" panose="02020603050405020304" pitchFamily="18" charset="0"/>
                <a:cs typeface="Times New Roman" panose="02020603050405020304" pitchFamily="18" charset="0"/>
              </a:rPr>
              <a:t>;take a walk</a:t>
            </a:r>
            <a:r>
              <a:rPr lang="zh-CN" altLang="zh-CN" sz="2100">
                <a:solidFill>
                  <a:srgbClr val="000000"/>
                </a:solidFill>
                <a:latin typeface="Times New Roman" panose="02020603050405020304" pitchFamily="18" charset="0"/>
                <a:cs typeface="Times New Roman" panose="02020603050405020304" pitchFamily="18" charset="0"/>
              </a:rPr>
              <a:t>散步</a:t>
            </a:r>
            <a:r>
              <a:rPr lang="en-US" altLang="zh-CN" sz="2100">
                <a:solidFill>
                  <a:srgbClr val="000000"/>
                </a:solidFill>
                <a:latin typeface="Times New Roman" panose="02020603050405020304" pitchFamily="18" charset="0"/>
                <a:cs typeface="Times New Roman" panose="02020603050405020304" pitchFamily="18" charset="0"/>
              </a:rPr>
              <a:t>;take an interest in...</a:t>
            </a:r>
            <a:r>
              <a:rPr lang="zh-CN" altLang="zh-CN" sz="2100">
                <a:solidFill>
                  <a:srgbClr val="000000"/>
                </a:solidFill>
                <a:latin typeface="Times New Roman" panose="02020603050405020304" pitchFamily="18" charset="0"/>
                <a:cs typeface="Times New Roman" panose="02020603050405020304" pitchFamily="18" charset="0"/>
              </a:rPr>
              <a:t>对</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感兴趣</a:t>
            </a:r>
            <a:r>
              <a:rPr lang="en-US" altLang="zh-CN" sz="2100">
                <a:solidFill>
                  <a:srgbClr val="000000"/>
                </a:solidFill>
                <a:latin typeface="Times New Roman" panose="02020603050405020304" pitchFamily="18" charset="0"/>
                <a:cs typeface="Times New Roman" panose="02020603050405020304" pitchFamily="18" charset="0"/>
              </a:rPr>
              <a:t>;take/have a rest</a:t>
            </a:r>
            <a:r>
              <a:rPr lang="zh-CN" altLang="zh-CN" sz="2100">
                <a:solidFill>
                  <a:srgbClr val="000000"/>
                </a:solidFill>
                <a:latin typeface="Times New Roman" panose="02020603050405020304" pitchFamily="18" charset="0"/>
                <a:cs typeface="Times New Roman" panose="02020603050405020304" pitchFamily="18" charset="0"/>
              </a:rPr>
              <a:t>休息一会儿</a:t>
            </a:r>
            <a:r>
              <a:rPr lang="en-US" altLang="zh-CN" sz="2100">
                <a:solidFill>
                  <a:srgbClr val="000000"/>
                </a:solidFill>
                <a:latin typeface="Times New Roman" panose="02020603050405020304" pitchFamily="18" charset="0"/>
                <a:cs typeface="Times New Roman" panose="02020603050405020304" pitchFamily="18" charset="0"/>
              </a:rPr>
              <a:t>;a couple of</a:t>
            </a:r>
            <a:r>
              <a:rPr lang="zh-CN" altLang="zh-CN" sz="2100">
                <a:solidFill>
                  <a:srgbClr val="000000"/>
                </a:solidFill>
                <a:latin typeface="Times New Roman" panose="02020603050405020304" pitchFamily="18" charset="0"/>
                <a:cs typeface="Times New Roman" panose="02020603050405020304" pitchFamily="18" charset="0"/>
              </a:rPr>
              <a:t>两三个</a:t>
            </a:r>
            <a:r>
              <a:rPr lang="en-US" altLang="zh-CN" sz="2100">
                <a:solidFill>
                  <a:srgbClr val="000000"/>
                </a:solidFill>
                <a:latin typeface="Times New Roman" panose="02020603050405020304" pitchFamily="18" charset="0"/>
                <a:cs typeface="Times New Roman" panose="02020603050405020304" pitchFamily="18" charset="0"/>
              </a:rPr>
              <a:t>; a bit</a:t>
            </a:r>
            <a:r>
              <a:rPr lang="zh-CN" altLang="zh-CN" sz="2100">
                <a:solidFill>
                  <a:srgbClr val="000000"/>
                </a:solidFill>
                <a:latin typeface="Times New Roman" panose="02020603050405020304" pitchFamily="18" charset="0"/>
                <a:cs typeface="Times New Roman" panose="02020603050405020304" pitchFamily="18" charset="0"/>
              </a:rPr>
              <a:t>一点</a:t>
            </a:r>
            <a:r>
              <a:rPr lang="en-US" altLang="zh-CN" sz="2100">
                <a:solidFill>
                  <a:srgbClr val="000000"/>
                </a:solidFill>
                <a:latin typeface="Times New Roman" panose="02020603050405020304" pitchFamily="18" charset="0"/>
                <a:cs typeface="Times New Roman" panose="02020603050405020304" pitchFamily="18" charset="0"/>
              </a:rPr>
              <a:t>; once upon a time</a:t>
            </a:r>
            <a:r>
              <a:rPr lang="zh-CN" altLang="zh-CN" sz="2100">
                <a:solidFill>
                  <a:srgbClr val="000000"/>
                </a:solidFill>
                <a:latin typeface="Times New Roman" panose="02020603050405020304" pitchFamily="18" charset="0"/>
                <a:cs typeface="Times New Roman" panose="02020603050405020304" pitchFamily="18" charset="0"/>
              </a:rPr>
              <a:t>从前</a:t>
            </a:r>
            <a:r>
              <a:rPr lang="en-US" altLang="zh-CN" sz="2100">
                <a:solidFill>
                  <a:srgbClr val="000000"/>
                </a:solidFill>
                <a:latin typeface="Times New Roman" panose="02020603050405020304" pitchFamily="18" charset="0"/>
                <a:cs typeface="Times New Roman" panose="02020603050405020304" pitchFamily="18" charset="0"/>
              </a:rPr>
              <a:t>;many a time</a:t>
            </a:r>
            <a:r>
              <a:rPr lang="zh-CN" altLang="zh-CN" sz="2100">
                <a:solidFill>
                  <a:srgbClr val="000000"/>
                </a:solidFill>
                <a:latin typeface="Times New Roman" panose="02020603050405020304" pitchFamily="18" charset="0"/>
                <a:cs typeface="Times New Roman" panose="02020603050405020304" pitchFamily="18" charset="0"/>
              </a:rPr>
              <a:t>许多次</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36450"/>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定冠词</a:t>
            </a:r>
            <a:r>
              <a:rPr lang="en-US" altLang="zh-CN" sz="2100" b="1">
                <a:solidFill>
                  <a:srgbClr val="000000"/>
                </a:solidFill>
                <a:latin typeface="Times New Roman" panose="02020603050405020304" pitchFamily="18" charset="0"/>
                <a:cs typeface="Times New Roman" panose="02020603050405020304" pitchFamily="18" charset="0"/>
              </a:rPr>
              <a:t>the</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一般情况</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74269"/>
          <a:ext cx="8572500" cy="2880360"/>
        </p:xfrm>
        <a:graphic>
          <a:graphicData uri="http://schemas.openxmlformats.org/drawingml/2006/table">
            <a:tbl>
              <a:tblPr firstRow="1" firstCol="1" bandRow="1"/>
              <a:tblGrid>
                <a:gridCol w="4029710"/>
                <a:gridCol w="454279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表示某一类人或物</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horse is a useful animal.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用于世上独一无二的事物名词前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universe,the moon,the Pacific Ocean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表示说话双方都了解的或上文提到过的人或事</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you mind opening the door?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用于乐器前面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play the violin,play the guitar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用于形容词和分词前表示一类人</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rich,the living,the wounded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Camera_1040g0k030rmhbfi12m005p9u1c71194dhciuob8"/>
          <p:cNvPicPr>
            <a:picLocks noChangeAspect="1"/>
          </p:cNvPicPr>
          <p:nvPr>
            <p:ph idx="1"/>
          </p:nvPr>
        </p:nvPicPr>
        <p:blipFill>
          <a:blip r:embed="rId1"/>
          <a:stretch>
            <a:fillRect/>
          </a:stretch>
        </p:blipFill>
        <p:spPr>
          <a:xfrm>
            <a:off x="0" y="0"/>
            <a:ext cx="5146040" cy="6858635"/>
          </a:xfrm>
          <a:prstGeom prst="rect">
            <a:avLst/>
          </a:prstGeom>
        </p:spPr>
      </p:pic>
      <p:pic>
        <p:nvPicPr>
          <p:cNvPr id="6" name="图片 5" descr="Camera_1040g0k030rmhbfgf2k005p9u1c71194dgcrr1no"/>
          <p:cNvPicPr>
            <a:picLocks noChangeAspect="1"/>
          </p:cNvPicPr>
          <p:nvPr/>
        </p:nvPicPr>
        <p:blipFill>
          <a:blip r:embed="rId2"/>
          <a:srcRect l="8365"/>
          <a:stretch>
            <a:fillRect/>
          </a:stretch>
        </p:blipFill>
        <p:spPr>
          <a:xfrm>
            <a:off x="4427855" y="0"/>
            <a:ext cx="471614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377893"/>
          <a:ext cx="8572500" cy="4819650"/>
        </p:xfrm>
        <a:graphic>
          <a:graphicData uri="http://schemas.openxmlformats.org/drawingml/2006/table">
            <a:tbl>
              <a:tblPr firstRow="1" firstCol="1" bandRow="1"/>
              <a:tblGrid>
                <a:gridCol w="4286250"/>
                <a:gridCol w="4286250"/>
              </a:tblGrid>
              <a:tr h="46926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一家人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夫妇</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Greens,the Wangs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用于序数词或形容词、副词比较级、最高级前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is the taller of the two children.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53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用于国家、党派等以及江、河、湖、海、山川、群岛的名词前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United States,the Communist Party of China,the </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West Lake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用于表示发明物的单数名词前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compass was invented in China.</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在逢十的复数数词之前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指世纪的某个年代</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the </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1990s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26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用于表示单位的名词前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hired the car by the hour.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53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用于方位名词、身体部位名词以及表示时间的词组前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patted me on the shoulder.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509565"/>
            <a:ext cx="8572500" cy="219138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固定搭配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at the moment</a:t>
            </a:r>
            <a:r>
              <a:rPr lang="zh-CN" altLang="zh-CN" sz="2100">
                <a:solidFill>
                  <a:srgbClr val="000000"/>
                </a:solidFill>
                <a:latin typeface="Times New Roman" panose="02020603050405020304" pitchFamily="18" charset="0"/>
                <a:cs typeface="Times New Roman" panose="02020603050405020304" pitchFamily="18" charset="0"/>
              </a:rPr>
              <a:t>此刻</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目前</a:t>
            </a:r>
            <a:r>
              <a:rPr lang="en-US" altLang="zh-CN" sz="2100">
                <a:solidFill>
                  <a:srgbClr val="000000"/>
                </a:solidFill>
                <a:latin typeface="Times New Roman" panose="02020603050405020304" pitchFamily="18" charset="0"/>
                <a:cs typeface="Times New Roman" panose="02020603050405020304" pitchFamily="18" charset="0"/>
              </a:rPr>
              <a:t>;at the same time</a:t>
            </a:r>
            <a:r>
              <a:rPr lang="zh-CN" altLang="zh-CN" sz="2100">
                <a:solidFill>
                  <a:srgbClr val="000000"/>
                </a:solidFill>
                <a:latin typeface="Times New Roman" panose="02020603050405020304" pitchFamily="18" charset="0"/>
                <a:cs typeface="Times New Roman" panose="02020603050405020304" pitchFamily="18" charset="0"/>
              </a:rPr>
              <a:t>同时</a:t>
            </a:r>
            <a:r>
              <a:rPr lang="en-US" altLang="zh-CN" sz="2100">
                <a:solidFill>
                  <a:srgbClr val="000000"/>
                </a:solidFill>
                <a:latin typeface="Times New Roman" panose="02020603050405020304" pitchFamily="18" charset="0"/>
                <a:cs typeface="Times New Roman" panose="02020603050405020304" pitchFamily="18" charset="0"/>
              </a:rPr>
              <a:t>;by the way</a:t>
            </a:r>
            <a:r>
              <a:rPr lang="zh-CN" altLang="zh-CN" sz="2100">
                <a:solidFill>
                  <a:srgbClr val="000000"/>
                </a:solidFill>
                <a:latin typeface="Times New Roman" panose="02020603050405020304" pitchFamily="18" charset="0"/>
                <a:cs typeface="Times New Roman" panose="02020603050405020304" pitchFamily="18" charset="0"/>
              </a:rPr>
              <a:t>顺便说一下</a:t>
            </a:r>
            <a:r>
              <a:rPr lang="en-US" altLang="zh-CN" sz="2100">
                <a:solidFill>
                  <a:srgbClr val="000000"/>
                </a:solidFill>
                <a:latin typeface="Times New Roman" panose="02020603050405020304" pitchFamily="18" charset="0"/>
                <a:cs typeface="Times New Roman" panose="02020603050405020304" pitchFamily="18" charset="0"/>
              </a:rPr>
              <a:t>;on the spot</a:t>
            </a:r>
            <a:r>
              <a:rPr lang="zh-CN" altLang="zh-CN" sz="2100">
                <a:solidFill>
                  <a:srgbClr val="000000"/>
                </a:solidFill>
                <a:latin typeface="Times New Roman" panose="02020603050405020304" pitchFamily="18" charset="0"/>
                <a:cs typeface="Times New Roman" panose="02020603050405020304" pitchFamily="18" charset="0"/>
              </a:rPr>
              <a:t>当场</a:t>
            </a:r>
            <a:r>
              <a:rPr lang="en-US" altLang="zh-CN" sz="2100">
                <a:solidFill>
                  <a:srgbClr val="000000"/>
                </a:solidFill>
                <a:latin typeface="Times New Roman" panose="02020603050405020304" pitchFamily="18" charset="0"/>
                <a:cs typeface="Times New Roman" panose="02020603050405020304" pitchFamily="18" charset="0"/>
              </a:rPr>
              <a:t>;make the best/most of...</a:t>
            </a:r>
            <a:r>
              <a:rPr lang="zh-CN" altLang="zh-CN" sz="2100">
                <a:solidFill>
                  <a:srgbClr val="000000"/>
                </a:solidFill>
                <a:latin typeface="Times New Roman" panose="02020603050405020304" pitchFamily="18" charset="0"/>
                <a:cs typeface="Times New Roman" panose="02020603050405020304" pitchFamily="18" charset="0"/>
              </a:rPr>
              <a:t>充分利用</a:t>
            </a:r>
            <a:r>
              <a:rPr lang="en-US" altLang="zh-CN" sz="2100">
                <a:solidFill>
                  <a:srgbClr val="000000"/>
                </a:solidFill>
                <a:latin typeface="Times New Roman" panose="02020603050405020304" pitchFamily="18" charset="0"/>
                <a:cs typeface="Times New Roman" panose="02020603050405020304" pitchFamily="18" charset="0"/>
              </a:rPr>
              <a:t>……;in the distance</a:t>
            </a:r>
            <a:r>
              <a:rPr lang="zh-CN" altLang="zh-CN" sz="2100">
                <a:solidFill>
                  <a:srgbClr val="000000"/>
                </a:solidFill>
                <a:latin typeface="Times New Roman" panose="02020603050405020304" pitchFamily="18" charset="0"/>
                <a:cs typeface="Times New Roman" panose="02020603050405020304" pitchFamily="18" charset="0"/>
              </a:rPr>
              <a:t>在远处</a:t>
            </a:r>
            <a:r>
              <a:rPr lang="en-US" altLang="zh-CN" sz="2100">
                <a:solidFill>
                  <a:srgbClr val="000000"/>
                </a:solidFill>
                <a:latin typeface="Times New Roman" panose="02020603050405020304" pitchFamily="18" charset="0"/>
                <a:cs typeface="Times New Roman" panose="02020603050405020304" pitchFamily="18" charset="0"/>
              </a:rPr>
              <a:t>;in the end</a:t>
            </a:r>
            <a:r>
              <a:rPr lang="zh-CN" altLang="zh-CN" sz="2100">
                <a:solidFill>
                  <a:srgbClr val="000000"/>
                </a:solidFill>
                <a:latin typeface="Times New Roman" panose="02020603050405020304" pitchFamily="18" charset="0"/>
                <a:cs typeface="Times New Roman" panose="02020603050405020304" pitchFamily="18" charset="0"/>
              </a:rPr>
              <a:t>最终</a:t>
            </a:r>
            <a:r>
              <a:rPr lang="en-US" altLang="zh-CN" sz="2100">
                <a:solidFill>
                  <a:srgbClr val="000000"/>
                </a:solidFill>
                <a:latin typeface="Times New Roman" panose="02020603050405020304" pitchFamily="18" charset="0"/>
                <a:cs typeface="Times New Roman" panose="02020603050405020304" pitchFamily="18" charset="0"/>
              </a:rPr>
              <a:t>;in the habit of</a:t>
            </a:r>
            <a:r>
              <a:rPr lang="zh-CN" altLang="zh-CN" sz="2100">
                <a:solidFill>
                  <a:srgbClr val="000000"/>
                </a:solidFill>
                <a:latin typeface="Times New Roman" panose="02020603050405020304" pitchFamily="18" charset="0"/>
                <a:cs typeface="Times New Roman" panose="02020603050405020304" pitchFamily="18" charset="0"/>
              </a:rPr>
              <a:t>有</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的习惯</a:t>
            </a:r>
            <a:r>
              <a:rPr lang="en-US" altLang="zh-CN" sz="2100">
                <a:solidFill>
                  <a:srgbClr val="000000"/>
                </a:solidFill>
                <a:latin typeface="Times New Roman" panose="02020603050405020304" pitchFamily="18" charset="0"/>
                <a:cs typeface="Times New Roman" panose="02020603050405020304" pitchFamily="18" charset="0"/>
              </a:rPr>
              <a:t>;the other day</a:t>
            </a:r>
            <a:r>
              <a:rPr lang="zh-CN" altLang="zh-CN" sz="2100">
                <a:solidFill>
                  <a:srgbClr val="000000"/>
                </a:solidFill>
                <a:latin typeface="Times New Roman" panose="02020603050405020304" pitchFamily="18" charset="0"/>
                <a:cs typeface="Times New Roman" panose="02020603050405020304" pitchFamily="18" charset="0"/>
              </a:rPr>
              <a:t>前几天</a:t>
            </a:r>
            <a:r>
              <a:rPr lang="en-US" altLang="zh-CN" sz="2100">
                <a:solidFill>
                  <a:srgbClr val="000000"/>
                </a:solidFill>
                <a:latin typeface="Times New Roman" panose="02020603050405020304" pitchFamily="18" charset="0"/>
                <a:cs typeface="Times New Roman" panose="02020603050405020304" pitchFamily="18" charset="0"/>
              </a:rPr>
              <a:t>;on the one hand...,on the other hand...</a:t>
            </a:r>
            <a:r>
              <a:rPr lang="zh-CN" altLang="zh-CN" sz="2100">
                <a:solidFill>
                  <a:srgbClr val="000000"/>
                </a:solidFill>
                <a:latin typeface="Times New Roman" panose="02020603050405020304" pitchFamily="18" charset="0"/>
                <a:cs typeface="Times New Roman" panose="02020603050405020304" pitchFamily="18" charset="0"/>
              </a:rPr>
              <a:t>一方面</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另一方面</a:t>
            </a:r>
            <a:r>
              <a:rPr lang="en-US" altLang="zh-CN" sz="2100">
                <a:solidFill>
                  <a:srgbClr val="000000"/>
                </a:solidFill>
                <a:latin typeface="Times New Roman" panose="02020603050405020304" pitchFamily="18" charset="0"/>
                <a:cs typeface="Times New Roman" panose="02020603050405020304" pitchFamily="18" charset="0"/>
              </a:rPr>
              <a:t>……;to the point</a:t>
            </a:r>
            <a:r>
              <a:rPr lang="zh-CN" altLang="zh-CN" sz="2100">
                <a:solidFill>
                  <a:srgbClr val="000000"/>
                </a:solidFill>
                <a:latin typeface="Times New Roman" panose="02020603050405020304" pitchFamily="18" charset="0"/>
                <a:cs typeface="Times New Roman" panose="02020603050405020304" pitchFamily="18" charset="0"/>
              </a:rPr>
              <a:t>中肯</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切题</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82511"/>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考点五</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零冠词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一般情况</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054492"/>
          <a:ext cx="8572500" cy="3683635"/>
        </p:xfrm>
        <a:graphic>
          <a:graphicData uri="http://schemas.openxmlformats.org/drawingml/2006/table">
            <a:tbl>
              <a:tblPr firstRow="1" firstCol="1" bandRow="1"/>
              <a:tblGrid>
                <a:gridCol w="4352925"/>
                <a:gridCol w="4219575"/>
              </a:tblGrid>
              <a:tr h="572770">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专有名词、物质名词、抽象名词、人名地名等名词前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Peking University,Jack,China,love,air</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770">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名词前有</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this,my,whose,some,no,each,every</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等限制</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want this book,not that one./ Whose purse is this?</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季节、月份、星期、节假日、一日三餐前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March,Sunday,National Day,spring</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表示职位、身份、头衔的名词前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Lincoln was made President of America.</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学科、语言、球类、棋类名词前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likes playing football/chess.</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连用表示交通工具的名词前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 train,by air,by land</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770">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连接的两个相对的名词并用时</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husband and wife,knife and fork,day and night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表示泛指的复数名词前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Horses are useful animals.</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879393"/>
            <a:ext cx="8572500" cy="345122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固定搭配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in fact</a:t>
            </a:r>
            <a:r>
              <a:rPr lang="zh-CN" altLang="zh-CN" sz="2100">
                <a:solidFill>
                  <a:srgbClr val="000000"/>
                </a:solidFill>
                <a:latin typeface="Times New Roman" panose="02020603050405020304" pitchFamily="18" charset="0"/>
                <a:cs typeface="Times New Roman" panose="02020603050405020304" pitchFamily="18" charset="0"/>
              </a:rPr>
              <a:t>事实上</a:t>
            </a:r>
            <a:r>
              <a:rPr lang="en-US" altLang="zh-CN" sz="2100">
                <a:solidFill>
                  <a:srgbClr val="000000"/>
                </a:solidFill>
                <a:latin typeface="Times New Roman" panose="02020603050405020304" pitchFamily="18" charset="0"/>
                <a:cs typeface="Times New Roman" panose="02020603050405020304" pitchFamily="18" charset="0"/>
              </a:rPr>
              <a:t>;for example</a:t>
            </a:r>
            <a:r>
              <a:rPr lang="zh-CN" altLang="zh-CN" sz="2100">
                <a:solidFill>
                  <a:srgbClr val="000000"/>
                </a:solidFill>
                <a:latin typeface="Times New Roman" panose="02020603050405020304" pitchFamily="18" charset="0"/>
                <a:cs typeface="Times New Roman" panose="02020603050405020304" pitchFamily="18" charset="0"/>
              </a:rPr>
              <a:t>例如</a:t>
            </a:r>
            <a:r>
              <a:rPr lang="en-US" altLang="zh-CN" sz="2100">
                <a:solidFill>
                  <a:srgbClr val="000000"/>
                </a:solidFill>
                <a:latin typeface="Times New Roman" panose="02020603050405020304" pitchFamily="18" charset="0"/>
                <a:cs typeface="Times New Roman" panose="02020603050405020304" pitchFamily="18" charset="0"/>
              </a:rPr>
              <a:t>;in danger</a:t>
            </a:r>
            <a:r>
              <a:rPr lang="zh-CN" altLang="zh-CN" sz="2100">
                <a:solidFill>
                  <a:srgbClr val="000000"/>
                </a:solidFill>
                <a:latin typeface="Times New Roman" panose="02020603050405020304" pitchFamily="18" charset="0"/>
                <a:cs typeface="Times New Roman" panose="02020603050405020304" pitchFamily="18" charset="0"/>
              </a:rPr>
              <a:t>在危险中</a:t>
            </a:r>
            <a:r>
              <a:rPr lang="en-US" altLang="zh-CN" sz="2100">
                <a:solidFill>
                  <a:srgbClr val="000000"/>
                </a:solidFill>
                <a:latin typeface="Times New Roman" panose="02020603050405020304" pitchFamily="18" charset="0"/>
                <a:cs typeface="Times New Roman" panose="02020603050405020304" pitchFamily="18" charset="0"/>
              </a:rPr>
              <a:t>;with pleasure</a:t>
            </a:r>
            <a:r>
              <a:rPr lang="zh-CN" altLang="zh-CN" sz="2100">
                <a:solidFill>
                  <a:srgbClr val="000000"/>
                </a:solidFill>
                <a:latin typeface="Times New Roman" panose="02020603050405020304" pitchFamily="18" charset="0"/>
                <a:cs typeface="Times New Roman" panose="02020603050405020304" pitchFamily="18" charset="0"/>
              </a:rPr>
              <a:t>高兴地</a:t>
            </a:r>
            <a:r>
              <a:rPr lang="en-US" altLang="zh-CN" sz="2100">
                <a:solidFill>
                  <a:srgbClr val="000000"/>
                </a:solidFill>
                <a:latin typeface="Times New Roman" panose="02020603050405020304" pitchFamily="18" charset="0"/>
                <a:cs typeface="Times New Roman" panose="02020603050405020304" pitchFamily="18" charset="0"/>
              </a:rPr>
              <a:t>;in time</a:t>
            </a:r>
            <a:r>
              <a:rPr lang="zh-CN" altLang="zh-CN" sz="2100">
                <a:solidFill>
                  <a:srgbClr val="000000"/>
                </a:solidFill>
                <a:latin typeface="Times New Roman" panose="02020603050405020304" pitchFamily="18" charset="0"/>
                <a:cs typeface="Times New Roman" panose="02020603050405020304" pitchFamily="18" charset="0"/>
              </a:rPr>
              <a:t>及时</a:t>
            </a:r>
            <a:r>
              <a:rPr lang="en-US" altLang="zh-CN" sz="2100">
                <a:solidFill>
                  <a:srgbClr val="000000"/>
                </a:solidFill>
                <a:latin typeface="Times New Roman" panose="02020603050405020304" pitchFamily="18" charset="0"/>
                <a:cs typeface="Times New Roman" panose="02020603050405020304" pitchFamily="18" charset="0"/>
              </a:rPr>
              <a:t>;in fear</a:t>
            </a:r>
            <a:r>
              <a:rPr lang="zh-CN" altLang="zh-CN" sz="2100">
                <a:solidFill>
                  <a:srgbClr val="000000"/>
                </a:solidFill>
                <a:latin typeface="Times New Roman" panose="02020603050405020304" pitchFamily="18" charset="0"/>
                <a:cs typeface="Times New Roman" panose="02020603050405020304" pitchFamily="18" charset="0"/>
              </a:rPr>
              <a:t>恐惧地</a:t>
            </a:r>
            <a:r>
              <a:rPr lang="en-US" altLang="zh-CN" sz="2100">
                <a:solidFill>
                  <a:srgbClr val="000000"/>
                </a:solidFill>
                <a:latin typeface="Times New Roman" panose="02020603050405020304" pitchFamily="18" charset="0"/>
                <a:cs typeface="Times New Roman" panose="02020603050405020304" pitchFamily="18" charset="0"/>
              </a:rPr>
              <a:t>;at work</a:t>
            </a:r>
            <a:r>
              <a:rPr lang="zh-CN" altLang="zh-CN" sz="2100">
                <a:solidFill>
                  <a:srgbClr val="000000"/>
                </a:solidFill>
                <a:latin typeface="Times New Roman" panose="02020603050405020304" pitchFamily="18" charset="0"/>
                <a:cs typeface="Times New Roman" panose="02020603050405020304" pitchFamily="18" charset="0"/>
              </a:rPr>
              <a:t>在上班</a:t>
            </a:r>
            <a:r>
              <a:rPr lang="en-US" altLang="zh-CN" sz="2100">
                <a:solidFill>
                  <a:srgbClr val="000000"/>
                </a:solidFill>
                <a:latin typeface="Times New Roman" panose="02020603050405020304" pitchFamily="18" charset="0"/>
                <a:cs typeface="Times New Roman" panose="02020603050405020304" pitchFamily="18" charset="0"/>
              </a:rPr>
              <a:t>;at dinner</a:t>
            </a:r>
            <a:r>
              <a:rPr lang="zh-CN" altLang="zh-CN" sz="2100">
                <a:solidFill>
                  <a:srgbClr val="000000"/>
                </a:solidFill>
                <a:latin typeface="Times New Roman" panose="02020603050405020304" pitchFamily="18" charset="0"/>
                <a:cs typeface="Times New Roman" panose="02020603050405020304" pitchFamily="18" charset="0"/>
              </a:rPr>
              <a:t>在吃饭</a:t>
            </a:r>
            <a:r>
              <a:rPr lang="en-US" altLang="zh-CN" sz="2100">
                <a:solidFill>
                  <a:srgbClr val="000000"/>
                </a:solidFill>
                <a:latin typeface="Times New Roman" panose="02020603050405020304" pitchFamily="18" charset="0"/>
                <a:cs typeface="Times New Roman" panose="02020603050405020304" pitchFamily="18" charset="0"/>
              </a:rPr>
              <a:t>;after school</a:t>
            </a:r>
            <a:r>
              <a:rPr lang="zh-CN" altLang="zh-CN" sz="2100">
                <a:solidFill>
                  <a:srgbClr val="000000"/>
                </a:solidFill>
                <a:latin typeface="Times New Roman" panose="02020603050405020304" pitchFamily="18" charset="0"/>
                <a:cs typeface="Times New Roman" panose="02020603050405020304" pitchFamily="18" charset="0"/>
              </a:rPr>
              <a:t>放学后</a:t>
            </a:r>
            <a:r>
              <a:rPr lang="en-US" altLang="zh-CN" sz="2100">
                <a:solidFill>
                  <a:srgbClr val="000000"/>
                </a:solidFill>
                <a:latin typeface="Times New Roman" panose="02020603050405020304" pitchFamily="18" charset="0"/>
                <a:cs typeface="Times New Roman" panose="02020603050405020304" pitchFamily="18" charset="0"/>
              </a:rPr>
              <a:t>;at first</a:t>
            </a:r>
            <a:r>
              <a:rPr lang="zh-CN" altLang="zh-CN" sz="2100">
                <a:solidFill>
                  <a:srgbClr val="000000"/>
                </a:solidFill>
                <a:latin typeface="Times New Roman" panose="02020603050405020304" pitchFamily="18" charset="0"/>
                <a:cs typeface="Times New Roman" panose="02020603050405020304" pitchFamily="18" charset="0"/>
              </a:rPr>
              <a:t>起初</a:t>
            </a:r>
            <a:r>
              <a:rPr lang="en-US" altLang="zh-CN" sz="2100">
                <a:solidFill>
                  <a:srgbClr val="000000"/>
                </a:solidFill>
                <a:latin typeface="Times New Roman" panose="02020603050405020304" pitchFamily="18" charset="0"/>
                <a:cs typeface="Times New Roman" panose="02020603050405020304" pitchFamily="18" charset="0"/>
              </a:rPr>
              <a:t>;at last</a:t>
            </a:r>
            <a:r>
              <a:rPr lang="zh-CN" altLang="zh-CN" sz="2100">
                <a:solidFill>
                  <a:srgbClr val="000000"/>
                </a:solidFill>
                <a:latin typeface="Times New Roman" panose="02020603050405020304" pitchFamily="18" charset="0"/>
                <a:cs typeface="Times New Roman" panose="02020603050405020304" pitchFamily="18" charset="0"/>
              </a:rPr>
              <a:t>最终</a:t>
            </a:r>
            <a:r>
              <a:rPr lang="en-US" altLang="zh-CN" sz="2100">
                <a:solidFill>
                  <a:srgbClr val="000000"/>
                </a:solidFill>
                <a:latin typeface="Times New Roman" panose="02020603050405020304" pitchFamily="18" charset="0"/>
                <a:cs typeface="Times New Roman" panose="02020603050405020304" pitchFamily="18" charset="0"/>
              </a:rPr>
              <a:t>;by hand</a:t>
            </a:r>
            <a:r>
              <a:rPr lang="zh-CN" altLang="zh-CN" sz="2100">
                <a:solidFill>
                  <a:srgbClr val="000000"/>
                </a:solidFill>
                <a:latin typeface="Times New Roman" panose="02020603050405020304" pitchFamily="18" charset="0"/>
                <a:cs typeface="Times New Roman" panose="02020603050405020304" pitchFamily="18" charset="0"/>
              </a:rPr>
              <a:t>手工做的</a:t>
            </a:r>
            <a:r>
              <a:rPr lang="en-US" altLang="zh-CN" sz="2100">
                <a:solidFill>
                  <a:srgbClr val="000000"/>
                </a:solidFill>
                <a:latin typeface="Times New Roman" panose="02020603050405020304" pitchFamily="18" charset="0"/>
                <a:cs typeface="Times New Roman" panose="02020603050405020304" pitchFamily="18" charset="0"/>
              </a:rPr>
              <a:t>;pay attention to</a:t>
            </a:r>
            <a:r>
              <a:rPr lang="zh-CN" altLang="zh-CN" sz="2100">
                <a:solidFill>
                  <a:srgbClr val="000000"/>
                </a:solidFill>
                <a:latin typeface="Times New Roman" panose="02020603050405020304" pitchFamily="18" charset="0"/>
                <a:cs typeface="Times New Roman" panose="02020603050405020304" pitchFamily="18" charset="0"/>
              </a:rPr>
              <a:t>注意</a:t>
            </a:r>
            <a:r>
              <a:rPr lang="en-US" altLang="zh-CN" sz="2100">
                <a:solidFill>
                  <a:srgbClr val="000000"/>
                </a:solidFill>
                <a:latin typeface="Times New Roman" panose="02020603050405020304" pitchFamily="18" charset="0"/>
                <a:cs typeface="Times New Roman" panose="02020603050405020304" pitchFamily="18" charset="0"/>
              </a:rPr>
              <a:t>;set fire to</a:t>
            </a:r>
            <a:r>
              <a:rPr lang="zh-CN" altLang="zh-CN" sz="2100">
                <a:solidFill>
                  <a:srgbClr val="000000"/>
                </a:solidFill>
                <a:latin typeface="Times New Roman" panose="02020603050405020304" pitchFamily="18" charset="0"/>
                <a:cs typeface="Times New Roman" panose="02020603050405020304" pitchFamily="18" charset="0"/>
              </a:rPr>
              <a:t>放火</a:t>
            </a:r>
            <a:r>
              <a:rPr lang="en-US" altLang="zh-CN" sz="2100">
                <a:solidFill>
                  <a:srgbClr val="000000"/>
                </a:solidFill>
                <a:latin typeface="Times New Roman" panose="02020603050405020304" pitchFamily="18" charset="0"/>
                <a:cs typeface="Times New Roman" panose="02020603050405020304" pitchFamily="18" charset="0"/>
              </a:rPr>
              <a:t>;take pride in</a:t>
            </a:r>
            <a:r>
              <a:rPr lang="zh-CN" altLang="zh-CN" sz="2100">
                <a:solidFill>
                  <a:srgbClr val="000000"/>
                </a:solidFill>
                <a:latin typeface="Times New Roman" panose="02020603050405020304" pitchFamily="18" charset="0"/>
                <a:cs typeface="Times New Roman" panose="02020603050405020304" pitchFamily="18" charset="0"/>
              </a:rPr>
              <a:t>以</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为豪</a:t>
            </a:r>
            <a:r>
              <a:rPr lang="en-US" altLang="zh-CN" sz="2100">
                <a:solidFill>
                  <a:srgbClr val="000000"/>
                </a:solidFill>
                <a:latin typeface="Times New Roman" panose="02020603050405020304" pitchFamily="18" charset="0"/>
                <a:cs typeface="Times New Roman" panose="02020603050405020304" pitchFamily="18" charset="0"/>
              </a:rPr>
              <a:t>;take care of</a:t>
            </a:r>
            <a:r>
              <a:rPr lang="zh-CN" altLang="zh-CN" sz="2100">
                <a:solidFill>
                  <a:srgbClr val="000000"/>
                </a:solidFill>
                <a:latin typeface="Times New Roman" panose="02020603050405020304" pitchFamily="18" charset="0"/>
                <a:cs typeface="Times New Roman" panose="02020603050405020304" pitchFamily="18" charset="0"/>
              </a:rPr>
              <a:t>照顾</a:t>
            </a:r>
            <a:r>
              <a:rPr lang="en-US" altLang="zh-CN" sz="2100">
                <a:solidFill>
                  <a:srgbClr val="000000"/>
                </a:solidFill>
                <a:latin typeface="Times New Roman" panose="02020603050405020304" pitchFamily="18" charset="0"/>
                <a:cs typeface="Times New Roman" panose="02020603050405020304" pitchFamily="18" charset="0"/>
              </a:rPr>
              <a:t>;take office</a:t>
            </a:r>
            <a:r>
              <a:rPr lang="zh-CN" altLang="zh-CN" sz="2100">
                <a:solidFill>
                  <a:srgbClr val="000000"/>
                </a:solidFill>
                <a:latin typeface="Times New Roman" panose="02020603050405020304" pitchFamily="18" charset="0"/>
                <a:cs typeface="Times New Roman" panose="02020603050405020304" pitchFamily="18" charset="0"/>
              </a:rPr>
              <a:t>就职</a:t>
            </a:r>
            <a:r>
              <a:rPr lang="en-US" altLang="zh-CN" sz="2100">
                <a:solidFill>
                  <a:srgbClr val="000000"/>
                </a:solidFill>
                <a:latin typeface="Times New Roman" panose="02020603050405020304" pitchFamily="18" charset="0"/>
                <a:cs typeface="Times New Roman" panose="02020603050405020304" pitchFamily="18" charset="0"/>
              </a:rPr>
              <a:t>;take part in</a:t>
            </a:r>
            <a:r>
              <a:rPr lang="zh-CN" altLang="zh-CN" sz="2100">
                <a:solidFill>
                  <a:srgbClr val="000000"/>
                </a:solidFill>
                <a:latin typeface="Times New Roman" panose="02020603050405020304" pitchFamily="18" charset="0"/>
                <a:cs typeface="Times New Roman" panose="02020603050405020304" pitchFamily="18" charset="0"/>
              </a:rPr>
              <a:t>参加</a:t>
            </a:r>
            <a:r>
              <a:rPr lang="en-US" altLang="zh-CN" sz="2100">
                <a:solidFill>
                  <a:srgbClr val="000000"/>
                </a:solidFill>
                <a:latin typeface="Times New Roman" panose="02020603050405020304" pitchFamily="18" charset="0"/>
                <a:cs typeface="Times New Roman" panose="02020603050405020304" pitchFamily="18" charset="0"/>
              </a:rPr>
              <a:t>;in town</a:t>
            </a:r>
            <a:r>
              <a:rPr lang="zh-CN" altLang="zh-CN" sz="2100">
                <a:solidFill>
                  <a:srgbClr val="000000"/>
                </a:solidFill>
                <a:latin typeface="Times New Roman" panose="02020603050405020304" pitchFamily="18" charset="0"/>
                <a:cs typeface="Times New Roman" panose="02020603050405020304" pitchFamily="18" charset="0"/>
              </a:rPr>
              <a:t>在城里</a:t>
            </a:r>
            <a:r>
              <a:rPr lang="en-US" altLang="zh-CN" sz="2100">
                <a:solidFill>
                  <a:srgbClr val="000000"/>
                </a:solidFill>
                <a:latin typeface="Times New Roman" panose="02020603050405020304" pitchFamily="18" charset="0"/>
                <a:cs typeface="Times New Roman" panose="02020603050405020304" pitchFamily="18" charset="0"/>
              </a:rPr>
              <a:t>;keep...in mind</a:t>
            </a:r>
            <a:r>
              <a:rPr lang="zh-CN" altLang="zh-CN" sz="2100">
                <a:solidFill>
                  <a:srgbClr val="000000"/>
                </a:solidFill>
                <a:latin typeface="Times New Roman" panose="02020603050405020304" pitchFamily="18" charset="0"/>
                <a:cs typeface="Times New Roman" panose="02020603050405020304" pitchFamily="18" charset="0"/>
              </a:rPr>
              <a:t>牢记</a:t>
            </a:r>
            <a:r>
              <a:rPr lang="en-US" altLang="zh-CN" sz="2100">
                <a:solidFill>
                  <a:srgbClr val="000000"/>
                </a:solidFill>
                <a:latin typeface="Times New Roman" panose="02020603050405020304" pitchFamily="18" charset="0"/>
                <a:cs typeface="Times New Roman" panose="02020603050405020304" pitchFamily="18" charset="0"/>
              </a:rPr>
              <a:t>;in trouble</a:t>
            </a:r>
            <a:r>
              <a:rPr lang="zh-CN" altLang="zh-CN" sz="2100">
                <a:solidFill>
                  <a:srgbClr val="000000"/>
                </a:solidFill>
                <a:latin typeface="Times New Roman" panose="02020603050405020304" pitchFamily="18" charset="0"/>
                <a:cs typeface="Times New Roman" panose="02020603050405020304" pitchFamily="18" charset="0"/>
              </a:rPr>
              <a:t>处在麻烦中</a:t>
            </a:r>
            <a:r>
              <a:rPr lang="en-US" altLang="zh-CN" sz="2100">
                <a:solidFill>
                  <a:srgbClr val="000000"/>
                </a:solidFill>
                <a:latin typeface="Times New Roman" panose="02020603050405020304" pitchFamily="18" charset="0"/>
                <a:cs typeface="Times New Roman" panose="02020603050405020304" pitchFamily="18" charset="0"/>
              </a:rPr>
              <a:t>;on foot</a:t>
            </a:r>
            <a:r>
              <a:rPr lang="zh-CN" altLang="zh-CN" sz="2100">
                <a:solidFill>
                  <a:srgbClr val="000000"/>
                </a:solidFill>
                <a:latin typeface="Times New Roman" panose="02020603050405020304" pitchFamily="18" charset="0"/>
                <a:cs typeface="Times New Roman" panose="02020603050405020304" pitchFamily="18" charset="0"/>
              </a:rPr>
              <a:t>步行</a:t>
            </a:r>
            <a:r>
              <a:rPr lang="en-US" altLang="zh-CN" sz="2100">
                <a:solidFill>
                  <a:srgbClr val="000000"/>
                </a:solidFill>
                <a:latin typeface="Times New Roman" panose="02020603050405020304" pitchFamily="18" charset="0"/>
                <a:cs typeface="Times New Roman" panose="02020603050405020304" pitchFamily="18" charset="0"/>
              </a:rPr>
              <a:t>;leave word</a:t>
            </a:r>
            <a:r>
              <a:rPr lang="zh-CN" altLang="zh-CN" sz="2100">
                <a:solidFill>
                  <a:srgbClr val="000000"/>
                </a:solidFill>
                <a:latin typeface="Times New Roman" panose="02020603050405020304" pitchFamily="18" charset="0"/>
                <a:cs typeface="Times New Roman" panose="02020603050405020304" pitchFamily="18" charset="0"/>
              </a:rPr>
              <a:t>留言</a:t>
            </a:r>
            <a:r>
              <a:rPr lang="en-US" altLang="zh-CN" sz="2100">
                <a:solidFill>
                  <a:srgbClr val="000000"/>
                </a:solidFill>
                <a:latin typeface="Times New Roman" panose="02020603050405020304" pitchFamily="18" charset="0"/>
                <a:cs typeface="Times New Roman" panose="02020603050405020304" pitchFamily="18" charset="0"/>
              </a:rPr>
              <a:t>;on time</a:t>
            </a:r>
            <a:r>
              <a:rPr lang="zh-CN" altLang="zh-CN" sz="2100">
                <a:solidFill>
                  <a:srgbClr val="000000"/>
                </a:solidFill>
                <a:latin typeface="Times New Roman" panose="02020603050405020304" pitchFamily="18" charset="0"/>
                <a:cs typeface="Times New Roman" panose="02020603050405020304" pitchFamily="18" charset="0"/>
              </a:rPr>
              <a:t>按时</a:t>
            </a:r>
            <a:r>
              <a:rPr lang="en-US" altLang="zh-CN" sz="2100">
                <a:solidFill>
                  <a:srgbClr val="000000"/>
                </a:solidFill>
                <a:latin typeface="Times New Roman" panose="02020603050405020304" pitchFamily="18" charset="0"/>
                <a:cs typeface="Times New Roman" panose="02020603050405020304" pitchFamily="18" charset="0"/>
              </a:rPr>
              <a:t>;catch sight of</a:t>
            </a:r>
            <a:r>
              <a:rPr lang="zh-CN" altLang="zh-CN" sz="2100">
                <a:solidFill>
                  <a:srgbClr val="000000"/>
                </a:solidFill>
                <a:latin typeface="Times New Roman" panose="02020603050405020304" pitchFamily="18" charset="0"/>
                <a:cs typeface="Times New Roman" panose="02020603050405020304" pitchFamily="18" charset="0"/>
              </a:rPr>
              <a:t>看见</a:t>
            </a:r>
            <a:r>
              <a:rPr lang="en-US" altLang="zh-CN" sz="2100">
                <a:solidFill>
                  <a:srgbClr val="000000"/>
                </a:solidFill>
                <a:latin typeface="Times New Roman" panose="02020603050405020304" pitchFamily="18" charset="0"/>
                <a:cs typeface="Times New Roman" panose="02020603050405020304" pitchFamily="18" charset="0"/>
              </a:rPr>
              <a:t>;do harm to</a:t>
            </a:r>
            <a:r>
              <a:rPr lang="zh-CN" altLang="zh-CN" sz="2100">
                <a:solidFill>
                  <a:srgbClr val="000000"/>
                </a:solidFill>
                <a:latin typeface="Times New Roman" panose="02020603050405020304" pitchFamily="18" charset="0"/>
                <a:cs typeface="Times New Roman" panose="02020603050405020304" pitchFamily="18" charset="0"/>
              </a:rPr>
              <a:t>对</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有害</a:t>
            </a:r>
            <a:r>
              <a:rPr lang="en-US" altLang="zh-CN" sz="2100">
                <a:solidFill>
                  <a:srgbClr val="000000"/>
                </a:solidFill>
                <a:latin typeface="Times New Roman" panose="02020603050405020304" pitchFamily="18" charset="0"/>
                <a:cs typeface="Times New Roman" panose="02020603050405020304" pitchFamily="18" charset="0"/>
              </a:rPr>
              <a:t>;lose weight</a:t>
            </a:r>
            <a:r>
              <a:rPr lang="zh-CN" altLang="zh-CN" sz="2100">
                <a:solidFill>
                  <a:srgbClr val="000000"/>
                </a:solidFill>
                <a:latin typeface="Times New Roman" panose="02020603050405020304" pitchFamily="18" charset="0"/>
                <a:cs typeface="Times New Roman" panose="02020603050405020304" pitchFamily="18" charset="0"/>
              </a:rPr>
              <a:t>减肥</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605" y="548640"/>
            <a:ext cx="5080000" cy="368300"/>
          </a:xfrm>
          <a:prstGeom prst="rect">
            <a:avLst/>
          </a:prstGeom>
          <a:noFill/>
          <a:ln w="9525">
            <a:noFill/>
          </a:ln>
        </p:spPr>
        <p:txBody>
          <a:bodyPr>
            <a:spAutoFit/>
          </a:bodyPr>
          <a:p>
            <a:pPr algn="ctr"/>
            <a:r>
              <a:rPr lang="en-US" sz="1800" b="1">
                <a:latin typeface="Calibri" panose="020F0502020204030204" charset="0"/>
                <a:ea typeface="宋体" panose="02010600030101010101" pitchFamily="2" charset="-122"/>
              </a:rPr>
              <a:t>2</a:t>
            </a:r>
            <a:r>
              <a:rPr lang="en-US" sz="1800" b="1">
                <a:latin typeface="Calibri" panose="020F0502020204030204" charset="0"/>
                <a:ea typeface="宋体" panose="02010600030101010101" pitchFamily="2" charset="-122"/>
                <a:cs typeface="Times New Roman" panose="02020603050405020304" pitchFamily="18" charset="0"/>
              </a:rPr>
              <a:t>011-2022</a:t>
            </a:r>
            <a:r>
              <a:rPr lang="zh-CN" sz="1800" b="1">
                <a:latin typeface="Calibri" panose="020F0502020204030204" charset="0"/>
                <a:ea typeface="宋体" panose="02010600030101010101" pitchFamily="2" charset="-122"/>
              </a:rPr>
              <a:t>年体育单招考试</a:t>
            </a:r>
            <a:r>
              <a:rPr lang="zh-CN" sz="1800" b="1">
                <a:latin typeface="Calibri" panose="020F0502020204030204" charset="0"/>
                <a:ea typeface="宋体" panose="02010600030101010101" pitchFamily="2" charset="-122"/>
              </a:rPr>
              <a:t>冠词考点分布情况</a:t>
            </a:r>
            <a:endParaRPr lang="zh-CN" altLang="en-US" sz="1800" b="1">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755650" y="1052830"/>
          <a:ext cx="7279005" cy="2864485"/>
        </p:xfrm>
        <a:graphic>
          <a:graphicData uri="http://schemas.openxmlformats.org/drawingml/2006/table">
            <a:tbl>
              <a:tblPr/>
              <a:tblGrid>
                <a:gridCol w="3637280"/>
                <a:gridCol w="3641725"/>
              </a:tblGrid>
              <a:tr h="22034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年份</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冠词</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022</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021</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020</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019</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018</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017</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016</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015</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cs typeface="+mn-lt"/>
                        </a:rPr>
                        <a:t>0</a:t>
                      </a:r>
                      <a:endParaRPr lang="en-US" altLang="en-US" sz="20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014</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013</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012</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ctr">
                        <a:buNone/>
                      </a:pPr>
                      <a:r>
                        <a:rPr lang="en-US" sz="2000" b="1">
                          <a:ea typeface="宋体" panose="02010600030101010101" pitchFamily="2" charset="-122"/>
                          <a:cs typeface="+mn-lt"/>
                        </a:rPr>
                        <a:t>2</a:t>
                      </a:r>
                      <a:r>
                        <a:rPr lang="en-US" sz="2000" b="1">
                          <a:cs typeface="+mn-lt"/>
                        </a:rPr>
                        <a:t>011</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ea typeface="宋体" panose="02010600030101010101" pitchFamily="2" charset="-122"/>
                          <a:cs typeface="+mn-lt"/>
                        </a:rPr>
                        <a:t>0</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55650" y="5229225"/>
            <a:ext cx="7279005" cy="922020"/>
          </a:xfrm>
          <a:prstGeom prst="rect">
            <a:avLst/>
          </a:prstGeom>
          <a:noFill/>
          <a:ln w="9525">
            <a:noFill/>
          </a:ln>
        </p:spPr>
        <p:txBody>
          <a:bodyPr wrap="square">
            <a:spAutoFit/>
          </a:bodyPr>
          <a:p>
            <a:r>
              <a:rPr lang="zh-CN" sz="1800" b="1">
                <a:solidFill>
                  <a:srgbClr val="0070C0"/>
                </a:solidFill>
                <a:latin typeface="Times New Roman" panose="02020603050405020304" pitchFamily="18" charset="0"/>
                <a:ea typeface="宋体" panose="02010600030101010101" pitchFamily="2" charset="-122"/>
              </a:rPr>
              <a:t>考点分析：从</a:t>
            </a:r>
            <a:r>
              <a:rPr lang="en-US" sz="1800" b="1">
                <a:solidFill>
                  <a:srgbClr val="0070C0"/>
                </a:solidFill>
                <a:latin typeface="Times New Roman" panose="02020603050405020304" pitchFamily="18" charset="0"/>
                <a:ea typeface="宋体" panose="02010600030101010101" pitchFamily="2" charset="-122"/>
              </a:rPr>
              <a:t>2015</a:t>
            </a:r>
            <a:r>
              <a:rPr lang="zh-CN" sz="1800" b="1">
                <a:solidFill>
                  <a:srgbClr val="0070C0"/>
                </a:solidFill>
                <a:latin typeface="Times New Roman" panose="02020603050405020304" pitchFamily="18" charset="0"/>
                <a:ea typeface="宋体" panose="02010600030101010101" pitchFamily="2" charset="-122"/>
              </a:rPr>
              <a:t>到</a:t>
            </a:r>
            <a:r>
              <a:rPr lang="en-US" sz="1800" b="1">
                <a:solidFill>
                  <a:srgbClr val="0070C0"/>
                </a:solidFill>
                <a:latin typeface="Times New Roman" panose="02020603050405020304" pitchFamily="18" charset="0"/>
                <a:ea typeface="宋体" panose="02010600030101010101" pitchFamily="2" charset="-122"/>
              </a:rPr>
              <a:t>2021</a:t>
            </a:r>
            <a:r>
              <a:rPr lang="zh-CN" sz="1800" b="1">
                <a:solidFill>
                  <a:srgbClr val="0070C0"/>
                </a:solidFill>
                <a:latin typeface="Times New Roman" panose="02020603050405020304" pitchFamily="18" charset="0"/>
                <a:ea typeface="宋体" panose="02010600030101010101" pitchFamily="2" charset="-122"/>
              </a:rPr>
              <a:t>年只考过一次，但是却是出现在</a:t>
            </a:r>
            <a:r>
              <a:rPr lang="en-US" sz="1800" b="1">
                <a:solidFill>
                  <a:srgbClr val="0070C0"/>
                </a:solidFill>
                <a:latin typeface="Times New Roman" panose="02020603050405020304" pitchFamily="18" charset="0"/>
                <a:ea typeface="宋体" panose="02010600030101010101" pitchFamily="2" charset="-122"/>
              </a:rPr>
              <a:t>2020</a:t>
            </a:r>
            <a:r>
              <a:rPr lang="zh-CN" sz="1800" b="1">
                <a:solidFill>
                  <a:srgbClr val="0070C0"/>
                </a:solidFill>
                <a:latin typeface="Times New Roman" panose="02020603050405020304" pitchFamily="18" charset="0"/>
                <a:ea typeface="宋体" panose="02010600030101010101" pitchFamily="2" charset="-122"/>
              </a:rPr>
              <a:t>年，而</a:t>
            </a:r>
            <a:r>
              <a:rPr lang="en-US" sz="1800" b="1">
                <a:solidFill>
                  <a:srgbClr val="0070C0"/>
                </a:solidFill>
                <a:latin typeface="Times New Roman" panose="02020603050405020304" pitchFamily="18" charset="0"/>
                <a:ea typeface="宋体" panose="02010600030101010101" pitchFamily="2" charset="-122"/>
              </a:rPr>
              <a:t>2021</a:t>
            </a:r>
            <a:r>
              <a:rPr lang="zh-CN" sz="1800" b="1">
                <a:solidFill>
                  <a:srgbClr val="0070C0"/>
                </a:solidFill>
                <a:latin typeface="Times New Roman" panose="02020603050405020304" pitchFamily="18" charset="0"/>
                <a:ea typeface="宋体" panose="02010600030101010101" pitchFamily="2" charset="-122"/>
              </a:rPr>
              <a:t>年没有考，说明冠词不是每年的必考内容，但是</a:t>
            </a:r>
            <a:r>
              <a:rPr lang="en-US" sz="1800" b="1">
                <a:solidFill>
                  <a:srgbClr val="0070C0"/>
                </a:solidFill>
                <a:latin typeface="Times New Roman" panose="02020603050405020304" pitchFamily="18" charset="0"/>
                <a:ea typeface="宋体" panose="02010600030101010101" pitchFamily="2" charset="-122"/>
              </a:rPr>
              <a:t>2022</a:t>
            </a:r>
            <a:r>
              <a:rPr lang="zh-CN" sz="1800" b="1">
                <a:solidFill>
                  <a:srgbClr val="0070C0"/>
                </a:solidFill>
                <a:latin typeface="Times New Roman" panose="02020603050405020304" pitchFamily="18" charset="0"/>
                <a:ea typeface="宋体" panose="02010600030101010101" pitchFamily="2" charset="-122"/>
              </a:rPr>
              <a:t>年</a:t>
            </a:r>
            <a:r>
              <a:rPr lang="en-US" altLang="zh-CN" sz="1800" b="1">
                <a:solidFill>
                  <a:srgbClr val="0070C0"/>
                </a:solidFill>
                <a:latin typeface="Times New Roman" panose="02020603050405020304" pitchFamily="18" charset="0"/>
                <a:ea typeface="宋体" panose="02010600030101010101" pitchFamily="2" charset="-122"/>
              </a:rPr>
              <a:t>2023</a:t>
            </a:r>
            <a:r>
              <a:rPr lang="zh-CN" altLang="en-US" sz="1800" b="1">
                <a:solidFill>
                  <a:srgbClr val="0070C0"/>
                </a:solidFill>
                <a:latin typeface="Times New Roman" panose="02020603050405020304" pitchFamily="18" charset="0"/>
                <a:ea typeface="宋体" panose="02010600030101010101" pitchFamily="2" charset="-122"/>
              </a:rPr>
              <a:t>年均考过一次，</a:t>
            </a:r>
            <a:r>
              <a:rPr lang="zh-CN" sz="1800" b="1">
                <a:solidFill>
                  <a:srgbClr val="0070C0"/>
                </a:solidFill>
                <a:latin typeface="Times New Roman" panose="02020603050405020304" pitchFamily="18" charset="0"/>
                <a:ea typeface="宋体" panose="02010600030101010101" pitchFamily="2" charset="-122"/>
              </a:rPr>
              <a:t>明年考查代词的可能性还是比较大的。</a:t>
            </a:r>
            <a:endParaRPr lang="zh-CN" altLang="en-US" sz="1800" b="1">
              <a:solidFill>
                <a:srgbClr val="0070C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605" y="548640"/>
            <a:ext cx="5080000" cy="368300"/>
          </a:xfrm>
          <a:prstGeom prst="rect">
            <a:avLst/>
          </a:prstGeom>
          <a:noFill/>
          <a:ln w="9525">
            <a:noFill/>
          </a:ln>
        </p:spPr>
        <p:txBody>
          <a:bodyPr>
            <a:spAutoFit/>
          </a:bodyPr>
          <a:lstStyle/>
          <a:p>
            <a:pPr algn="ctr"/>
            <a:r>
              <a:rPr lang="en-US" sz="1800" b="1" dirty="0" smtClean="0">
                <a:latin typeface="Calibri" panose="020F0502020204030204" charset="0"/>
                <a:ea typeface="宋体" panose="02010600030101010101" pitchFamily="2" charset="-122"/>
              </a:rPr>
              <a:t>2</a:t>
            </a:r>
            <a:r>
              <a:rPr lang="en-US" sz="1800" b="1" dirty="0" smtClean="0">
                <a:latin typeface="Calibri" panose="020F0502020204030204" charset="0"/>
                <a:ea typeface="宋体" panose="02010600030101010101" pitchFamily="2" charset="-122"/>
                <a:cs typeface="Times New Roman" panose="02020603050405020304" pitchFamily="18" charset="0"/>
              </a:rPr>
              <a:t>013-202</a:t>
            </a:r>
            <a:r>
              <a:rPr lang="en-US" altLang="zh-CN" sz="1800" b="1" dirty="0" smtClean="0">
                <a:latin typeface="Calibri" panose="020F0502020204030204" charset="0"/>
                <a:ea typeface="宋体" panose="02010600030101010101" pitchFamily="2" charset="-122"/>
                <a:cs typeface="Times New Roman" panose="02020603050405020304" pitchFamily="18" charset="0"/>
              </a:rPr>
              <a:t>4</a:t>
            </a:r>
            <a:r>
              <a:rPr lang="zh-CN" sz="1800" b="1" dirty="0" smtClean="0">
                <a:latin typeface="Calibri" panose="020F0502020204030204" charset="0"/>
                <a:ea typeface="宋体" panose="02010600030101010101" pitchFamily="2" charset="-122"/>
              </a:rPr>
              <a:t>年</a:t>
            </a:r>
            <a:r>
              <a:rPr lang="zh-CN" sz="1800" b="1" dirty="0">
                <a:latin typeface="Calibri" panose="020F0502020204030204" charset="0"/>
                <a:ea typeface="宋体" panose="02010600030101010101" pitchFamily="2" charset="-122"/>
              </a:rPr>
              <a:t>体育单招考试冠词考点分布情况</a:t>
            </a:r>
            <a:endParaRPr lang="zh-CN" altLang="en-US" sz="1800" b="1" dirty="0">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755650" y="1052830"/>
          <a:ext cx="7279005" cy="3962400"/>
        </p:xfrm>
        <a:graphic>
          <a:graphicData uri="http://schemas.openxmlformats.org/drawingml/2006/table">
            <a:tbl>
              <a:tblPr/>
              <a:tblGrid>
                <a:gridCol w="3637280"/>
                <a:gridCol w="3641725"/>
              </a:tblGrid>
              <a:tr h="220345">
                <a:tc>
                  <a:txBody>
                    <a:bodyPr/>
                    <a:lstStyle/>
                    <a:p>
                      <a:pPr indent="0" algn="ctr">
                        <a:buNone/>
                      </a:pPr>
                      <a:r>
                        <a:rPr lang="en-US" sz="2000" b="1" dirty="0" err="1">
                          <a:latin typeface="宋体" panose="02010600030101010101" pitchFamily="2" charset="-122"/>
                          <a:ea typeface="宋体" panose="02010600030101010101" pitchFamily="2" charset="-122"/>
                          <a:cs typeface="宋体" panose="02010600030101010101" pitchFamily="2" charset="-122"/>
                        </a:rPr>
                        <a:t>年份</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冠词</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dirty="0" smtClean="0">
                          <a:ea typeface="宋体" panose="02010600030101010101" pitchFamily="2" charset="-122"/>
                          <a:cs typeface="+mn-lt"/>
                        </a:rPr>
                        <a:t>2</a:t>
                      </a:r>
                      <a:r>
                        <a:rPr lang="en-US" sz="2000" b="1" dirty="0" smtClean="0">
                          <a:cs typeface="+mn-lt"/>
                        </a:rPr>
                        <a:t>02</a:t>
                      </a:r>
                      <a:r>
                        <a:rPr lang="en-US" altLang="zh-CN" sz="2000" b="1" dirty="0" smtClean="0">
                          <a:cs typeface="+mn-lt"/>
                        </a:rPr>
                        <a:t>4</a:t>
                      </a:r>
                      <a:r>
                        <a:rPr lang="en-US" sz="2000" b="1" dirty="0" smtClean="0">
                          <a:ea typeface="宋体" panose="02010600030101010101" pitchFamily="2" charset="-122"/>
                          <a:cs typeface="+mn-lt"/>
                        </a:rPr>
                        <a:t>年</a:t>
                      </a:r>
                      <a:endParaRPr lang="en-US" altLang="en-US" sz="2000" b="1" dirty="0">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2000" b="1" dirty="0">
                          <a:cs typeface="+mn-lt"/>
                          <a:sym typeface="+mn-ea"/>
                        </a:rPr>
                        <a:t>0</a:t>
                      </a:r>
                      <a:endParaRPr lang="en-US" altLang="en-US" sz="20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220345">
                <a:tc>
                  <a:txBody>
                    <a:bodyPr/>
                    <a:lstStyle/>
                    <a:p>
                      <a:pPr indent="0" algn="ctr">
                        <a:buNone/>
                      </a:pPr>
                      <a:r>
                        <a:rPr lang="en-US" sz="2000" b="1" dirty="0">
                          <a:ea typeface="宋体" panose="02010600030101010101" pitchFamily="2" charset="-122"/>
                          <a:cs typeface="+mn-lt"/>
                        </a:rPr>
                        <a:t>2</a:t>
                      </a:r>
                      <a:r>
                        <a:rPr lang="en-US" sz="2000" b="1" dirty="0">
                          <a:cs typeface="+mn-lt"/>
                        </a:rPr>
                        <a:t>023</a:t>
                      </a:r>
                      <a:r>
                        <a:rPr lang="en-US" sz="2000" b="1" dirty="0">
                          <a:ea typeface="宋体" panose="02010600030101010101" pitchFamily="2" charset="-122"/>
                          <a:cs typeface="+mn-lt"/>
                        </a:rPr>
                        <a:t>年</a:t>
                      </a:r>
                      <a:endParaRPr lang="en-US" altLang="en-US" sz="2000" b="1" dirty="0">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solidFill>
                            <a:srgbClr val="FF0000"/>
                          </a:solidFill>
                          <a:ea typeface="宋体" panose="02010600030101010101" pitchFamily="2" charset="-122"/>
                          <a:cs typeface="+mn-lt"/>
                        </a:rPr>
                        <a:t>1</a:t>
                      </a:r>
                      <a:endParaRPr lang="en-US" altLang="en-US" sz="20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022</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rPr>
                        <a:t>0</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021</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sym typeface="+mn-ea"/>
                        </a:rPr>
                        <a:t>0</a:t>
                      </a:r>
                      <a:endParaRPr lang="en-US" altLang="en-US" sz="20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020</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solidFill>
                            <a:srgbClr val="FF0000"/>
                          </a:solidFill>
                          <a:cs typeface="+mn-lt"/>
                          <a:sym typeface="+mn-ea"/>
                        </a:rPr>
                        <a:t>1</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019</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rPr>
                        <a:t>0</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018</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rPr>
                        <a:t>0</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017</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rPr>
                        <a:t>0</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016</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rPr>
                        <a:t>0</a:t>
                      </a:r>
                      <a:endParaRPr lang="en-US" altLang="en-US" sz="20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015</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cs typeface="+mn-lt"/>
                          <a:sym typeface="+mn-ea"/>
                        </a:rPr>
                        <a:t>0</a:t>
                      </a:r>
                      <a:endParaRPr lang="en-US" altLang="en-US" sz="20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014</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solidFill>
                            <a:srgbClr val="FF0000"/>
                          </a:solidFill>
                          <a:cs typeface="+mn-lt"/>
                        </a:rPr>
                        <a:t>1</a:t>
                      </a:r>
                      <a:endParaRPr lang="en-US" altLang="en-US" sz="20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lstStyle/>
                    <a:p>
                      <a:pPr indent="0" algn="ctr">
                        <a:buNone/>
                      </a:pPr>
                      <a:r>
                        <a:rPr lang="en-US" sz="2000" b="1">
                          <a:ea typeface="宋体" panose="02010600030101010101" pitchFamily="2" charset="-122"/>
                          <a:cs typeface="+mn-lt"/>
                        </a:rPr>
                        <a:t>2</a:t>
                      </a:r>
                      <a:r>
                        <a:rPr lang="en-US" sz="2000" b="1">
                          <a:cs typeface="+mn-lt"/>
                        </a:rPr>
                        <a:t>013</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solidFill>
                            <a:srgbClr val="FF0000"/>
                          </a:solidFill>
                          <a:cs typeface="+mn-lt"/>
                        </a:rPr>
                        <a:t>1</a:t>
                      </a:r>
                      <a:endParaRPr lang="en-US" altLang="en-US" sz="20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55650" y="5229225"/>
            <a:ext cx="7279005" cy="922020"/>
          </a:xfrm>
          <a:prstGeom prst="rect">
            <a:avLst/>
          </a:prstGeom>
          <a:noFill/>
          <a:ln w="9525">
            <a:noFill/>
          </a:ln>
        </p:spPr>
        <p:txBody>
          <a:bodyPr wrap="square">
            <a:spAutoFit/>
          </a:bodyPr>
          <a:lstStyle/>
          <a:p>
            <a:r>
              <a:rPr lang="zh-CN" sz="1800" b="1">
                <a:solidFill>
                  <a:srgbClr val="0070C0"/>
                </a:solidFill>
                <a:latin typeface="Times New Roman" panose="02020603050405020304" pitchFamily="18" charset="0"/>
                <a:ea typeface="宋体" panose="02010600030101010101" pitchFamily="2" charset="-122"/>
              </a:rPr>
              <a:t>考点分析：从</a:t>
            </a:r>
            <a:r>
              <a:rPr lang="en-US" sz="1800" b="1">
                <a:solidFill>
                  <a:srgbClr val="0070C0"/>
                </a:solidFill>
                <a:latin typeface="Times New Roman" panose="02020603050405020304" pitchFamily="18" charset="0"/>
                <a:ea typeface="宋体" panose="02010600030101010101" pitchFamily="2" charset="-122"/>
              </a:rPr>
              <a:t>2015</a:t>
            </a:r>
            <a:r>
              <a:rPr lang="zh-CN" sz="1800" b="1">
                <a:solidFill>
                  <a:srgbClr val="0070C0"/>
                </a:solidFill>
                <a:latin typeface="Times New Roman" panose="02020603050405020304" pitchFamily="18" charset="0"/>
                <a:ea typeface="宋体" panose="02010600030101010101" pitchFamily="2" charset="-122"/>
              </a:rPr>
              <a:t>到</a:t>
            </a:r>
            <a:r>
              <a:rPr lang="en-US" sz="1800" b="1">
                <a:solidFill>
                  <a:srgbClr val="0070C0"/>
                </a:solidFill>
                <a:latin typeface="Times New Roman" panose="02020603050405020304" pitchFamily="18" charset="0"/>
                <a:ea typeface="宋体" panose="02010600030101010101" pitchFamily="2" charset="-122"/>
              </a:rPr>
              <a:t>2021</a:t>
            </a:r>
            <a:r>
              <a:rPr lang="zh-CN" sz="1800" b="1">
                <a:solidFill>
                  <a:srgbClr val="0070C0"/>
                </a:solidFill>
                <a:latin typeface="Times New Roman" panose="02020603050405020304" pitchFamily="18" charset="0"/>
                <a:ea typeface="宋体" panose="02010600030101010101" pitchFamily="2" charset="-122"/>
              </a:rPr>
              <a:t>年只考过一次，但是却是出现在</a:t>
            </a:r>
            <a:r>
              <a:rPr lang="en-US" sz="1800" b="1">
                <a:solidFill>
                  <a:srgbClr val="0070C0"/>
                </a:solidFill>
                <a:latin typeface="Times New Roman" panose="02020603050405020304" pitchFamily="18" charset="0"/>
                <a:ea typeface="宋体" panose="02010600030101010101" pitchFamily="2" charset="-122"/>
              </a:rPr>
              <a:t>2020</a:t>
            </a:r>
            <a:r>
              <a:rPr lang="zh-CN" sz="1800" b="1">
                <a:solidFill>
                  <a:srgbClr val="0070C0"/>
                </a:solidFill>
                <a:latin typeface="Times New Roman" panose="02020603050405020304" pitchFamily="18" charset="0"/>
                <a:ea typeface="宋体" panose="02010600030101010101" pitchFamily="2" charset="-122"/>
              </a:rPr>
              <a:t>年，而</a:t>
            </a:r>
            <a:r>
              <a:rPr lang="en-US" sz="1800" b="1">
                <a:solidFill>
                  <a:srgbClr val="0070C0"/>
                </a:solidFill>
                <a:latin typeface="Times New Roman" panose="02020603050405020304" pitchFamily="18" charset="0"/>
                <a:ea typeface="宋体" panose="02010600030101010101" pitchFamily="2" charset="-122"/>
              </a:rPr>
              <a:t>2021</a:t>
            </a:r>
            <a:r>
              <a:rPr lang="zh-CN" sz="1800" b="1">
                <a:solidFill>
                  <a:srgbClr val="0070C0"/>
                </a:solidFill>
                <a:latin typeface="Times New Roman" panose="02020603050405020304" pitchFamily="18" charset="0"/>
                <a:ea typeface="宋体" panose="02010600030101010101" pitchFamily="2" charset="-122"/>
              </a:rPr>
              <a:t>年没有考，说明冠词不是每年的必考内容，但是</a:t>
            </a:r>
            <a:r>
              <a:rPr lang="en-US" sz="1800" b="1">
                <a:solidFill>
                  <a:srgbClr val="0070C0"/>
                </a:solidFill>
                <a:latin typeface="Times New Roman" panose="02020603050405020304" pitchFamily="18" charset="0"/>
                <a:ea typeface="宋体" panose="02010600030101010101" pitchFamily="2" charset="-122"/>
              </a:rPr>
              <a:t>2022</a:t>
            </a:r>
            <a:r>
              <a:rPr lang="zh-CN" sz="1800" b="1">
                <a:solidFill>
                  <a:srgbClr val="0070C0"/>
                </a:solidFill>
                <a:latin typeface="Times New Roman" panose="02020603050405020304" pitchFamily="18" charset="0"/>
                <a:ea typeface="宋体" panose="02010600030101010101" pitchFamily="2" charset="-122"/>
              </a:rPr>
              <a:t>年</a:t>
            </a:r>
            <a:r>
              <a:rPr lang="en-US" altLang="zh-CN" sz="1800" b="1">
                <a:solidFill>
                  <a:srgbClr val="0070C0"/>
                </a:solidFill>
                <a:latin typeface="Times New Roman" panose="02020603050405020304" pitchFamily="18" charset="0"/>
                <a:ea typeface="宋体" panose="02010600030101010101" pitchFamily="2" charset="-122"/>
              </a:rPr>
              <a:t>2023</a:t>
            </a:r>
            <a:r>
              <a:rPr lang="zh-CN" altLang="en-US" sz="1800" b="1">
                <a:solidFill>
                  <a:srgbClr val="0070C0"/>
                </a:solidFill>
                <a:latin typeface="Times New Roman" panose="02020603050405020304" pitchFamily="18" charset="0"/>
                <a:ea typeface="宋体" panose="02010600030101010101" pitchFamily="2" charset="-122"/>
              </a:rPr>
              <a:t>年均考过一次，</a:t>
            </a:r>
            <a:r>
              <a:rPr lang="zh-CN" sz="1800" b="1">
                <a:solidFill>
                  <a:srgbClr val="0070C0"/>
                </a:solidFill>
                <a:latin typeface="Times New Roman" panose="02020603050405020304" pitchFamily="18" charset="0"/>
                <a:ea typeface="宋体" panose="02010600030101010101" pitchFamily="2" charset="-122"/>
              </a:rPr>
              <a:t>明年考查代词的可能性还是比较大的。</a:t>
            </a:r>
            <a:endParaRPr lang="zh-CN" altLang="en-US" sz="1800" b="1">
              <a:solidFill>
                <a:srgbClr val="0070C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605" y="621030"/>
            <a:ext cx="8350885" cy="156845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2022</a:t>
            </a:r>
            <a:r>
              <a:rPr lang="zh-CN" sz="2400" b="1">
                <a:latin typeface="Times New Roman" panose="02020603050405020304" pitchFamily="18" charset="0"/>
                <a:sym typeface="+mn-ea"/>
              </a:rPr>
              <a:t>年）</a:t>
            </a:r>
            <a:r>
              <a:rPr lang="en-US" sz="2400" b="1">
                <a:latin typeface="Times New Roman" panose="02020603050405020304" pitchFamily="18" charset="0"/>
                <a:ea typeface="等线" panose="02010600030101010101" charset="-122"/>
              </a:rPr>
              <a:t>I just bought _________new shirt and some new shoes. The shirt was quite expensive, but _________shoes weren’t.</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等线" panose="02010600030101010101" charset="-122"/>
              </a:rPr>
              <a:t>A. the…/	  B. a…the	     C. the…/	       D. a…/</a:t>
            </a:r>
            <a:endParaRPr lang="en-US" altLang="en-US" sz="2400" b="1">
              <a:latin typeface="Times New Roman" panose="02020603050405020304" pitchFamily="18" charset="0"/>
              <a:ea typeface="等线" panose="02010600030101010101" charset="-122"/>
            </a:endParaRPr>
          </a:p>
        </p:txBody>
      </p:sp>
      <p:sp>
        <p:nvSpPr>
          <p:cNvPr id="2" name="文本框 1"/>
          <p:cNvSpPr txBox="1"/>
          <p:nvPr/>
        </p:nvSpPr>
        <p:spPr>
          <a:xfrm>
            <a:off x="395605" y="2564765"/>
            <a:ext cx="7858760" cy="119888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B</a:t>
            </a:r>
            <a:r>
              <a:rPr lang="zh-CN" sz="1800">
                <a:solidFill>
                  <a:srgbClr val="FF0000"/>
                </a:solidFill>
                <a:cs typeface="华文中宋" charset="0"/>
              </a:rPr>
              <a:t>解析：</a:t>
            </a:r>
            <a:r>
              <a:rPr lang="zh-CN" sz="1800">
                <a:solidFill>
                  <a:srgbClr val="FF0000"/>
                </a:solidFill>
                <a:latin typeface="Times New Roman" panose="02020603050405020304" pitchFamily="18" charset="0"/>
                <a:ea typeface="宋体" panose="02010600030101010101" pitchFamily="2" charset="-122"/>
              </a:rPr>
              <a:t>考查冠词用法。</a:t>
            </a:r>
            <a:r>
              <a:rPr 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sz="1800">
                <a:solidFill>
                  <a:srgbClr val="FF0000"/>
                </a:solidFill>
                <a:latin typeface="Times New Roman" panose="02020603050405020304" pitchFamily="18" charset="0"/>
                <a:ea typeface="宋体" panose="02010600030101010101" pitchFamily="2" charset="-122"/>
              </a:rPr>
              <a:t>根据句意“我只买了一件新衬衣和几双新鞋子。衬衣</a:t>
            </a:r>
            <a:r>
              <a:rPr lang="zh-CN" sz="1800">
                <a:solidFill>
                  <a:srgbClr val="FF0000"/>
                </a:solidFill>
                <a:cs typeface="华文中宋" charset="0"/>
              </a:rPr>
              <a:t>很贵</a:t>
            </a:r>
            <a:r>
              <a:rPr lang="en-US" sz="1800">
                <a:solidFill>
                  <a:srgbClr val="FF0000"/>
                </a:solidFill>
                <a:latin typeface="Times New Roman" panose="02020603050405020304" pitchFamily="18" charset="0"/>
                <a:cs typeface="华文中宋" charset="0"/>
              </a:rPr>
              <a:t>, </a:t>
            </a:r>
            <a:r>
              <a:rPr lang="zh-CN" sz="1800">
                <a:solidFill>
                  <a:srgbClr val="FF0000"/>
                </a:solidFill>
                <a:cs typeface="华文中宋" charset="0"/>
              </a:rPr>
              <a:t>但是鞋子不贵</a:t>
            </a:r>
            <a:r>
              <a:rPr lang="en-US" sz="1800">
                <a:solidFill>
                  <a:srgbClr val="FF0000"/>
                </a:solidFill>
                <a:latin typeface="Times New Roman" panose="02020603050405020304" pitchFamily="18" charset="0"/>
                <a:cs typeface="华文中宋" charset="0"/>
              </a:rPr>
              <a:t>”</a:t>
            </a:r>
            <a:r>
              <a:rPr lang="zh-CN" sz="1800">
                <a:solidFill>
                  <a:srgbClr val="FF0000"/>
                </a:solidFill>
                <a:cs typeface="华文中宋" charset="0"/>
              </a:rPr>
              <a:t>可知</a:t>
            </a:r>
            <a:r>
              <a:rPr lang="zh-CN" sz="1800">
                <a:solidFill>
                  <a:srgbClr val="FF0000"/>
                </a:solidFill>
                <a:latin typeface="Times New Roman" panose="02020603050405020304" pitchFamily="18" charset="0"/>
                <a:ea typeface="宋体" panose="02010600030101010101" pitchFamily="2" charset="-122"/>
              </a:rPr>
              <a:t>，</a:t>
            </a:r>
            <a:r>
              <a:rPr lang="zh-CN" sz="1800">
                <a:solidFill>
                  <a:srgbClr val="FF0000"/>
                </a:solidFill>
                <a:cs typeface="华文中宋" charset="0"/>
              </a:rPr>
              <a:t>第一个空表示泛指</a:t>
            </a:r>
            <a:r>
              <a:rPr lang="en-US" sz="1800">
                <a:solidFill>
                  <a:srgbClr val="FF0000"/>
                </a:solidFill>
                <a:latin typeface="Times New Roman" panose="02020603050405020304" pitchFamily="18" charset="0"/>
                <a:cs typeface="华文中宋" charset="0"/>
              </a:rPr>
              <a:t>, </a:t>
            </a:r>
            <a:r>
              <a:rPr lang="zh-CN" sz="1800">
                <a:solidFill>
                  <a:srgbClr val="FF0000"/>
                </a:solidFill>
                <a:cs typeface="华文中宋" charset="0"/>
              </a:rPr>
              <a:t>第二个空特指上文提到过的鞋子</a:t>
            </a:r>
            <a:r>
              <a:rPr lang="en-US" sz="1800">
                <a:solidFill>
                  <a:srgbClr val="FF0000"/>
                </a:solidFill>
                <a:latin typeface="Times New Roman" panose="02020603050405020304" pitchFamily="18" charset="0"/>
                <a:cs typeface="华文中宋" charset="0"/>
              </a:rPr>
              <a:t>, </a:t>
            </a:r>
            <a:r>
              <a:rPr lang="zh-CN" sz="1800">
                <a:solidFill>
                  <a:srgbClr val="FF0000"/>
                </a:solidFill>
                <a:cs typeface="华文中宋" charset="0"/>
              </a:rPr>
              <a:t>故正确答案为</a:t>
            </a:r>
            <a:r>
              <a:rPr lang="en-US" sz="1800">
                <a:solidFill>
                  <a:srgbClr val="FF0000"/>
                </a:solidFill>
                <a:latin typeface="Times New Roman" panose="02020603050405020304" pitchFamily="18" charset="0"/>
                <a:cs typeface="华文中宋" charset="0"/>
              </a:rPr>
              <a:t>B</a:t>
            </a:r>
            <a:endParaRPr lang="en-US" altLang="en-US" sz="1800">
              <a:solidFill>
                <a:srgbClr val="FF0000"/>
              </a:solidFill>
              <a:latin typeface="Times New Roman" panose="02020603050405020304" pitchFamily="18" charset="0"/>
              <a:cs typeface="华文中宋" charset="0"/>
            </a:endParaRPr>
          </a:p>
        </p:txBody>
      </p:sp>
      <p:sp>
        <p:nvSpPr>
          <p:cNvPr id="3" name="文本框 2"/>
          <p:cNvSpPr txBox="1"/>
          <p:nvPr/>
        </p:nvSpPr>
        <p:spPr>
          <a:xfrm>
            <a:off x="239395" y="3933190"/>
            <a:ext cx="8507095" cy="119888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（2013年）</a:t>
            </a:r>
            <a:r>
              <a:rPr lang="en-US" sz="2400" b="1">
                <a:latin typeface="Times New Roman" panose="02020603050405020304" pitchFamily="18" charset="0"/>
                <a:ea typeface="等线" panose="02010600030101010101" charset="-122"/>
              </a:rPr>
              <a:t>Nearly all of ________ young people interviewed believed that hard work was ________key to success.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A./; the     	B. /; a             C. a; /    	D. the; the</a:t>
            </a:r>
            <a:endParaRPr lang="en-US" sz="2400" b="1">
              <a:latin typeface="Times New Roman" panose="02020603050405020304" pitchFamily="18" charset="0"/>
              <a:ea typeface="等线" panose="02010600030101010101" charset="-122"/>
            </a:endParaRPr>
          </a:p>
        </p:txBody>
      </p:sp>
      <p:sp>
        <p:nvSpPr>
          <p:cNvPr id="4" name="文本框 3"/>
          <p:cNvSpPr txBox="1"/>
          <p:nvPr/>
        </p:nvSpPr>
        <p:spPr>
          <a:xfrm>
            <a:off x="467360" y="5229225"/>
            <a:ext cx="7806690" cy="1198880"/>
          </a:xfrm>
          <a:prstGeom prst="rect">
            <a:avLst/>
          </a:prstGeom>
          <a:noFill/>
          <a:ln w="9525">
            <a:noFill/>
          </a:ln>
        </p:spPr>
        <p:txBody>
          <a:bodyPr wrap="square">
            <a:spAutoFit/>
          </a:bodyPr>
          <a:p>
            <a:pPr marL="276860" indent="-276860"/>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endParaRPr lang="en-US" sz="1800">
              <a:solidFill>
                <a:srgbClr val="FF0000"/>
              </a:solidFill>
              <a:latin typeface="Times New Roman" panose="02020603050405020304" pitchFamily="18" charset="0"/>
              <a:ea typeface="宋体" panose="02010600030101010101" pitchFamily="2" charset="-122"/>
            </a:endParaRPr>
          </a:p>
          <a:p>
            <a:pPr marL="276860" indent="-276860"/>
            <a:r>
              <a:rPr lang="zh-CN" sz="1800">
                <a:solidFill>
                  <a:srgbClr val="FF0000"/>
                </a:solidFill>
                <a:latin typeface="Times New Roman" panose="02020603050405020304" pitchFamily="18" charset="0"/>
                <a:ea typeface="宋体" panose="02010600030101010101" pitchFamily="2" charset="-122"/>
              </a:rPr>
              <a:t>解析：考查冠词用法。句意：并不是所有被采访的年轻人都相信努力工作是成功的关键。因为</a:t>
            </a:r>
            <a:r>
              <a:rPr lang="en-US" sz="1800">
                <a:solidFill>
                  <a:srgbClr val="FF0000"/>
                </a:solidFill>
                <a:latin typeface="Times New Roman" panose="02020603050405020304" pitchFamily="18" charset="0"/>
                <a:ea typeface="宋体" panose="02010600030101010101" pitchFamily="2" charset="-122"/>
              </a:rPr>
              <a:t>all of +the+</a:t>
            </a:r>
            <a:r>
              <a:rPr lang="zh-CN" sz="1800">
                <a:solidFill>
                  <a:srgbClr val="FF0000"/>
                </a:solidFill>
                <a:latin typeface="Times New Roman" panose="02020603050405020304" pitchFamily="18" charset="0"/>
                <a:ea typeface="宋体" panose="02010600030101010101" pitchFamily="2" charset="-122"/>
              </a:rPr>
              <a:t>名词复数，所以第一空填</a:t>
            </a:r>
            <a:r>
              <a:rPr lang="en-US" sz="1800">
                <a:solidFill>
                  <a:srgbClr val="FF0000"/>
                </a:solidFill>
                <a:latin typeface="Times New Roman" panose="02020603050405020304" pitchFamily="18" charset="0"/>
                <a:ea typeface="宋体" panose="02010600030101010101" pitchFamily="2" charset="-122"/>
              </a:rPr>
              <a:t>the</a:t>
            </a:r>
            <a:r>
              <a:rPr lang="zh-CN" sz="1800">
                <a:solidFill>
                  <a:srgbClr val="FF0000"/>
                </a:solidFill>
                <a:latin typeface="Times New Roman" panose="02020603050405020304" pitchFamily="18" charset="0"/>
                <a:ea typeface="宋体" panose="02010600030101010101" pitchFamily="2" charset="-122"/>
              </a:rPr>
              <a:t>，可排除</a:t>
            </a:r>
            <a:r>
              <a:rPr lang="en-US" sz="1800">
                <a:solidFill>
                  <a:srgbClr val="FF0000"/>
                </a:solidFill>
                <a:latin typeface="Times New Roman" panose="02020603050405020304" pitchFamily="18" charset="0"/>
                <a:ea typeface="宋体" panose="02010600030101010101" pitchFamily="2" charset="-122"/>
              </a:rPr>
              <a:t>ABC</a:t>
            </a:r>
            <a:r>
              <a:rPr lang="zh-CN" sz="1800">
                <a:solidFill>
                  <a:srgbClr val="FF0000"/>
                </a:solidFill>
                <a:latin typeface="Times New Roman" panose="02020603050405020304" pitchFamily="18" charset="0"/>
                <a:ea typeface="宋体" panose="02010600030101010101" pitchFamily="2" charset="-122"/>
              </a:rPr>
              <a:t>，故正确答案为</a:t>
            </a:r>
            <a:r>
              <a:rPr lang="en-US" sz="1800">
                <a:solidFill>
                  <a:srgbClr val="FF0000"/>
                </a:solidFill>
                <a:latin typeface="Times New Roman" panose="02020603050405020304" pitchFamily="18" charset="0"/>
                <a:ea typeface="宋体" panose="02010600030101010101" pitchFamily="2" charset="-122"/>
              </a:rPr>
              <a:t>D</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核心考点（三）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代词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3" name="矩形 2"/>
          <p:cNvSpPr>
            <a:spLocks noChangeAspect="1"/>
          </p:cNvSpPr>
          <p:nvPr/>
        </p:nvSpPr>
        <p:spPr>
          <a:xfrm>
            <a:off x="285750" y="1513853"/>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代词的分类</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代词可以分为</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以下</a:t>
            </a:r>
            <a:r>
              <a:rPr lang="zh-CN" altLang="en-US" sz="2100">
                <a:solidFill>
                  <a:srgbClr val="000000"/>
                </a:solidFill>
                <a:latin typeface="Arial" panose="020B0604020202020204" pitchFamily="34" charset="0"/>
                <a:ea typeface="黑体" panose="02010609060101010101" pitchFamily="49" charset="-122"/>
                <a:cs typeface="Times New Roman" panose="02020603050405020304" pitchFamily="18" charset="0"/>
              </a:rPr>
              <a:t>八</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大</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类</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2401244"/>
          <a:ext cx="8572500" cy="2687955"/>
        </p:xfrm>
        <a:graphic>
          <a:graphicData uri="http://schemas.openxmlformats.org/drawingml/2006/table">
            <a:tbl>
              <a:tblPr firstRow="1" firstCol="1" bandRow="1"/>
              <a:tblGrid>
                <a:gridCol w="584835"/>
                <a:gridCol w="816610"/>
                <a:gridCol w="7171055"/>
              </a:tblGrid>
              <a:tr h="384175">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人称</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主格</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I,you,he,she,it,we,you,they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40">
                <a:tc vMerge="1">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宾格</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me,you,him,her,it,us,you,them</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350">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物主</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形容</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my,your,his,her,its,our,their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mine,yours,his,hers,its,ours,theirs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715">
                <a:tc grid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反身代词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myself,yourself,himself,herself,itself,ourselves,yourselves</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themselves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5" name="图片 4" descr="Camera_1040g0k030rmhbfdjio005p9u1c71194d12ratm0"/>
          <p:cNvPicPr>
            <a:picLocks noChangeAspect="1"/>
          </p:cNvPicPr>
          <p:nvPr/>
        </p:nvPicPr>
        <p:blipFill>
          <a:blip r:embed="rId1"/>
          <a:stretch>
            <a:fillRect/>
          </a:stretch>
        </p:blipFill>
        <p:spPr>
          <a:xfrm>
            <a:off x="4067810" y="-59690"/>
            <a:ext cx="5170805" cy="6917055"/>
          </a:xfrm>
          <a:prstGeom prst="rect">
            <a:avLst/>
          </a:prstGeom>
        </p:spPr>
      </p:pic>
      <p:pic>
        <p:nvPicPr>
          <p:cNvPr id="8" name="图片 7" descr="Camera_1040g0k030rmhbfj52s005p9u1c71194dhlen2j8"/>
          <p:cNvPicPr>
            <a:picLocks noChangeAspect="1"/>
          </p:cNvPicPr>
          <p:nvPr/>
        </p:nvPicPr>
        <p:blipFill>
          <a:blip r:embed="rId2"/>
          <a:stretch>
            <a:fillRect/>
          </a:stretch>
        </p:blipFill>
        <p:spPr>
          <a:xfrm>
            <a:off x="-36195" y="0"/>
            <a:ext cx="5146675"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485580"/>
          <a:ext cx="8572500" cy="3840480"/>
        </p:xfrm>
        <a:graphic>
          <a:graphicData uri="http://schemas.openxmlformats.org/drawingml/2006/table">
            <a:tbl>
              <a:tblPr firstRow="1" firstCol="1" bandRow="1"/>
              <a:tblGrid>
                <a:gridCol w="584835"/>
                <a:gridCol w="693420"/>
                <a:gridCol w="7294245"/>
              </a:tblGrid>
              <a:tr h="384175">
                <a:tc grid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指示代词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this,that,these,those,such,some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grid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疑问代词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who,whom,whose,which,what,whoever,whichever,whatever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40">
                <a:tc grid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关系代词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that,which,who,whom,whose,as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525">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普通</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one/ some/ any,each/ every,none/ no,many/ much,few/ little/ a few/ a little,other/ another,all/ both,neither/ either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890">
                <a:tc vMerge="1">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复合</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something,anything,nothing,everything,somebody,anybody,nobody,everybody, everyone, no one/none,someone,anyone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grid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相互代词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 other,one another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509565"/>
            <a:ext cx="8572500" cy="219138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注意</a:t>
            </a: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形容词性物主代词通常用作定语</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修饰名词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形容词性物主代词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名词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名词性物主代词。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.“of(</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介词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名词性物主代词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或名词所有格</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构成双重所有格</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如</a:t>
            </a:r>
            <a:r>
              <a:rPr lang="en-US" altLang="zh-CN" sz="2100">
                <a:solidFill>
                  <a:srgbClr val="000000"/>
                </a:solidFill>
                <a:latin typeface="Times New Roman" panose="02020603050405020304" pitchFamily="18" charset="0"/>
                <a:cs typeface="Times New Roman" panose="02020603050405020304" pitchFamily="18" charset="0"/>
              </a:rPr>
              <a:t>:a</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friend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of</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mine</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我的一个朋友。</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3</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人称代词用在及物动词或介词后必须用宾格形式。</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40870"/>
            <a:ext cx="228727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it</a:t>
            </a:r>
            <a:r>
              <a:rPr lang="zh-CN" altLang="zh-CN" sz="2100" b="1">
                <a:solidFill>
                  <a:srgbClr val="000000"/>
                </a:solidFill>
                <a:latin typeface="Times New Roman" panose="02020603050405020304" pitchFamily="18" charset="0"/>
                <a:cs typeface="Times New Roman" panose="02020603050405020304" pitchFamily="18" charset="0"/>
              </a:rPr>
              <a:t>的</a:t>
            </a:r>
            <a:r>
              <a:rPr lang="zh-CN" altLang="zh-CN" sz="2100" b="1" smtClean="0">
                <a:solidFill>
                  <a:srgbClr val="000000"/>
                </a:solidFill>
                <a:latin typeface="Times New Roman" panose="02020603050405020304" pitchFamily="18" charset="0"/>
                <a:cs typeface="Times New Roman" panose="02020603050405020304" pitchFamily="18" charset="0"/>
              </a:rPr>
              <a:t>用法</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99413"/>
          <a:ext cx="8567420" cy="3590290"/>
        </p:xfrm>
        <a:graphic>
          <a:graphicData uri="http://schemas.openxmlformats.org/drawingml/2006/table">
            <a:tbl>
              <a:tblPr firstRow="1" firstCol="1" bandRow="1"/>
              <a:tblGrid>
                <a:gridCol w="276860"/>
                <a:gridCol w="554355"/>
                <a:gridCol w="5147310"/>
                <a:gridCol w="2588895"/>
              </a:tblGrid>
              <a:tr h="1047750">
                <a:tc gridSpan="2">
                  <a:txBody>
                    <a:bodyPr/>
                    <a:lstStyle/>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非人称</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代词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quite hot here in summer,isn</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it?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early midnight now.We</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better go to bed.</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about an hour</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drive from here to Nanchang.</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指代日期、时间、季节、天气、温度、距离、重量、环境、情况等</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500">
                <a:tc rowSpan="2">
                  <a:txBody>
                    <a:bodyPr/>
                    <a:lstStyle/>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形式</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成分</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形式</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difficult to understand why she barks every minute she is outside.</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真正的主语由不定式、动词</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875"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形式或从句充当</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500">
                <a:tc vMerge="1">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形式</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宾语</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Susan made it clear to me that she wished to make a new life for herself.</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真正的宾语由不定式、动词</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875"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形式或从句充当</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540">
                <a:tc gridSpan="2">
                  <a:txBody>
                    <a:bodyPr/>
                    <a:lstStyle/>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强调</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句型</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was under the bed that my brother hid the ball this morning.</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Mr Bell who/that often comes and looks after the old man.</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指人时可以用</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who</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其他情况一律用</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49220"/>
            <a:ext cx="8572500" cy="429133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常见的</a:t>
            </a:r>
            <a:r>
              <a:rPr lang="en-US" altLang="zh-CN" sz="2100" b="1">
                <a:solidFill>
                  <a:srgbClr val="000000"/>
                </a:solidFill>
                <a:latin typeface="Times New Roman" panose="02020603050405020304" pitchFamily="18" charset="0"/>
                <a:cs typeface="Times New Roman" panose="02020603050405020304" pitchFamily="18" charset="0"/>
              </a:rPr>
              <a:t>it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句型</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 a pity/shame that...</a:t>
            </a:r>
            <a:r>
              <a:rPr lang="zh-CN" altLang="zh-CN" sz="2100">
                <a:solidFill>
                  <a:srgbClr val="000000"/>
                </a:solidFill>
                <a:latin typeface="Times New Roman" panose="02020603050405020304" pitchFamily="18" charset="0"/>
                <a:cs typeface="Times New Roman" panose="02020603050405020304" pitchFamily="18" charset="0"/>
              </a:rPr>
              <a:t>真可惜</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 no wonder that...</a:t>
            </a:r>
            <a:r>
              <a:rPr lang="zh-CN" altLang="zh-CN" sz="2100">
                <a:solidFill>
                  <a:srgbClr val="000000"/>
                </a:solidFill>
                <a:latin typeface="Times New Roman" panose="02020603050405020304" pitchFamily="18" charset="0"/>
                <a:cs typeface="Times New Roman" panose="02020603050405020304" pitchFamily="18" charset="0"/>
              </a:rPr>
              <a:t>难怪</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seems/appears that...</a:t>
            </a:r>
            <a:r>
              <a:rPr lang="zh-CN" altLang="zh-CN" sz="2100">
                <a:solidFill>
                  <a:srgbClr val="000000"/>
                </a:solidFill>
                <a:latin typeface="Times New Roman" panose="02020603050405020304" pitchFamily="18" charset="0"/>
                <a:cs typeface="Times New Roman" panose="02020603050405020304" pitchFamily="18" charset="0"/>
              </a:rPr>
              <a:t>似乎</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看起来</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looks/seems as if/though...</a:t>
            </a:r>
            <a:r>
              <a:rPr lang="zh-CN" altLang="zh-CN" sz="2100">
                <a:solidFill>
                  <a:srgbClr val="000000"/>
                </a:solidFill>
                <a:latin typeface="Times New Roman" panose="02020603050405020304" pitchFamily="18" charset="0"/>
                <a:cs typeface="Times New Roman" panose="02020603050405020304" pitchFamily="18" charset="0"/>
              </a:rPr>
              <a:t>看起来好像</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happened that...</a:t>
            </a:r>
            <a:r>
              <a:rPr lang="zh-CN" altLang="zh-CN" sz="2100">
                <a:solidFill>
                  <a:srgbClr val="000000"/>
                </a:solidFill>
                <a:latin typeface="Times New Roman" panose="02020603050405020304" pitchFamily="18" charset="0"/>
                <a:cs typeface="Times New Roman" panose="02020603050405020304" pitchFamily="18" charset="0"/>
              </a:rPr>
              <a:t>碰巧</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occurs to/comes to/strikes/hits sb.that...</a:t>
            </a:r>
            <a:r>
              <a:rPr lang="zh-CN" altLang="zh-CN" sz="2100">
                <a:solidFill>
                  <a:srgbClr val="000000"/>
                </a:solidFill>
                <a:latin typeface="Times New Roman" panose="02020603050405020304" pitchFamily="18" charset="0"/>
                <a:cs typeface="Times New Roman" panose="02020603050405020304" pitchFamily="18" charset="0"/>
              </a:rPr>
              <a:t>某人突然想起</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 said/reported that...</a:t>
            </a:r>
            <a:r>
              <a:rPr lang="zh-CN" altLang="zh-CN" sz="2100">
                <a:solidFill>
                  <a:srgbClr val="000000"/>
                </a:solidFill>
                <a:latin typeface="Times New Roman" panose="02020603050405020304" pitchFamily="18" charset="0"/>
                <a:cs typeface="Times New Roman" panose="02020603050405020304" pitchFamily="18" charset="0"/>
              </a:rPr>
              <a:t>据说</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据报道</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 no use /good doing...</a:t>
            </a:r>
            <a:r>
              <a:rPr lang="zh-CN" altLang="zh-CN" sz="2100">
                <a:solidFill>
                  <a:srgbClr val="000000"/>
                </a:solidFill>
                <a:latin typeface="Times New Roman" panose="02020603050405020304" pitchFamily="18" charset="0"/>
                <a:cs typeface="Times New Roman" panose="02020603050405020304" pitchFamily="18" charset="0"/>
              </a:rPr>
              <a:t>做</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没有用</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好处。</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takes sb.some time to do...</a:t>
            </a:r>
            <a:r>
              <a:rPr lang="zh-CN" altLang="zh-CN" sz="2100">
                <a:solidFill>
                  <a:srgbClr val="000000"/>
                </a:solidFill>
                <a:latin typeface="Times New Roman" panose="02020603050405020304" pitchFamily="18" charset="0"/>
                <a:cs typeface="Times New Roman" panose="02020603050405020304" pitchFamily="18" charset="0"/>
              </a:rPr>
              <a:t>做</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花费某人多长时间</a:t>
            </a:r>
            <a:r>
              <a:rPr lang="zh-CN" altLang="zh-CN" sz="2100" smtClean="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436675"/>
            <a:ext cx="8572500" cy="429133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 certain that... </a:t>
            </a:r>
            <a:r>
              <a:rPr lang="en-US" altLang="zh-CN" sz="21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是一定的。</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See to it that...</a:t>
            </a:r>
            <a:r>
              <a:rPr lang="zh-CN" altLang="zh-CN" sz="2100">
                <a:solidFill>
                  <a:srgbClr val="000000"/>
                </a:solidFill>
                <a:latin typeface="Times New Roman" panose="02020603050405020304" pitchFamily="18" charset="0"/>
                <a:cs typeface="Times New Roman" panose="02020603050405020304" pitchFamily="18" charset="0"/>
              </a:rPr>
              <a:t>确保</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Count on/rely on/depend on it that...</a:t>
            </a:r>
            <a:r>
              <a:rPr lang="zh-CN" altLang="zh-CN" sz="2100">
                <a:solidFill>
                  <a:srgbClr val="000000"/>
                </a:solidFill>
                <a:latin typeface="Times New Roman" panose="02020603050405020304" pitchFamily="18" charset="0"/>
                <a:cs typeface="Times New Roman" panose="02020603050405020304" pitchFamily="18" charset="0"/>
              </a:rPr>
              <a:t>相信</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as someone puts it </a:t>
            </a:r>
            <a:r>
              <a:rPr lang="zh-CN" altLang="zh-CN" sz="2100">
                <a:solidFill>
                  <a:srgbClr val="000000"/>
                </a:solidFill>
                <a:latin typeface="Times New Roman" panose="02020603050405020304" pitchFamily="18" charset="0"/>
                <a:cs typeface="Times New Roman" panose="02020603050405020304" pitchFamily="18" charset="0"/>
              </a:rPr>
              <a:t>像某人说的那样</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When it comes to...</a:t>
            </a:r>
            <a:r>
              <a:rPr lang="zh-CN" altLang="zh-CN" sz="2100">
                <a:solidFill>
                  <a:srgbClr val="000000"/>
                </a:solidFill>
                <a:latin typeface="Times New Roman" panose="02020603050405020304" pitchFamily="18" charset="0"/>
                <a:cs typeface="Times New Roman" panose="02020603050405020304" pitchFamily="18" charset="0"/>
              </a:rPr>
              <a:t>当涉及</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谈到</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 can</a:t>
            </a:r>
            <a:r>
              <a:rPr lang="en-US" altLang="zh-CN" sz="21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100">
                <a:solidFill>
                  <a:srgbClr val="000000"/>
                </a:solidFill>
                <a:latin typeface="Times New Roman" panose="02020603050405020304" pitchFamily="18" charset="0"/>
                <a:cs typeface="Times New Roman" panose="02020603050405020304" pitchFamily="18" charset="0"/>
              </a:rPr>
              <a:t>t help it...</a:t>
            </a:r>
            <a:r>
              <a:rPr lang="zh-CN" altLang="zh-CN" sz="2100">
                <a:solidFill>
                  <a:srgbClr val="000000"/>
                </a:solidFill>
                <a:latin typeface="Times New Roman" panose="02020603050405020304" pitchFamily="18" charset="0"/>
                <a:cs typeface="Times New Roman" panose="02020603050405020304" pitchFamily="18" charset="0"/>
              </a:rPr>
              <a:t>我没办法</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情不自禁</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 take it that...</a:t>
            </a:r>
            <a:r>
              <a:rPr lang="zh-CN" altLang="zh-CN" sz="2100">
                <a:solidFill>
                  <a:srgbClr val="000000"/>
                </a:solidFill>
                <a:latin typeface="Times New Roman" panose="02020603050405020304" pitchFamily="18" charset="0"/>
                <a:cs typeface="Times New Roman" panose="02020603050405020304" pitchFamily="18" charset="0"/>
              </a:rPr>
              <a:t>我理解的是</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a:t>
            </a:r>
            <a:r>
              <a:rPr lang="en-US" altLang="zh-CN" sz="21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100">
                <a:solidFill>
                  <a:srgbClr val="000000"/>
                </a:solidFill>
                <a:latin typeface="Times New Roman" panose="02020603050405020304" pitchFamily="18" charset="0"/>
                <a:cs typeface="Times New Roman" panose="02020603050405020304" pitchFamily="18" charset="0"/>
              </a:rPr>
              <a:t>s (high) time that sb. did sth.</a:t>
            </a:r>
            <a:r>
              <a:rPr lang="zh-CN" altLang="zh-CN" sz="2100">
                <a:solidFill>
                  <a:srgbClr val="000000"/>
                </a:solidFill>
                <a:latin typeface="Times New Roman" panose="02020603050405020304" pitchFamily="18" charset="0"/>
                <a:cs typeface="Times New Roman" panose="02020603050405020304" pitchFamily="18" charset="0"/>
              </a:rPr>
              <a:t>是某人该做某事的时候了。</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a:t>
            </a:r>
            <a:r>
              <a:rPr lang="en-US" altLang="zh-CN" sz="21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100">
                <a:solidFill>
                  <a:srgbClr val="000000"/>
                </a:solidFill>
                <a:latin typeface="Times New Roman" panose="02020603050405020304" pitchFamily="18" charset="0"/>
                <a:cs typeface="Times New Roman" panose="02020603050405020304" pitchFamily="18" charset="0"/>
              </a:rPr>
              <a:t>s the first/second/...time that sb.have/has done sth.</a:t>
            </a:r>
            <a:r>
              <a:rPr lang="zh-CN" altLang="zh-CN" sz="2100">
                <a:solidFill>
                  <a:srgbClr val="000000"/>
                </a:solidFill>
                <a:latin typeface="Times New Roman" panose="02020603050405020304" pitchFamily="18" charset="0"/>
                <a:cs typeface="Times New Roman" panose="02020603050405020304" pitchFamily="18" charset="0"/>
              </a:rPr>
              <a:t>这是某人第一次</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二次</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次做某事了</a:t>
            </a:r>
            <a:r>
              <a:rPr lang="zh-CN" altLang="zh-CN" sz="2100" smtClean="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719623"/>
            <a:ext cx="8572500" cy="177101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is/has been...since...</a:t>
            </a:r>
            <a:r>
              <a:rPr lang="zh-CN" altLang="zh-CN" sz="2100">
                <a:solidFill>
                  <a:srgbClr val="000000"/>
                </a:solidFill>
                <a:latin typeface="Times New Roman" panose="02020603050405020304" pitchFamily="18" charset="0"/>
                <a:cs typeface="Times New Roman" panose="02020603050405020304" pitchFamily="18" charset="0"/>
              </a:rPr>
              <a:t>自从</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已经过了</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时间了。</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It will be/was...before...</a:t>
            </a:r>
            <a:r>
              <a:rPr lang="zh-CN" altLang="zh-CN" sz="2100">
                <a:solidFill>
                  <a:srgbClr val="000000"/>
                </a:solidFill>
                <a:latin typeface="Times New Roman" panose="02020603050405020304" pitchFamily="18" charset="0"/>
                <a:cs typeface="Times New Roman" panose="02020603050405020304" pitchFamily="18" charset="0"/>
              </a:rPr>
              <a:t>要过</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时间才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在</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之前已过了</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时间。</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 hate/enjoy/appreciate/dislike/love/like/prefer it when/if...</a:t>
            </a:r>
            <a:r>
              <a:rPr lang="zh-CN" altLang="zh-CN" sz="2100">
                <a:solidFill>
                  <a:srgbClr val="000000"/>
                </a:solidFill>
                <a:latin typeface="Times New Roman" panose="02020603050405020304" pitchFamily="18" charset="0"/>
                <a:cs typeface="Times New Roman" panose="02020603050405020304" pitchFamily="18" charset="0"/>
              </a:rPr>
              <a:t>我讨厌</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喜欢</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感激</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659178"/>
            <a:ext cx="328041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it</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one</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that</a:t>
            </a:r>
            <a:r>
              <a:rPr lang="zh-CN" altLang="zh-CN" sz="2100" b="1">
                <a:solidFill>
                  <a:srgbClr val="000000"/>
                </a:solidFill>
                <a:latin typeface="Times New Roman" panose="02020603050405020304" pitchFamily="18" charset="0"/>
                <a:cs typeface="Times New Roman" panose="02020603050405020304" pitchFamily="18" charset="0"/>
              </a:rPr>
              <a:t>的</a:t>
            </a:r>
            <a:r>
              <a:rPr lang="zh-CN" altLang="zh-CN" sz="2100" b="1" smtClean="0">
                <a:solidFill>
                  <a:srgbClr val="000000"/>
                </a:solidFill>
                <a:latin typeface="Times New Roman" panose="02020603050405020304" pitchFamily="18" charset="0"/>
                <a:cs typeface="Times New Roman" panose="02020603050405020304" pitchFamily="18" charset="0"/>
              </a:rPr>
              <a:t>区别</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48542"/>
          <a:ext cx="8572500" cy="2400300"/>
        </p:xfrm>
        <a:graphic>
          <a:graphicData uri="http://schemas.openxmlformats.org/drawingml/2006/table">
            <a:tbl>
              <a:tblPr firstRow="1" firstCol="1" bandRow="1"/>
              <a:tblGrid>
                <a:gridCol w="454025"/>
                <a:gridCol w="8118475"/>
              </a:tblGrid>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指代上文提到的表特指的单数可数名词或不可数名词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同类又</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a:t>
                      </a:r>
                      <a:endParaRPr lang="en-US" alt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物</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复数形式为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they/them</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同类不同物</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只能代替可数名词单数</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可数名词单数</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同类不同物</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指代前文出现的表特指的可数名词单数或不可数名词。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复数名词用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those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指代</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)those=the ones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509565"/>
            <a:ext cx="8572500" cy="219138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注意</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one</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特指前面的可数名词单数</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有时可以用</a:t>
            </a:r>
            <a:r>
              <a:rPr lang="en-US" altLang="zh-CN" sz="2100">
                <a:solidFill>
                  <a:srgbClr val="000000"/>
                </a:solidFill>
                <a:latin typeface="Times New Roman" panose="02020603050405020304" pitchFamily="18" charset="0"/>
                <a:cs typeface="Times New Roman" panose="02020603050405020304" pitchFamily="18" charset="0"/>
              </a:rPr>
              <a:t>that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来代替</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尤其是后面有后置定语时</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ones</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特指上文提到的复数名词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有时可以用</a:t>
            </a:r>
            <a:r>
              <a:rPr lang="en-US" altLang="zh-CN" sz="2100">
                <a:solidFill>
                  <a:srgbClr val="000000"/>
                </a:solidFill>
                <a:latin typeface="Times New Roman" panose="02020603050405020304" pitchFamily="18" charset="0"/>
                <a:cs typeface="Times New Roman" panose="02020603050405020304" pitchFamily="18" charset="0"/>
              </a:rPr>
              <a:t>those</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代替</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尤其在有后置定语的情况下。</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books</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desk</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are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better</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than</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those/the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ones</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under</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desk.(those/the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ones</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替代</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books)</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59243"/>
            <a:ext cx="258064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some</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smtClean="0">
                <a:solidFill>
                  <a:srgbClr val="000000"/>
                </a:solidFill>
                <a:latin typeface="Times New Roman" panose="02020603050405020304" pitchFamily="18" charset="0"/>
                <a:cs typeface="Times New Roman" panose="02020603050405020304" pitchFamily="18" charset="0"/>
              </a:rPr>
              <a:t>any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25491"/>
          <a:ext cx="8572500" cy="3566160"/>
        </p:xfrm>
        <a:graphic>
          <a:graphicData uri="http://schemas.openxmlformats.org/drawingml/2006/table">
            <a:tbl>
              <a:tblPr firstRow="1" firstCol="1" bandRow="1"/>
              <a:tblGrid>
                <a:gridCol w="3644265"/>
                <a:gridCol w="4928235"/>
              </a:tblGrid>
              <a:tr h="0">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多用于肯定句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多用于疑问句和否定句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 you got any bookmarks?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—No,I don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any bookmarks.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some questions to ask.</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可用于疑问句中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表示盼望得到肯定的答复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或者表示建议、请求等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 you got some stamps</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希望得到肯定的回答</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you like some coffee?(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表示请求、邀请</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修饰可数名词单数时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表示某个</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表示任何一个</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read this article in some magazine.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Please correct the mistakes,if any.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和数词连用表示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大约</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可与比较级连用表示程度</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are some 3,000 students in this school.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 you feel any better today?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47755"/>
            <a:ext cx="272732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考点五</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each</a:t>
            </a:r>
            <a:r>
              <a:rPr lang="zh-CN" altLang="zh-CN" sz="2100" b="1">
                <a:solidFill>
                  <a:srgbClr val="000000"/>
                </a:solidFill>
                <a:latin typeface="Times New Roman" panose="02020603050405020304" pitchFamily="18" charset="0"/>
                <a:cs typeface="Times New Roman" panose="02020603050405020304" pitchFamily="18" charset="0"/>
              </a:rPr>
              <a:t>和</a:t>
            </a:r>
            <a:r>
              <a:rPr lang="en-US" altLang="zh-CN" sz="2100" b="1" smtClean="0">
                <a:solidFill>
                  <a:srgbClr val="000000"/>
                </a:solidFill>
                <a:latin typeface="Times New Roman" panose="02020603050405020304" pitchFamily="18" charset="0"/>
                <a:cs typeface="Times New Roman" panose="02020603050405020304" pitchFamily="18" charset="0"/>
              </a:rPr>
              <a:t>every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37119"/>
          <a:ext cx="8572500" cy="3546475"/>
        </p:xfrm>
        <a:graphic>
          <a:graphicData uri="http://schemas.openxmlformats.org/drawingml/2006/table">
            <a:tbl>
              <a:tblPr firstRow="1" firstCol="1" bandRow="1"/>
              <a:tblGrid>
                <a:gridCol w="4286250"/>
                <a:gridCol w="4286250"/>
              </a:tblGrid>
              <a:tr h="115062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强调个别</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代表的数可以是两个或两个以上</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或主语时谓语动词用单数</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 student has his own dictionary.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 has his good point</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85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只能</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强调整体</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所指的数必须是三个或三个以上</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时谓语动词用单数。</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基数词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复数名词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序数词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单数名词</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每</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多少</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不能用于这一结构中</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know every member of your family.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 three days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每三天或每隔两天</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every third day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are many shops on every side of the street.(every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Camera_1040g0k030rmhbfl62k005p9u1c71194dkmra1kg"/>
          <p:cNvPicPr>
            <a:picLocks noChangeAspect="1"/>
          </p:cNvPicPr>
          <p:nvPr>
            <p:ph idx="1"/>
          </p:nvPr>
        </p:nvPicPr>
        <p:blipFill>
          <a:blip r:embed="rId1"/>
          <a:stretch>
            <a:fillRect/>
          </a:stretch>
        </p:blipFill>
        <p:spPr>
          <a:xfrm>
            <a:off x="0" y="0"/>
            <a:ext cx="5104765" cy="680275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76909"/>
            <a:ext cx="474027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考点六</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no one</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none</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nobody</a:t>
            </a:r>
            <a:r>
              <a:rPr lang="zh-CN" altLang="zh-CN" sz="2100" b="1">
                <a:solidFill>
                  <a:srgbClr val="000000"/>
                </a:solidFill>
                <a:latin typeface="Times New Roman" panose="02020603050405020304" pitchFamily="18" charset="0"/>
                <a:cs typeface="Times New Roman" panose="02020603050405020304" pitchFamily="18" charset="0"/>
              </a:rPr>
              <a:t>和</a:t>
            </a:r>
            <a:r>
              <a:rPr lang="en-US" altLang="zh-CN" sz="2100" b="1" smtClean="0">
                <a:solidFill>
                  <a:srgbClr val="000000"/>
                </a:solidFill>
                <a:latin typeface="Times New Roman" panose="02020603050405020304" pitchFamily="18" charset="0"/>
                <a:cs typeface="Times New Roman" panose="02020603050405020304" pitchFamily="18" charset="0"/>
              </a:rPr>
              <a:t>nothing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866274"/>
          <a:ext cx="8572500" cy="3804920"/>
        </p:xfrm>
        <a:graphic>
          <a:graphicData uri="http://schemas.openxmlformats.org/drawingml/2006/table">
            <a:tbl>
              <a:tblPr firstRow="1" firstCol="1" bandRow="1"/>
              <a:tblGrid>
                <a:gridCol w="885190"/>
                <a:gridCol w="4829810"/>
                <a:gridCol w="2857500"/>
              </a:tblGrid>
              <a:tr h="78232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指人或物</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语时谓语动词要用单数形式</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不能与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连用</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one knows how long it will last.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可指人也可指物</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of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连用指不可数名词时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谓语动词要用单数形式</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指可数名词时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谓语动词用单、复数均可</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None of them has/have seen me before.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None of this money belongs to me.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2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nobody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用来指人</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时谓语动词要用单数形式</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不能与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连用</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Nobody wants to remain a beginner.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nothing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用来指物</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时谓语动词用单数形式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Nothing is difficult in the world if you put your heart into it.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549234"/>
            <a:ext cx="495744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考点七</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another</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other</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the other</a:t>
            </a:r>
            <a:r>
              <a:rPr lang="zh-CN" altLang="zh-CN" sz="2100" b="1">
                <a:solidFill>
                  <a:srgbClr val="000000"/>
                </a:solidFill>
                <a:latin typeface="Times New Roman" panose="02020603050405020304" pitchFamily="18" charset="0"/>
                <a:cs typeface="Times New Roman" panose="02020603050405020304" pitchFamily="18" charset="0"/>
              </a:rPr>
              <a:t>和</a:t>
            </a:r>
            <a:r>
              <a:rPr lang="en-US" altLang="zh-CN" sz="2100" b="1" smtClean="0">
                <a:solidFill>
                  <a:srgbClr val="000000"/>
                </a:solidFill>
                <a:latin typeface="Times New Roman" panose="02020603050405020304" pitchFamily="18" charset="0"/>
                <a:cs typeface="Times New Roman" panose="02020603050405020304" pitchFamily="18" charset="0"/>
              </a:rPr>
              <a:t>others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23360"/>
          <a:ext cx="8572500" cy="2852420"/>
        </p:xfrm>
        <a:graphic>
          <a:graphicData uri="http://schemas.openxmlformats.org/drawingml/2006/table">
            <a:tbl>
              <a:tblPr firstRow="1" firstCol="1" bandRow="1"/>
              <a:tblGrid>
                <a:gridCol w="1016635"/>
                <a:gridCol w="3321050"/>
                <a:gridCol w="4234815"/>
              </a:tblGrid>
              <a:tr h="106997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other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别的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另外的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只能与复数名词连用。但</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other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前有冠词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即可与单数名词连用</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 you have any other question(s)?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0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other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指两个人或物中的一个</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后可加单数名词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也可加复数名词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has two daughters.One is a nurse,the other is a worker.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another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指另一个</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没有固定的范围</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glass is broken.Get me another one.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0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others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不能</a:t>
                      </a:r>
                      <a:r>
                        <a:rPr lang="zh-CN" altLang="en-US" sz="1800" smtClean="0">
                          <a:solidFill>
                            <a:srgbClr val="000000"/>
                          </a:solidFill>
                          <a:effectLst/>
                          <a:latin typeface="Times New Roman" panose="02020603050405020304" pitchFamily="18" charset="0"/>
                          <a:ea typeface="+mn-ea"/>
                          <a:cs typeface="Times New Roman" panose="02020603050405020304" pitchFamily="18" charset="0"/>
                        </a:rPr>
                        <a:t>作</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表示复数意义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“other+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复数名词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 people like football;others like volleyball.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706283"/>
            <a:ext cx="292798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考点八</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复合不定</a:t>
            </a:r>
            <a:r>
              <a:rPr lang="zh-CN" altLang="zh-CN" sz="2100" b="1" smtClean="0">
                <a:solidFill>
                  <a:srgbClr val="000000"/>
                </a:solidFill>
                <a:latin typeface="Times New Roman" panose="02020603050405020304" pitchFamily="18" charset="0"/>
                <a:cs typeface="Times New Roman" panose="02020603050405020304" pitchFamily="18" charset="0"/>
              </a:rPr>
              <a:t>代词</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95648"/>
          <a:ext cx="8572500" cy="3147060"/>
        </p:xfrm>
        <a:graphic>
          <a:graphicData uri="http://schemas.openxmlformats.org/drawingml/2006/table">
            <a:tbl>
              <a:tblPr firstRow="1" firstCol="1" bandRow="1"/>
              <a:tblGrid>
                <a:gridCol w="3150870"/>
                <a:gridCol w="5421630"/>
              </a:tblGrid>
              <a:tr h="767080">
                <a:tc>
                  <a:txBody>
                    <a:bodyPr/>
                    <a:lstStyle/>
                    <a:p>
                      <a:pPr>
                        <a:lnSpc>
                          <a:spcPct val="120000"/>
                        </a:lnSpc>
                        <a:spcAft>
                          <a:spcPts val="0"/>
                        </a:spcAft>
                        <a:tabLst>
                          <a:tab pos="1188085" algn="l"/>
                          <a:tab pos="2163445" algn="l"/>
                          <a:tab pos="3142615" algn="l"/>
                          <a:tab pos="4190365" algn="l"/>
                        </a:tabLst>
                      </a:pP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作</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时谓语动词用单数</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Somebody has parked his car right in front of mine.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受定语修饰时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定语后置</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Please be quiet.I</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ve got something important to say.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90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其后一般不接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短语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不定代词若是指物或后接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of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短语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any one,every 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 one of the movies I saw last week was interesting.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089450"/>
            <a:ext cx="8572500" cy="303085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常见短语</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nothing but</a:t>
            </a:r>
            <a:r>
              <a:rPr lang="zh-CN" altLang="zh-CN" sz="2100">
                <a:solidFill>
                  <a:srgbClr val="000000"/>
                </a:solidFill>
                <a:latin typeface="Times New Roman" panose="02020603050405020304" pitchFamily="18" charset="0"/>
                <a:cs typeface="Times New Roman" panose="02020603050405020304" pitchFamily="18" charset="0"/>
              </a:rPr>
              <a:t>只不过</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anything but</a:t>
            </a:r>
            <a:r>
              <a:rPr lang="zh-CN" altLang="zh-CN" sz="2100">
                <a:solidFill>
                  <a:srgbClr val="000000"/>
                </a:solidFill>
                <a:latin typeface="Times New Roman" panose="02020603050405020304" pitchFamily="18" charset="0"/>
                <a:cs typeface="Times New Roman" panose="02020603050405020304" pitchFamily="18" charset="0"/>
              </a:rPr>
              <a:t>绝不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根本不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something of</a:t>
            </a:r>
            <a:r>
              <a:rPr lang="zh-CN" altLang="zh-CN" sz="2100">
                <a:solidFill>
                  <a:srgbClr val="000000"/>
                </a:solidFill>
                <a:latin typeface="Times New Roman" panose="02020603050405020304" pitchFamily="18" charset="0"/>
                <a:cs typeface="Times New Roman" panose="02020603050405020304" pitchFamily="18" charset="0"/>
              </a:rPr>
              <a:t>有点儿</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在某种程度上是</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nothing to do with</a:t>
            </a:r>
            <a:r>
              <a:rPr lang="zh-CN" altLang="zh-CN" sz="2100">
                <a:solidFill>
                  <a:srgbClr val="000000"/>
                </a:solidFill>
                <a:latin typeface="Times New Roman" panose="02020603050405020304" pitchFamily="18" charset="0"/>
                <a:cs typeface="Times New Roman" panose="02020603050405020304" pitchFamily="18" charset="0"/>
              </a:rPr>
              <a:t>和</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没关系</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for nothing</a:t>
            </a:r>
            <a:r>
              <a:rPr lang="zh-CN" altLang="zh-CN" sz="2100">
                <a:solidFill>
                  <a:srgbClr val="000000"/>
                </a:solidFill>
                <a:latin typeface="Times New Roman" panose="02020603050405020304" pitchFamily="18" charset="0"/>
                <a:cs typeface="Times New Roman" panose="02020603050405020304" pitchFamily="18" charset="0"/>
              </a:rPr>
              <a:t>免费</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白白地</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白费</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无缘无故地</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second to none</a:t>
            </a:r>
            <a:r>
              <a:rPr lang="zh-CN" altLang="zh-CN" sz="2100">
                <a:solidFill>
                  <a:srgbClr val="000000"/>
                </a:solidFill>
                <a:latin typeface="Times New Roman" panose="02020603050405020304" pitchFamily="18" charset="0"/>
                <a:cs typeface="Times New Roman" panose="02020603050405020304" pitchFamily="18" charset="0"/>
              </a:rPr>
              <a:t>名列前茅</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534295"/>
            <a:ext cx="373189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考点九</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部分否定与全部</a:t>
            </a:r>
            <a:r>
              <a:rPr lang="zh-CN" altLang="zh-CN" sz="2100" b="1" smtClean="0">
                <a:solidFill>
                  <a:srgbClr val="000000"/>
                </a:solidFill>
                <a:latin typeface="Times New Roman" panose="02020603050405020304" pitchFamily="18" charset="0"/>
                <a:cs typeface="Times New Roman" panose="02020603050405020304" pitchFamily="18" charset="0"/>
              </a:rPr>
              <a:t>否定</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02414"/>
          <a:ext cx="8572500" cy="2853055"/>
        </p:xfrm>
        <a:graphic>
          <a:graphicData uri="http://schemas.openxmlformats.org/drawingml/2006/table">
            <a:tbl>
              <a:tblPr firstRow="1" firstCol="1" bandRow="1"/>
              <a:tblGrid>
                <a:gridCol w="646430"/>
                <a:gridCol w="3344545"/>
                <a:gridCol w="4581525"/>
              </a:tblGrid>
              <a:tr h="178308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部分</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否定</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all,both,every,everyone</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everybody,everything</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用在否定句中</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Not every student goes to the farm on Sunday.=Every student doesn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go to the farm on Sunday.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不是每个学生星期天都去农场。</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9975">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全部</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否定</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none,no one,nobody,nothing</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neither,not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one/ Nobody in our class likes football.</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我们班没有人喜欢足球。</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605" y="548640"/>
            <a:ext cx="5080000" cy="368300"/>
          </a:xfrm>
          <a:prstGeom prst="rect">
            <a:avLst/>
          </a:prstGeom>
          <a:noFill/>
          <a:ln w="9525">
            <a:noFill/>
          </a:ln>
        </p:spPr>
        <p:txBody>
          <a:bodyPr>
            <a:spAutoFit/>
          </a:bodyPr>
          <a:p>
            <a:pPr algn="ctr"/>
            <a:r>
              <a:rPr lang="en-US" sz="1800" b="1">
                <a:solidFill>
                  <a:srgbClr val="0070C0"/>
                </a:solidFill>
                <a:latin typeface="Calibri" panose="020F0502020204030204" charset="0"/>
                <a:ea typeface="宋体" panose="02010600030101010101" pitchFamily="2" charset="-122"/>
              </a:rPr>
              <a:t>2</a:t>
            </a:r>
            <a:r>
              <a:rPr lang="en-US" sz="1800" b="1">
                <a:solidFill>
                  <a:srgbClr val="0070C0"/>
                </a:solidFill>
                <a:latin typeface="Calibri" panose="020F0502020204030204" charset="0"/>
                <a:ea typeface="宋体" panose="02010600030101010101" pitchFamily="2" charset="-122"/>
                <a:cs typeface="Times New Roman" panose="02020603050405020304" pitchFamily="18" charset="0"/>
              </a:rPr>
              <a:t>013-2024</a:t>
            </a:r>
            <a:r>
              <a:rPr lang="zh-CN" sz="1800" b="1">
                <a:solidFill>
                  <a:srgbClr val="0070C0"/>
                </a:solidFill>
                <a:latin typeface="Calibri" panose="020F0502020204030204" charset="0"/>
                <a:ea typeface="宋体" panose="02010600030101010101" pitchFamily="2" charset="-122"/>
              </a:rPr>
              <a:t>年体育单招考试代词考点分布情况</a:t>
            </a:r>
            <a:endParaRPr lang="zh-CN" altLang="en-US" sz="1800" b="1">
              <a:solidFill>
                <a:srgbClr val="0070C0"/>
              </a:solidFill>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880745" y="1052830"/>
          <a:ext cx="6922135" cy="6096000"/>
        </p:xfrm>
        <a:graphic>
          <a:graphicData uri="http://schemas.openxmlformats.org/drawingml/2006/table">
            <a:tbl>
              <a:tblPr/>
              <a:tblGrid>
                <a:gridCol w="2306320"/>
                <a:gridCol w="2309495"/>
                <a:gridCol w="2306320"/>
              </a:tblGrid>
              <a:tr h="304800">
                <a:tc>
                  <a:txBody>
                    <a:bodyPr/>
                    <a:p>
                      <a:pPr indent="0" algn="ctr">
                        <a:buNone/>
                      </a:pPr>
                      <a:endParaRPr lang="en-US" altLang="en-US" sz="2000" b="1">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人称代词</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不定代词</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024</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latin typeface="宋体" panose="02010600030101010101" pitchFamily="2" charset="-122"/>
                          <a:ea typeface="宋体" panose="02010600030101010101" pitchFamily="2" charset="-122"/>
                          <a:cs typeface="宋体" panose="02010600030101010101" pitchFamily="2" charset="-122"/>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023</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latin typeface="宋体" panose="02010600030101010101" pitchFamily="2" charset="-122"/>
                          <a:ea typeface="宋体" panose="02010600030101010101" pitchFamily="2" charset="-122"/>
                          <a:cs typeface="宋体" panose="02010600030101010101" pitchFamily="2" charset="-122"/>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solidFill>
                            <a:srgbClr val="FF0000"/>
                          </a:solidFill>
                          <a:latin typeface="Calibri" panose="020F0502020204030204" charset="0"/>
                          <a:ea typeface="Calibri" panose="020F0502020204030204" charset="0"/>
                          <a:cs typeface="Calibri" panose="020F0502020204030204" charset="0"/>
                        </a:rPr>
                        <a:t>1</a:t>
                      </a:r>
                      <a:endParaRPr lang="en-US" altLang="en-US" sz="20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022</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021</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Calibri" panose="020F0502020204030204" charset="0"/>
                          <a:cs typeface="Calibri" panose="020F0502020204030204" charset="0"/>
                          <a:sym typeface="+mn-ea"/>
                        </a:rPr>
                        <a:t>1</a:t>
                      </a:r>
                      <a:endParaRPr lang="en-US" altLang="en-US" sz="20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020</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019</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Calibri" panose="020F0502020204030204" charset="0"/>
                          <a:cs typeface="Calibri" panose="020F0502020204030204" charset="0"/>
                          <a:sym typeface="+mn-ea"/>
                        </a:rPr>
                        <a:t>2</a:t>
                      </a:r>
                      <a:endParaRPr lang="en-US" altLang="en-US" sz="20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018</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Calibri" panose="020F0502020204030204" charset="0"/>
                          <a:cs typeface="Calibri" panose="020F0502020204030204" charset="0"/>
                          <a:sym typeface="+mn-ea"/>
                        </a:rPr>
                        <a:t>1</a:t>
                      </a:r>
                      <a:endParaRPr lang="en-US" altLang="en-US" sz="2000" b="1">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017</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016</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015</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014</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2</a:t>
                      </a:r>
                      <a:r>
                        <a:rPr lang="en-US" sz="2000" b="1">
                          <a:latin typeface="Calibri" panose="020F0502020204030204" charset="0"/>
                          <a:cs typeface="Calibri" panose="020F0502020204030204" charset="0"/>
                        </a:rPr>
                        <a:t>013</a:t>
                      </a:r>
                      <a:r>
                        <a:rPr lang="en-US" sz="2000" b="1">
                          <a:latin typeface="宋体" panose="02010600030101010101" pitchFamily="2" charset="-122"/>
                          <a:ea typeface="宋体" panose="02010600030101010101" pitchFamily="2" charset="-122"/>
                          <a:cs typeface="宋体" panose="02010600030101010101" pitchFamily="2" charset="-122"/>
                        </a:rPr>
                        <a:t>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sym typeface="+mn-ea"/>
                        </a:rPr>
                        <a:t>0</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880745" y="5229225"/>
            <a:ext cx="7137400" cy="1198880"/>
          </a:xfrm>
          <a:prstGeom prst="rect">
            <a:avLst/>
          </a:prstGeom>
          <a:noFill/>
          <a:ln w="9525">
            <a:noFill/>
          </a:ln>
        </p:spPr>
        <p:txBody>
          <a:bodyPr wrap="square">
            <a:spAutoFit/>
          </a:bodyPr>
          <a:p>
            <a:pPr marL="765175" indent="-765175"/>
            <a:r>
              <a:rPr lang="zh-CN" sz="1800" b="1">
                <a:solidFill>
                  <a:srgbClr val="0070C0"/>
                </a:solidFill>
                <a:latin typeface="Calibri" panose="020F0502020204030204" charset="0"/>
                <a:ea typeface="宋体" panose="02010600030101010101" pitchFamily="2" charset="-122"/>
              </a:rPr>
              <a:t>考点分析：根据近十二年的代词考点分布情况，我们可以看出，考试的重点为不定代词，而人称代词已经有</a:t>
            </a:r>
            <a:r>
              <a:rPr lang="en-US" altLang="zh-CN" sz="1800" b="1">
                <a:solidFill>
                  <a:srgbClr val="0070C0"/>
                </a:solidFill>
                <a:latin typeface="Calibri" panose="020F0502020204030204" charset="0"/>
                <a:ea typeface="宋体" panose="02010600030101010101" pitchFamily="2" charset="-122"/>
              </a:rPr>
              <a:t>11</a:t>
            </a:r>
            <a:r>
              <a:rPr lang="zh-CN" sz="1800" b="1">
                <a:solidFill>
                  <a:srgbClr val="0070C0"/>
                </a:solidFill>
                <a:latin typeface="Calibri" panose="020F0502020204030204" charset="0"/>
                <a:ea typeface="宋体" panose="02010600030101010101" pitchFamily="2" charset="-122"/>
              </a:rPr>
              <a:t>年没有考过了，因此，我们在复习时，应该侧重不定代词的学习与复习，这样才能做到事半功倍的效果。</a:t>
            </a:r>
            <a:endParaRPr lang="zh-CN" altLang="en-US" sz="1800" b="1">
              <a:solidFill>
                <a:srgbClr val="0070C0"/>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76885"/>
            <a:ext cx="875601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2022</a:t>
            </a:r>
            <a:r>
              <a:rPr lang="zh-CN" sz="2400" b="1">
                <a:latin typeface="Times New Roman" panose="02020603050405020304" pitchFamily="18" charset="0"/>
                <a:sym typeface="+mn-ea"/>
              </a:rPr>
              <a:t>年）</a:t>
            </a:r>
            <a:r>
              <a:rPr lang="en-US" sz="2400" b="1">
                <a:latin typeface="Times New Roman" panose="02020603050405020304" pitchFamily="18" charset="0"/>
                <a:ea typeface="等线" panose="02010600030101010101" charset="-122"/>
              </a:rPr>
              <a:t>You can get there by train or bus—in _________case it’ll take an hour.</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等线" panose="02010600030101010101" charset="-122"/>
              </a:rPr>
              <a:t>A. any		B. neither		C. both	       D. either</a:t>
            </a:r>
            <a:endParaRPr lang="en-US" altLang="en-US" sz="2400" b="1">
              <a:latin typeface="Times New Roman" panose="02020603050405020304" pitchFamily="18" charset="0"/>
              <a:ea typeface="等线" panose="02010600030101010101" charset="-122"/>
            </a:endParaRPr>
          </a:p>
        </p:txBody>
      </p:sp>
      <p:sp>
        <p:nvSpPr>
          <p:cNvPr id="2" name="文本框 1"/>
          <p:cNvSpPr txBox="1"/>
          <p:nvPr/>
        </p:nvSpPr>
        <p:spPr>
          <a:xfrm>
            <a:off x="179705" y="3284855"/>
            <a:ext cx="830199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If you can make it Friday, we won’t invite ___________else. A. nobody					B. somebodyC. everybody					D. anybody</a:t>
            </a:r>
            <a:endParaRPr lang="en-US" sz="2400" b="1">
              <a:latin typeface="Times New Roman" panose="02020603050405020304" pitchFamily="18" charset="0"/>
              <a:ea typeface="等线" panose="02010600030101010101" charset="-122"/>
            </a:endParaRPr>
          </a:p>
        </p:txBody>
      </p:sp>
      <p:sp>
        <p:nvSpPr>
          <p:cNvPr id="3" name="文本框 2"/>
          <p:cNvSpPr txBox="1"/>
          <p:nvPr/>
        </p:nvSpPr>
        <p:spPr>
          <a:xfrm>
            <a:off x="179705" y="1917065"/>
            <a:ext cx="8359140" cy="119888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cs typeface="华文中宋" charset="0"/>
              </a:rPr>
              <a:t>解析：本题考查代词。</a:t>
            </a:r>
            <a:r>
              <a:rPr lang="en-US" sz="1800">
                <a:solidFill>
                  <a:srgbClr val="FF0000"/>
                </a:solidFill>
                <a:latin typeface="Times New Roman" panose="02020603050405020304" pitchFamily="18" charset="0"/>
                <a:ea typeface="宋体" panose="02010600030101010101" pitchFamily="2" charset="-122"/>
              </a:rPr>
              <a:t>b</a:t>
            </a:r>
            <a:r>
              <a:rPr lang="en-US" sz="1800">
                <a:solidFill>
                  <a:srgbClr val="FF0000"/>
                </a:solidFill>
                <a:latin typeface="Times New Roman" panose="02020603050405020304" pitchFamily="18" charset="0"/>
                <a:cs typeface="华文中宋" charset="0"/>
              </a:rPr>
              <a:t>oth</a:t>
            </a:r>
            <a:r>
              <a:rPr lang="zh-CN" sz="1800">
                <a:solidFill>
                  <a:srgbClr val="FF0000"/>
                </a:solidFill>
                <a:latin typeface="Times New Roman" panose="02020603050405020304" pitchFamily="18" charset="0"/>
                <a:ea typeface="宋体" panose="02010600030101010101" pitchFamily="2" charset="-122"/>
              </a:rPr>
              <a:t>：</a:t>
            </a:r>
            <a:r>
              <a:rPr lang="zh-CN" sz="1800">
                <a:solidFill>
                  <a:srgbClr val="FF0000"/>
                </a:solidFill>
                <a:cs typeface="华文中宋" charset="0"/>
              </a:rPr>
              <a:t>两者都</a:t>
            </a:r>
            <a:r>
              <a:rPr lang="zh-CN" sz="1800">
                <a:solidFill>
                  <a:srgbClr val="FF0000"/>
                </a:solidFill>
                <a:latin typeface="Times New Roman" panose="02020603050405020304" pitchFamily="18" charset="0"/>
                <a:ea typeface="宋体" panose="02010600030101010101" pitchFamily="2" charset="-122"/>
              </a:rPr>
              <a:t>；</a:t>
            </a:r>
            <a:r>
              <a:rPr lang="en-US" sz="1800">
                <a:solidFill>
                  <a:srgbClr val="FF0000"/>
                </a:solidFill>
                <a:latin typeface="Times New Roman" panose="02020603050405020304" pitchFamily="18" charset="0"/>
                <a:cs typeface="华文中宋" charset="0"/>
              </a:rPr>
              <a:t>either</a:t>
            </a:r>
            <a:r>
              <a:rPr lang="zh-CN" sz="1800">
                <a:solidFill>
                  <a:srgbClr val="FF0000"/>
                </a:solidFill>
                <a:latin typeface="Times New Roman" panose="02020603050405020304" pitchFamily="18" charset="0"/>
                <a:ea typeface="宋体" panose="02010600030101010101" pitchFamily="2" charset="-122"/>
              </a:rPr>
              <a:t>：</a:t>
            </a:r>
            <a:r>
              <a:rPr lang="zh-CN" sz="1800">
                <a:solidFill>
                  <a:srgbClr val="FF0000"/>
                </a:solidFill>
                <a:cs typeface="华文中宋" charset="0"/>
              </a:rPr>
              <a:t>两者中任何一个</a:t>
            </a:r>
            <a:r>
              <a:rPr lang="zh-CN" sz="1800">
                <a:solidFill>
                  <a:srgbClr val="FF0000"/>
                </a:solidFill>
                <a:latin typeface="Times New Roman" panose="02020603050405020304" pitchFamily="18" charset="0"/>
                <a:ea typeface="宋体" panose="02010600030101010101" pitchFamily="2" charset="-122"/>
              </a:rPr>
              <a:t>；</a:t>
            </a:r>
            <a:r>
              <a:rPr lang="en-US" sz="1800">
                <a:solidFill>
                  <a:srgbClr val="FF0000"/>
                </a:solidFill>
                <a:latin typeface="Times New Roman" panose="02020603050405020304" pitchFamily="18" charset="0"/>
                <a:cs typeface="华文中宋" charset="0"/>
              </a:rPr>
              <a:t>neither</a:t>
            </a:r>
            <a:r>
              <a:rPr lang="zh-CN" sz="1800">
                <a:solidFill>
                  <a:srgbClr val="FF0000"/>
                </a:solidFill>
                <a:latin typeface="Times New Roman" panose="02020603050405020304" pitchFamily="18" charset="0"/>
                <a:ea typeface="宋体" panose="02010600030101010101" pitchFamily="2" charset="-122"/>
              </a:rPr>
              <a:t>：</a:t>
            </a:r>
            <a:r>
              <a:rPr lang="zh-CN" sz="1800">
                <a:solidFill>
                  <a:srgbClr val="FF0000"/>
                </a:solidFill>
                <a:cs typeface="华文中宋" charset="0"/>
              </a:rPr>
              <a:t>两者都不</a:t>
            </a:r>
            <a:r>
              <a:rPr lang="zh-CN" sz="1800">
                <a:solidFill>
                  <a:srgbClr val="FF0000"/>
                </a:solidFill>
                <a:latin typeface="Times New Roman" panose="02020603050405020304" pitchFamily="18" charset="0"/>
                <a:ea typeface="宋体" panose="02010600030101010101" pitchFamily="2" charset="-122"/>
              </a:rPr>
              <a:t>；</a:t>
            </a:r>
            <a:r>
              <a:rPr lang="en-US" sz="1800">
                <a:solidFill>
                  <a:srgbClr val="FF0000"/>
                </a:solidFill>
                <a:latin typeface="Times New Roman" panose="02020603050405020304" pitchFamily="18" charset="0"/>
                <a:ea typeface="宋体" panose="02010600030101010101" pitchFamily="2" charset="-122"/>
              </a:rPr>
              <a:t>any</a:t>
            </a:r>
            <a:r>
              <a:rPr lang="zh-CN" sz="1800">
                <a:solidFill>
                  <a:srgbClr val="FF0000"/>
                </a:solidFill>
                <a:latin typeface="Times New Roman" panose="02020603050405020304" pitchFamily="18" charset="0"/>
                <a:ea typeface="宋体" panose="02010600030101010101" pitchFamily="2" charset="-122"/>
              </a:rPr>
              <a:t>：非两者中任意一个</a:t>
            </a:r>
            <a:r>
              <a:rPr lang="zh-CN" sz="1800">
                <a:solidFill>
                  <a:srgbClr val="FF0000"/>
                </a:solidFill>
                <a:cs typeface="华文中宋" charset="0"/>
              </a:rPr>
              <a:t>。</a:t>
            </a:r>
            <a:r>
              <a:rPr lang="zh-CN" sz="1800">
                <a:solidFill>
                  <a:srgbClr val="FF0000"/>
                </a:solidFill>
                <a:latin typeface="Times New Roman" panose="02020603050405020304" pitchFamily="18" charset="0"/>
                <a:ea typeface="宋体" panose="02010600030101010101" pitchFamily="2" charset="-122"/>
              </a:rPr>
              <a:t>由题</a:t>
            </a:r>
            <a:r>
              <a:rPr lang="en-US" sz="1800">
                <a:solidFill>
                  <a:srgbClr val="FF0000"/>
                </a:solidFill>
                <a:latin typeface="Times New Roman" panose="02020603050405020304" pitchFamily="18" charset="0"/>
                <a:cs typeface="华文中宋" charset="0"/>
              </a:rPr>
              <a:t>by train or bus</a:t>
            </a:r>
            <a:r>
              <a:rPr lang="zh-CN" sz="1800">
                <a:solidFill>
                  <a:srgbClr val="FF0000"/>
                </a:solidFill>
                <a:latin typeface="Times New Roman" panose="02020603050405020304" pitchFamily="18" charset="0"/>
                <a:ea typeface="宋体" panose="02010600030101010101" pitchFamily="2" charset="-122"/>
              </a:rPr>
              <a:t>可知为两者之间，又因为</a:t>
            </a:r>
            <a:r>
              <a:rPr lang="en-US" sz="1800">
                <a:solidFill>
                  <a:srgbClr val="FF0000"/>
                </a:solidFill>
                <a:latin typeface="Times New Roman" panose="02020603050405020304" pitchFamily="18" charset="0"/>
                <a:ea typeface="宋体" panose="02010600030101010101" pitchFamily="2" charset="-122"/>
              </a:rPr>
              <a:t>case</a:t>
            </a:r>
            <a:r>
              <a:rPr lang="zh-CN" sz="1800">
                <a:solidFill>
                  <a:srgbClr val="FF0000"/>
                </a:solidFill>
                <a:latin typeface="Times New Roman" panose="02020603050405020304" pitchFamily="18" charset="0"/>
                <a:ea typeface="宋体" panose="02010600030101010101" pitchFamily="2" charset="-122"/>
              </a:rPr>
              <a:t>为单数，故排除</a:t>
            </a:r>
            <a:r>
              <a:rPr lang="en-US" sz="1800">
                <a:solidFill>
                  <a:srgbClr val="FF0000"/>
                </a:solidFill>
                <a:latin typeface="Times New Roman" panose="02020603050405020304" pitchFamily="18" charset="0"/>
                <a:ea typeface="宋体" panose="02010600030101010101" pitchFamily="2" charset="-122"/>
              </a:rPr>
              <a:t>A</a:t>
            </a:r>
            <a:r>
              <a:rPr lang="en-US" sz="1800">
                <a:solidFill>
                  <a:srgbClr val="FF0000"/>
                </a:solidFill>
                <a:latin typeface="Times New Roman" panose="02020603050405020304" pitchFamily="18" charset="0"/>
                <a:cs typeface="华文中宋" charset="0"/>
              </a:rPr>
              <a:t>C, </a:t>
            </a:r>
            <a:r>
              <a:rPr lang="zh-CN" sz="1800">
                <a:solidFill>
                  <a:srgbClr val="FF0000"/>
                </a:solidFill>
                <a:latin typeface="Times New Roman" panose="02020603050405020304" pitchFamily="18" charset="0"/>
                <a:ea typeface="宋体" panose="02010600030101010101" pitchFamily="2" charset="-122"/>
              </a:rPr>
              <a:t>根据句意</a:t>
            </a:r>
            <a:r>
              <a:rPr lang="zh-CN" sz="1800">
                <a:solidFill>
                  <a:srgbClr val="FF0000"/>
                </a:solidFill>
                <a:cs typeface="华文中宋" charset="0"/>
              </a:rPr>
              <a:t>可知正确答案为</a:t>
            </a:r>
            <a:r>
              <a:rPr lang="en-US" sz="1800">
                <a:solidFill>
                  <a:srgbClr val="FF0000"/>
                </a:solidFill>
                <a:latin typeface="Times New Roman" panose="02020603050405020304" pitchFamily="18" charset="0"/>
                <a:cs typeface="华文中宋" charset="0"/>
              </a:rPr>
              <a:t>D</a:t>
            </a:r>
            <a:endParaRPr lang="en-US" altLang="en-US" sz="1800">
              <a:solidFill>
                <a:srgbClr val="FF0000"/>
              </a:solidFill>
              <a:latin typeface="Times New Roman" panose="02020603050405020304" pitchFamily="18" charset="0"/>
              <a:cs typeface="华文中宋" charset="0"/>
            </a:endParaRPr>
          </a:p>
        </p:txBody>
      </p:sp>
      <p:sp>
        <p:nvSpPr>
          <p:cNvPr id="4" name="文本框 3"/>
          <p:cNvSpPr txBox="1"/>
          <p:nvPr/>
        </p:nvSpPr>
        <p:spPr>
          <a:xfrm>
            <a:off x="251460" y="5157470"/>
            <a:ext cx="8118475"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cs typeface="华文中宋" charset="0"/>
              </a:rPr>
              <a:t>D</a:t>
            </a:r>
            <a:r>
              <a:rPr lang="zh-CN" sz="1800">
                <a:solidFill>
                  <a:srgbClr val="FF0000"/>
                </a:solidFill>
                <a:cs typeface="华文中宋" charset="0"/>
              </a:rPr>
              <a:t>解析：</a:t>
            </a:r>
            <a:r>
              <a:rPr lang="zh-CN" sz="1800">
                <a:solidFill>
                  <a:srgbClr val="FF0000"/>
                </a:solidFill>
                <a:latin typeface="Times New Roman" panose="02020603050405020304" pitchFamily="18" charset="0"/>
                <a:cs typeface="华文中宋" charset="0"/>
              </a:rPr>
              <a:t>考查复合不定代词辨析；根据句意“如果你周五可以赶到的话，我们旧不会邀请其他任何人了”可知，答案为</a:t>
            </a:r>
            <a:r>
              <a:rPr lang="en-US" sz="1800">
                <a:solidFill>
                  <a:srgbClr val="FF0000"/>
                </a:solidFill>
                <a:latin typeface="Times New Roman" panose="02020603050405020304" pitchFamily="18" charset="0"/>
              </a:rPr>
              <a:t>D.</a:t>
            </a:r>
            <a:r>
              <a:rPr lang="en-US" sz="1800">
                <a:solidFill>
                  <a:srgbClr val="FF0000"/>
                </a:solidFill>
                <a:latin typeface="Times New Roman" panose="02020603050405020304" pitchFamily="18" charset="0"/>
                <a:cs typeface="华文中宋" charset="0"/>
              </a:rPr>
              <a:t> anybody </a:t>
            </a:r>
            <a:r>
              <a:rPr lang="zh-CN" sz="1800">
                <a:solidFill>
                  <a:srgbClr val="FF0000"/>
                </a:solidFill>
                <a:latin typeface="Times New Roman" panose="02020603050405020304" pitchFamily="18" charset="0"/>
                <a:cs typeface="华文中宋" charset="0"/>
              </a:rPr>
              <a:t>任何人。</a:t>
            </a:r>
            <a:endParaRPr lang="zh-CN" altLang="en-US" sz="1800">
              <a:solidFill>
                <a:srgbClr val="FF0000"/>
              </a:solidFill>
              <a:latin typeface="Times New Roman" panose="02020603050405020304" pitchFamily="18" charset="0"/>
              <a:cs typeface="华文中宋"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560" y="332740"/>
            <a:ext cx="8822690" cy="1299210"/>
          </a:xfrm>
          <a:prstGeom prst="rect">
            <a:avLst/>
          </a:prstGeom>
          <a:noFill/>
          <a:ln w="9525">
            <a:noFill/>
          </a:ln>
        </p:spPr>
        <p:txBody>
          <a:bodyPr wrap="square">
            <a:noAutofit/>
          </a:bodyPr>
          <a:p>
            <a:r>
              <a:rPr lang="en-US" sz="2400" b="1">
                <a:latin typeface="Times New Roman" panose="02020603050405020304" pitchFamily="18" charset="0"/>
                <a:ea typeface="等线" panose="02010600030101010101" charset="-122"/>
                <a:sym typeface="+mn-ea"/>
              </a:rPr>
              <a:t>（2020年）</a:t>
            </a:r>
            <a:r>
              <a:rPr lang="en-US" sz="2400" b="1">
                <a:latin typeface="Times New Roman" panose="02020603050405020304" pitchFamily="18" charset="0"/>
                <a:ea typeface="等线" panose="02010600030101010101" charset="-122"/>
              </a:rPr>
              <a:t>Many of the exhibits were damaged in the fire, and _________were totally destroyed. A. all		B. nothing          C. any	D. some</a:t>
            </a:r>
            <a:endParaRPr lang="en-US" sz="2400" b="1">
              <a:latin typeface="Times New Roman" panose="02020603050405020304" pitchFamily="18" charset="0"/>
              <a:ea typeface="等线" panose="02010600030101010101" charset="-122"/>
            </a:endParaRPr>
          </a:p>
        </p:txBody>
      </p:sp>
      <p:sp>
        <p:nvSpPr>
          <p:cNvPr id="2" name="文本框 1"/>
          <p:cNvSpPr txBox="1"/>
          <p:nvPr/>
        </p:nvSpPr>
        <p:spPr>
          <a:xfrm>
            <a:off x="323850" y="1988820"/>
            <a:ext cx="8303260"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考查不定代词。句意：很多展览品之大火中被损坏了，并且一些已经彻底损坏了。根据句意可知答案为</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latin typeface="Times New Roman" panose="02020603050405020304" pitchFamily="18" charset="0"/>
                <a:ea typeface="宋体" panose="02010600030101010101" pitchFamily="2" charset="-122"/>
              </a:rPr>
              <a:t>。</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251460" y="3284855"/>
            <a:ext cx="8418830" cy="119888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（2015年）</a:t>
            </a:r>
            <a:r>
              <a:rPr lang="en-US" sz="2400" b="1">
                <a:latin typeface="Times New Roman" panose="02020603050405020304" pitchFamily="18" charset="0"/>
                <a:ea typeface="等线" panose="02010600030101010101" charset="-122"/>
              </a:rPr>
              <a:t>We won't be late because there is often _________ traffic early in the morning. A. little	  B. a little              C. few               D. a few</a:t>
            </a:r>
            <a:endParaRPr lang="en-US" sz="2400" b="1">
              <a:latin typeface="Times New Roman" panose="02020603050405020304" pitchFamily="18" charset="0"/>
              <a:ea typeface="等线" panose="02010600030101010101" charset="-122"/>
            </a:endParaRPr>
          </a:p>
        </p:txBody>
      </p:sp>
      <p:sp>
        <p:nvSpPr>
          <p:cNvPr id="4" name="文本框 3"/>
          <p:cNvSpPr txBox="1"/>
          <p:nvPr/>
        </p:nvSpPr>
        <p:spPr>
          <a:xfrm>
            <a:off x="323850" y="4797425"/>
            <a:ext cx="8303260"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考查不定代词。句意：我们不会迟到的，因为早上经常没什么车。根据句意可知，答案为</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latin typeface="Times New Roman" panose="02020603050405020304" pitchFamily="18" charset="0"/>
                <a:ea typeface="宋体" panose="02010600030101010101" pitchFamily="2" charset="-122"/>
              </a:rPr>
              <a:t>。</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621030"/>
            <a:ext cx="8483600" cy="1198880"/>
          </a:xfrm>
          <a:prstGeom prst="rect">
            <a:avLst/>
          </a:prstGeom>
          <a:noFill/>
          <a:ln w="9525">
            <a:noFill/>
          </a:ln>
        </p:spPr>
        <p:txBody>
          <a:bodyPr wrap="square">
            <a:spAutoFit/>
          </a:bodyPr>
          <a:p>
            <a:r>
              <a:rPr lang="en-US" sz="1800">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等线" panose="02010600030101010101" charset="-122"/>
                <a:sym typeface="+mn-ea"/>
              </a:rPr>
              <a:t>（2012年）</a:t>
            </a:r>
            <a:r>
              <a:rPr lang="en-US" sz="2400" b="1">
                <a:latin typeface="Times New Roman" panose="02020603050405020304" pitchFamily="18" charset="0"/>
                <a:ea typeface="等线" panose="02010600030101010101" charset="-122"/>
              </a:rPr>
              <a:t>Some people prefer eating vegetable, while_______ prefer eating meat. A. the other        B. the others        	C. others      	D. another</a:t>
            </a:r>
            <a:endParaRPr lang="en-US" sz="2400" b="1">
              <a:latin typeface="Times New Roman" panose="02020603050405020304" pitchFamily="18" charset="0"/>
              <a:ea typeface="等线" panose="02010600030101010101" charset="-122"/>
            </a:endParaRPr>
          </a:p>
        </p:txBody>
      </p:sp>
      <p:sp>
        <p:nvSpPr>
          <p:cNvPr id="2" name="文本框 1"/>
          <p:cNvSpPr txBox="1"/>
          <p:nvPr/>
        </p:nvSpPr>
        <p:spPr>
          <a:xfrm>
            <a:off x="329565" y="2132965"/>
            <a:ext cx="8405495" cy="119888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解析：考查不定代词。句意：一些人更愿意吃蔬菜，而其他一些人更喜欢吃肉。根据尝试可知，应该是指其他一部分人，故答案为</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a:t>
            </a:r>
            <a:r>
              <a:rPr lang="en-US" sz="1800">
                <a:solidFill>
                  <a:srgbClr val="FF0000"/>
                </a:solidFill>
                <a:latin typeface="Times New Roman" panose="02020603050405020304" pitchFamily="18" charset="0"/>
                <a:ea typeface="宋体" panose="02010600030101010101" pitchFamily="2" charset="-122"/>
              </a:rPr>
              <a:t>the other </a:t>
            </a:r>
            <a:r>
              <a:rPr lang="zh-CN" sz="1800">
                <a:solidFill>
                  <a:srgbClr val="FF0000"/>
                </a:solidFill>
                <a:latin typeface="Times New Roman" panose="02020603050405020304" pitchFamily="18" charset="0"/>
                <a:ea typeface="宋体" panose="02010600030101010101" pitchFamily="2" charset="-122"/>
              </a:rPr>
              <a:t>两者中另一个；</a:t>
            </a:r>
            <a:r>
              <a:rPr lang="en-US" sz="1800">
                <a:solidFill>
                  <a:srgbClr val="FF0000"/>
                </a:solidFill>
                <a:latin typeface="Times New Roman" panose="02020603050405020304" pitchFamily="18" charset="0"/>
                <a:ea typeface="宋体" panose="02010600030101010101" pitchFamily="2" charset="-122"/>
              </a:rPr>
              <a:t>the others</a:t>
            </a:r>
            <a:r>
              <a:rPr lang="zh-CN" sz="1800">
                <a:solidFill>
                  <a:srgbClr val="FF0000"/>
                </a:solidFill>
                <a:latin typeface="Times New Roman" panose="02020603050405020304" pitchFamily="18" charset="0"/>
                <a:ea typeface="宋体" panose="02010600030101010101" pitchFamily="2" charset="-122"/>
              </a:rPr>
              <a:t>表示剩余全部，</a:t>
            </a:r>
            <a:r>
              <a:rPr lang="en-US" sz="1800">
                <a:solidFill>
                  <a:srgbClr val="FF0000"/>
                </a:solidFill>
                <a:latin typeface="Times New Roman" panose="02020603050405020304" pitchFamily="18" charset="0"/>
                <a:ea typeface="宋体" panose="02010600030101010101" pitchFamily="2" charset="-122"/>
              </a:rPr>
              <a:t>another</a:t>
            </a:r>
            <a:r>
              <a:rPr lang="zh-CN" sz="1800">
                <a:solidFill>
                  <a:srgbClr val="FF0000"/>
                </a:solidFill>
                <a:latin typeface="Times New Roman" panose="02020603050405020304" pitchFamily="18" charset="0"/>
                <a:ea typeface="宋体" panose="02010600030101010101" pitchFamily="2" charset="-122"/>
              </a:rPr>
              <a:t>表示另一个</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329565" y="3573145"/>
            <a:ext cx="8438515" cy="119888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（2019年）</a:t>
            </a:r>
            <a:r>
              <a:rPr lang="en-US" sz="2400" b="1">
                <a:latin typeface="Times New Roman" panose="02020603050405020304" pitchFamily="18" charset="0"/>
                <a:ea typeface="等线" panose="02010600030101010101" charset="-122"/>
              </a:rPr>
              <a:t>I'll have a look for some clothes at the shops, but I'm not promising__________. A. nothing    	B. everything     C. something    	D. anything</a:t>
            </a:r>
            <a:endParaRPr lang="en-US" sz="2400" b="1">
              <a:latin typeface="Times New Roman" panose="02020603050405020304" pitchFamily="18" charset="0"/>
              <a:ea typeface="等线" panose="02010600030101010101" charset="-122"/>
            </a:endParaRPr>
          </a:p>
        </p:txBody>
      </p:sp>
      <p:sp>
        <p:nvSpPr>
          <p:cNvPr id="4" name="文本框 3"/>
          <p:cNvSpPr txBox="1"/>
          <p:nvPr/>
        </p:nvSpPr>
        <p:spPr>
          <a:xfrm>
            <a:off x="395605" y="5013325"/>
            <a:ext cx="7957820" cy="92202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答案：D解析：考查不定代词。句意：我将要在商店里看看衣服，但是我并不是在承诺任何事情。根据句意可知，答案为D</a:t>
            </a:r>
            <a:endParaRPr lang="zh-CN"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0" y="1587500"/>
            <a:ext cx="9144000" cy="3683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90015" y="2229485"/>
            <a:ext cx="6880860" cy="1793240"/>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564765" y="2970530"/>
            <a:ext cx="5654675"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核心考点（四）  形容词、</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副词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175805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334260"/>
            <a:ext cx="6661785" cy="159956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41460"/>
            <a:ext cx="8572500" cy="13512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形容词与副词的比较级和最高级构成</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形容词和副词比较级和最高级的构成规则</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NEU-BZ-S92"/>
                <a:cs typeface="宋体" panose="02010600030101010101" pitchFamily="2" charset="-122"/>
              </a:rPr>
              <a:t>◆</a:t>
            </a:r>
            <a:r>
              <a:rPr lang="zh-CN" altLang="zh-CN" sz="2100">
                <a:solidFill>
                  <a:srgbClr val="000000"/>
                </a:solidFill>
                <a:latin typeface="Times New Roman" panose="02020603050405020304" pitchFamily="18" charset="0"/>
                <a:cs typeface="Times New Roman" panose="02020603050405020304" pitchFamily="18" charset="0"/>
              </a:rPr>
              <a:t>规则变化</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412951"/>
          <a:ext cx="8572500" cy="3073400"/>
        </p:xfrm>
        <a:graphic>
          <a:graphicData uri="http://schemas.openxmlformats.org/drawingml/2006/table">
            <a:tbl>
              <a:tblPr firstRow="1" firstCol="1" bandRow="1"/>
              <a:tblGrid>
                <a:gridCol w="2981325"/>
                <a:gridCol w="1304925"/>
                <a:gridCol w="2143125"/>
                <a:gridCol w="2143125"/>
              </a:tblGrid>
              <a:tr h="384175">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384175">
                <a:tc vMerge="1">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原级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比较级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最高级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row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单音节词一般情况下直接加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small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smaller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smallest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great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greater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greatest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hard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harder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hardest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row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结尾的单音节词和少数以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-ble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结尾的双音节词加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cute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able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abler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ablest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447047"/>
          <a:ext cx="8572500" cy="3841750"/>
        </p:xfrm>
        <a:graphic>
          <a:graphicData uri="http://schemas.openxmlformats.org/drawingml/2006/table">
            <a:tbl>
              <a:tblPr firstRow="1" firstCol="1" bandRow="1"/>
              <a:tblGrid>
                <a:gridCol w="3374390"/>
                <a:gridCol w="911860"/>
                <a:gridCol w="2143125"/>
                <a:gridCol w="2143125"/>
              </a:tblGrid>
              <a:tr h="384175">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384175">
                <a:tc vMerge="1">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原级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比较级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最高级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row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以一个辅音字母结尾</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且前面只有一个</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元音</a:t>
                      </a:r>
                      <a:r>
                        <a:rPr lang="zh-CN" altLang="en-US" sz="2100" smtClean="0">
                          <a:solidFill>
                            <a:srgbClr val="000000"/>
                          </a:solidFill>
                          <a:effectLst/>
                          <a:latin typeface="Times New Roman" panose="02020603050405020304" pitchFamily="18" charset="0"/>
                          <a:ea typeface="+mn-ea"/>
                          <a:cs typeface="Times New Roman" panose="02020603050405020304" pitchFamily="18" charset="0"/>
                        </a:rPr>
                        <a:t>字母</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双写辅音字母后再加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thinner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thinnest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hotter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hottest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rowSpan="3">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辅音字母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先把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easy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easier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easiest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happy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happier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happiest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early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earlier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earliest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rowSpan="2">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少数以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-er,-ow</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结尾的双音节词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clever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cleverer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cleverest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vMerge="1">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narrow</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narrower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narrowest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2025165"/>
          <a:ext cx="8572500" cy="2400300"/>
        </p:xfrm>
        <a:graphic>
          <a:graphicData uri="http://schemas.openxmlformats.org/drawingml/2006/table">
            <a:tbl>
              <a:tblPr firstRow="1" firstCol="1" bandRow="1"/>
              <a:tblGrid>
                <a:gridCol w="2557780"/>
                <a:gridCol w="1194435"/>
                <a:gridCol w="2677160"/>
                <a:gridCol w="2143125"/>
              </a:tblGrid>
              <a:tr h="0">
                <a:tc rowSpan="2">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0">
                <a:tc vMerge="1">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原级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比较级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最高级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其他双音节和多音节的形容词或副词一般在前面加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careful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 careful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most careful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popular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 </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popular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most popular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efficiently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 </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efficiently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most efficiently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089450"/>
            <a:ext cx="8572500" cy="26111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特别提醒</a:t>
            </a:r>
            <a:r>
              <a:rPr lang="zh-CN" altLang="zh-CN" sz="2100">
                <a:solidFill>
                  <a:srgbClr val="000000"/>
                </a:solidFill>
                <a:latin typeface="NEU-BZ-S92"/>
                <a:cs typeface="宋体" panose="02010600030101010101" pitchFamily="2" charset="-122"/>
              </a:rPr>
              <a:t>①</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有少数几个双音节形容词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既可以加</a:t>
            </a:r>
            <a:r>
              <a:rPr lang="en-US" altLang="zh-CN" sz="2100">
                <a:solidFill>
                  <a:srgbClr val="000000"/>
                </a:solidFill>
                <a:latin typeface="Times New Roman" panose="02020603050405020304" pitchFamily="18" charset="0"/>
                <a:cs typeface="Times New Roman" panose="02020603050405020304" pitchFamily="18" charset="0"/>
              </a:rPr>
              <a:t>-er</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和</a:t>
            </a:r>
            <a:r>
              <a:rPr lang="en-US" altLang="zh-CN" sz="2100">
                <a:solidFill>
                  <a:srgbClr val="000000"/>
                </a:solidFill>
                <a:latin typeface="Times New Roman" panose="02020603050405020304" pitchFamily="18" charset="0"/>
                <a:cs typeface="Times New Roman" panose="02020603050405020304" pitchFamily="18" charset="0"/>
              </a:rPr>
              <a:t>-est,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又可以加</a:t>
            </a:r>
            <a:r>
              <a:rPr lang="en-US" altLang="zh-CN" sz="2100">
                <a:solidFill>
                  <a:srgbClr val="000000"/>
                </a:solidFill>
                <a:latin typeface="Times New Roman" panose="02020603050405020304" pitchFamily="18" charset="0"/>
                <a:cs typeface="Times New Roman" panose="02020603050405020304" pitchFamily="18" charset="0"/>
              </a:rPr>
              <a:t>more</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和</a:t>
            </a:r>
            <a:r>
              <a:rPr lang="en-US" altLang="zh-CN" sz="2100">
                <a:solidFill>
                  <a:srgbClr val="000000"/>
                </a:solidFill>
                <a:latin typeface="Times New Roman" panose="02020603050405020304" pitchFamily="18" charset="0"/>
                <a:cs typeface="Times New Roman" panose="02020603050405020304" pitchFamily="18" charset="0"/>
              </a:rPr>
              <a:t>most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构成比较级和最高级。这些双音节词是</a:t>
            </a:r>
            <a:r>
              <a:rPr lang="en-US" altLang="zh-CN" sz="2100" smtClean="0">
                <a:solidFill>
                  <a:srgbClr val="000000"/>
                </a:solidFill>
                <a:latin typeface="Times New Roman" panose="02020603050405020304" pitchFamily="18" charset="0"/>
                <a:cs typeface="Times New Roman" panose="02020603050405020304" pitchFamily="18" charset="0"/>
              </a:rPr>
              <a:t>:</a:t>
            </a:r>
            <a:endParaRPr lang="en-US" altLang="zh-CN" sz="2100" smtClean="0">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smtClean="0">
                <a:solidFill>
                  <a:srgbClr val="000000"/>
                </a:solidFill>
                <a:latin typeface="Times New Roman" panose="02020603050405020304" pitchFamily="18" charset="0"/>
                <a:cs typeface="Times New Roman" panose="02020603050405020304" pitchFamily="18" charset="0"/>
              </a:rPr>
              <a:t>common,handsome,quiet,wicked,pleasant,cruel,stupid</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和以</a:t>
            </a:r>
            <a:r>
              <a:rPr lang="en-US" altLang="zh-CN" sz="2100">
                <a:solidFill>
                  <a:srgbClr val="000000"/>
                </a:solidFill>
                <a:latin typeface="Times New Roman" panose="02020603050405020304" pitchFamily="18" charset="0"/>
                <a:cs typeface="Times New Roman" panose="02020603050405020304" pitchFamily="18" charset="0"/>
              </a:rPr>
              <a:t>-ow,-er</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结尾的词。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NEU-BZ-S92"/>
                <a:cs typeface="宋体" panose="02010600030101010101" pitchFamily="2" charset="-122"/>
              </a:rPr>
              <a:t>②</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有些形容词没有程度可分或形容词本身就表示某种程度</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因此没有比较级和最高级。这类形容词有</a:t>
            </a:r>
            <a:r>
              <a:rPr lang="en-US" altLang="zh-CN" sz="2100">
                <a:solidFill>
                  <a:srgbClr val="000000"/>
                </a:solidFill>
                <a:latin typeface="Times New Roman" panose="02020603050405020304" pitchFamily="18" charset="0"/>
                <a:cs typeface="Times New Roman" panose="02020603050405020304" pitchFamily="18" charset="0"/>
              </a:rPr>
              <a:t>:right(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正确的</a:t>
            </a:r>
            <a:r>
              <a:rPr lang="en-US" altLang="zh-CN" sz="2100">
                <a:solidFill>
                  <a:srgbClr val="000000"/>
                </a:solidFill>
                <a:latin typeface="Times New Roman" panose="02020603050405020304" pitchFamily="18" charset="0"/>
                <a:cs typeface="Times New Roman" panose="02020603050405020304" pitchFamily="18" charset="0"/>
              </a:rPr>
              <a:t>),wrong(</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错误的</a:t>
            </a:r>
            <a:r>
              <a:rPr lang="en-US" altLang="zh-CN" sz="2100">
                <a:solidFill>
                  <a:srgbClr val="000000"/>
                </a:solidFill>
                <a:latin typeface="Times New Roman" panose="02020603050405020304" pitchFamily="18" charset="0"/>
                <a:cs typeface="Times New Roman" panose="02020603050405020304" pitchFamily="18" charset="0"/>
              </a:rPr>
              <a:t>),excellent(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优秀的</a:t>
            </a:r>
            <a:r>
              <a:rPr lang="en-US" altLang="zh-CN" sz="2100">
                <a:solidFill>
                  <a:srgbClr val="000000"/>
                </a:solidFill>
                <a:latin typeface="Times New Roman" panose="02020603050405020304" pitchFamily="18" charset="0"/>
                <a:cs typeface="Times New Roman" panose="02020603050405020304" pitchFamily="18" charset="0"/>
              </a:rPr>
              <a:t>),favourite(</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最喜爱的</a:t>
            </a:r>
            <a:r>
              <a:rPr lang="en-US" altLang="zh-CN" sz="2100">
                <a:solidFill>
                  <a:srgbClr val="000000"/>
                </a:solidFill>
                <a:latin typeface="Times New Roman" panose="02020603050405020304" pitchFamily="18" charset="0"/>
                <a:cs typeface="Times New Roman" panose="02020603050405020304" pitchFamily="18" charset="0"/>
              </a:rPr>
              <a:t>),possible(</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可能的</a:t>
            </a:r>
            <a:r>
              <a:rPr lang="en-US" altLang="zh-CN" sz="2100">
                <a:solidFill>
                  <a:srgbClr val="000000"/>
                </a:solidFill>
                <a:latin typeface="Times New Roman" panose="02020603050405020304" pitchFamily="18" charset="0"/>
                <a:cs typeface="Times New Roman" panose="02020603050405020304" pitchFamily="18" charset="0"/>
              </a:rPr>
              <a:t>),empty(</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空的</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等。</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604845"/>
            <a:ext cx="184975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NEU-BZ-S92"/>
                <a:cs typeface="宋体" panose="02010600030101010101" pitchFamily="2" charset="-122"/>
              </a:rPr>
              <a:t>◆</a:t>
            </a:r>
            <a:r>
              <a:rPr lang="zh-CN" altLang="zh-CN" sz="2100">
                <a:solidFill>
                  <a:srgbClr val="000000"/>
                </a:solidFill>
                <a:latin typeface="Times New Roman" panose="02020603050405020304" pitchFamily="18" charset="0"/>
                <a:cs typeface="Times New Roman" panose="02020603050405020304" pitchFamily="18" charset="0"/>
              </a:rPr>
              <a:t>不规则</a:t>
            </a:r>
            <a:r>
              <a:rPr lang="zh-CN" altLang="zh-CN" sz="2100" smtClean="0">
                <a:solidFill>
                  <a:srgbClr val="000000"/>
                </a:solidFill>
                <a:latin typeface="Times New Roman" panose="02020603050405020304" pitchFamily="18" charset="0"/>
                <a:cs typeface="Times New Roman" panose="02020603050405020304" pitchFamily="18" charset="0"/>
              </a:rPr>
              <a:t>变化</a:t>
            </a:r>
            <a:r>
              <a:rPr lang="en-US" altLang="zh-CN" sz="2100"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094209"/>
          <a:ext cx="8572500" cy="3360420"/>
        </p:xfrm>
        <a:graphic>
          <a:graphicData uri="http://schemas.openxmlformats.org/drawingml/2006/table">
            <a:tbl>
              <a:tblPr firstRow="1" firstCol="1" bandRow="1"/>
              <a:tblGrid>
                <a:gridCol w="2857500"/>
                <a:gridCol w="2857500"/>
                <a:gridCol w="285750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原级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比较级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最高级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good,well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better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bad,ill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worse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worst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many,much</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little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least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farther/further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farthest/furthest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older/elder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oldest/eldest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285750" y="1321048"/>
            <a:ext cx="419100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形容词和副词比较等级常见</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句式</a:t>
            </a:r>
            <a:r>
              <a:rPr lang="en-US"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1868548"/>
          <a:ext cx="8572500" cy="3360420"/>
        </p:xfrm>
        <a:graphic>
          <a:graphicData uri="http://schemas.openxmlformats.org/drawingml/2006/table">
            <a:tbl>
              <a:tblPr firstRow="1" firstCol="1" bandRow="1"/>
              <a:tblGrid>
                <a:gridCol w="3620770"/>
                <a:gridCol w="495173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项</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目</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as...as.../not so (as)...as...,</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一样</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She is as tall as her mother.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am not as/ so good a player as you are.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 than),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一方比另一方</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picture is more beautiful than that 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never seen a more interesting film.</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harder you work,the more progress you will make.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498681"/>
          <a:ext cx="8572500" cy="4003675"/>
        </p:xfrm>
        <a:graphic>
          <a:graphicData uri="http://schemas.openxmlformats.org/drawingml/2006/table">
            <a:tbl>
              <a:tblPr firstRow="1" firstCol="1" bandRow="1"/>
              <a:tblGrid>
                <a:gridCol w="4715510"/>
                <a:gridCol w="3856990"/>
              </a:tblGrid>
              <a:tr h="49403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项</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目</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否定词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表示最高级意义</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never spent a more worrying 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3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more...than...,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倒不如</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is more shy than unfriendly.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42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-ior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结尾的形容词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搭配。如</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junior,senior,superior,prior,inferior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book is superior to that one I just finished reading.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两者都不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book is </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more </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interesting than that once.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3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比较级</a:t>
                      </a:r>
                      <a:r>
                        <a:rPr lang="en-US" alt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 the two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两者中较为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older of the two.</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04495"/>
            <a:ext cx="6473190" cy="368300"/>
          </a:xfrm>
          <a:prstGeom prst="rect">
            <a:avLst/>
          </a:prstGeom>
          <a:noFill/>
          <a:ln w="9525">
            <a:noFill/>
          </a:ln>
        </p:spPr>
        <p:txBody>
          <a:bodyPr wrap="square">
            <a:spAutoFit/>
          </a:bodyPr>
          <a:p>
            <a:pPr algn="ctr"/>
            <a:r>
              <a:rPr lang="en-US" sz="1800" b="1">
                <a:solidFill>
                  <a:srgbClr val="4472C4"/>
                </a:solidFill>
                <a:latin typeface="Calibri" panose="020F0502020204030204" charset="0"/>
                <a:ea typeface="宋体" panose="02010600030101010101" pitchFamily="2" charset="-122"/>
                <a:cs typeface="Times New Roman" panose="02020603050405020304" pitchFamily="18" charset="0"/>
              </a:rPr>
              <a:t>2011-2022</a:t>
            </a:r>
            <a:r>
              <a:rPr lang="zh-CN" sz="1800" b="1">
                <a:solidFill>
                  <a:srgbClr val="4472C4"/>
                </a:solidFill>
                <a:latin typeface="Calibri" panose="020F0502020204030204" charset="0"/>
                <a:ea typeface="宋体" panose="02010600030101010101" pitchFamily="2" charset="-122"/>
              </a:rPr>
              <a:t>年体育单招考试之形容词和副词考点分布情况</a:t>
            </a:r>
            <a:endParaRPr lang="zh-CN" altLang="en-US" sz="1800" b="1">
              <a:solidFill>
                <a:srgbClr val="4472C4"/>
              </a:solidFill>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755650" y="836930"/>
          <a:ext cx="6788785" cy="3971290"/>
        </p:xfrm>
        <a:graphic>
          <a:graphicData uri="http://schemas.openxmlformats.org/drawingml/2006/table">
            <a:tbl>
              <a:tblPr/>
              <a:tblGrid>
                <a:gridCol w="3389630"/>
                <a:gridCol w="3399155"/>
              </a:tblGrid>
              <a:tr h="313690">
                <a:tc>
                  <a:txBody>
                    <a:bodyPr/>
                    <a:p>
                      <a:pPr indent="0" algn="ctr">
                        <a:buNone/>
                      </a:pPr>
                      <a:r>
                        <a:rPr lang="en-US" sz="2000" b="1">
                          <a:ea typeface="宋体" panose="02010600030101010101" pitchFamily="2" charset="-122"/>
                          <a:cs typeface="宋体" panose="02010600030101010101" pitchFamily="2" charset="-122"/>
                        </a:rPr>
                        <a:t>年份</a:t>
                      </a:r>
                      <a:endParaRPr lang="en-US" altLang="en-US" sz="20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ea typeface="宋体" panose="02010600030101010101" pitchFamily="2" charset="-122"/>
                          <a:cs typeface="宋体" panose="02010600030101010101" pitchFamily="2" charset="-122"/>
                        </a:rPr>
                        <a:t>考查个数</a:t>
                      </a:r>
                      <a:endParaRPr lang="en-US" altLang="en-US" sz="20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022</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2</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021</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020</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2</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019</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2</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018</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017</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2</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016</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3</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015</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3</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014</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2</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013</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012</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3</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p>
                      <a:pPr indent="0" algn="ctr">
                        <a:buNone/>
                      </a:pPr>
                      <a:r>
                        <a:rPr lang="en-US" sz="2000" b="1">
                          <a:ea typeface="宋体" panose="02010600030101010101" pitchFamily="2" charset="-122"/>
                          <a:cs typeface="+mn-lt"/>
                        </a:rPr>
                        <a:t>2</a:t>
                      </a:r>
                      <a:r>
                        <a:rPr lang="en-US" sz="2000" b="1">
                          <a:cs typeface="+mn-lt"/>
                        </a:rPr>
                        <a:t>011</a:t>
                      </a:r>
                      <a:r>
                        <a:rPr lang="en-US" sz="2000" b="1">
                          <a:ea typeface="宋体" panose="02010600030101010101" pitchFamily="2" charset="-122"/>
                          <a:cs typeface="+mn-lt"/>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55650" y="5013325"/>
            <a:ext cx="7013575" cy="1198880"/>
          </a:xfrm>
          <a:prstGeom prst="rect">
            <a:avLst/>
          </a:prstGeom>
          <a:noFill/>
          <a:ln w="9525">
            <a:noFill/>
          </a:ln>
        </p:spPr>
        <p:txBody>
          <a:bodyPr wrap="square">
            <a:spAutoFit/>
          </a:bodyPr>
          <a:p>
            <a:r>
              <a:rPr lang="zh-CN" sz="1800" b="1">
                <a:solidFill>
                  <a:srgbClr val="4472C4"/>
                </a:solidFill>
                <a:latin typeface="Times New Roman" panose="02020603050405020304" pitchFamily="18" charset="0"/>
                <a:ea typeface="宋体" panose="02010600030101010101" pitchFamily="2" charset="-122"/>
              </a:rPr>
              <a:t>考情分析：在历年体育单招考试中对形容词和副词的考查，主要是能够识别四个选择中的词意，然后在具体语境中，判断选择哪个词。在近十一年考试中，只有</a:t>
            </a:r>
            <a:r>
              <a:rPr lang="en-US" sz="1800" b="1">
                <a:solidFill>
                  <a:srgbClr val="4472C4"/>
                </a:solidFill>
                <a:latin typeface="Times New Roman" panose="02020603050405020304" pitchFamily="18" charset="0"/>
                <a:ea typeface="宋体" panose="02010600030101010101" pitchFamily="2" charset="-122"/>
              </a:rPr>
              <a:t>2012</a:t>
            </a:r>
            <a:r>
              <a:rPr lang="zh-CN" sz="1800" b="1">
                <a:solidFill>
                  <a:srgbClr val="4472C4"/>
                </a:solidFill>
                <a:latin typeface="Times New Roman" panose="02020603050405020304" pitchFamily="18" charset="0"/>
                <a:ea typeface="宋体" panose="02010600030101010101" pitchFamily="2" charset="-122"/>
              </a:rPr>
              <a:t>年、</a:t>
            </a:r>
            <a:r>
              <a:rPr lang="en-US" altLang="zh-CN" sz="1800" b="1">
                <a:solidFill>
                  <a:srgbClr val="4472C4"/>
                </a:solidFill>
                <a:latin typeface="Times New Roman" panose="02020603050405020304" pitchFamily="18" charset="0"/>
                <a:ea typeface="宋体" panose="02010600030101010101" pitchFamily="2" charset="-122"/>
              </a:rPr>
              <a:t>2022</a:t>
            </a:r>
            <a:r>
              <a:rPr lang="zh-CN" altLang="en-US" sz="1800" b="1">
                <a:solidFill>
                  <a:srgbClr val="4472C4"/>
                </a:solidFill>
                <a:latin typeface="Times New Roman" panose="02020603050405020304" pitchFamily="18" charset="0"/>
                <a:ea typeface="宋体" panose="02010600030101010101" pitchFamily="2" charset="-122"/>
              </a:rPr>
              <a:t>年</a:t>
            </a:r>
            <a:r>
              <a:rPr lang="zh-CN" sz="1800" b="1">
                <a:solidFill>
                  <a:srgbClr val="4472C4"/>
                </a:solidFill>
                <a:latin typeface="Times New Roman" panose="02020603050405020304" pitchFamily="18" charset="0"/>
                <a:ea typeface="宋体" panose="02010600030101010101" pitchFamily="2" charset="-122"/>
              </a:rPr>
              <a:t>和</a:t>
            </a:r>
            <a:r>
              <a:rPr lang="en-US" altLang="zh-CN" sz="1800" b="1">
                <a:solidFill>
                  <a:srgbClr val="4472C4"/>
                </a:solidFill>
                <a:latin typeface="Times New Roman" panose="02020603050405020304" pitchFamily="18" charset="0"/>
                <a:ea typeface="宋体" panose="02010600030101010101" pitchFamily="2" charset="-122"/>
              </a:rPr>
              <a:t>2023</a:t>
            </a:r>
            <a:r>
              <a:rPr lang="zh-CN" altLang="en-US" sz="1800" b="1">
                <a:solidFill>
                  <a:srgbClr val="4472C4"/>
                </a:solidFill>
                <a:latin typeface="Times New Roman" panose="02020603050405020304" pitchFamily="18" charset="0"/>
                <a:ea typeface="宋体" panose="02010600030101010101" pitchFamily="2" charset="-122"/>
              </a:rPr>
              <a:t>年分别</a:t>
            </a:r>
            <a:r>
              <a:rPr lang="zh-CN" sz="1800" b="1">
                <a:solidFill>
                  <a:srgbClr val="4472C4"/>
                </a:solidFill>
                <a:latin typeface="Times New Roman" panose="02020603050405020304" pitchFamily="18" charset="0"/>
                <a:ea typeface="宋体" panose="02010600030101010101" pitchFamily="2" charset="-122"/>
              </a:rPr>
              <a:t>出现了一次形容词</a:t>
            </a:r>
            <a:r>
              <a:rPr lang="en-US" altLang="zh-CN" sz="1800" b="1">
                <a:solidFill>
                  <a:srgbClr val="4472C4"/>
                </a:solidFill>
                <a:latin typeface="Times New Roman" panose="02020603050405020304" pitchFamily="18" charset="0"/>
                <a:ea typeface="宋体" panose="02010600030101010101" pitchFamily="2" charset="-122"/>
              </a:rPr>
              <a:t>/</a:t>
            </a:r>
            <a:r>
              <a:rPr lang="zh-CN" altLang="en-US" sz="1800" b="1">
                <a:solidFill>
                  <a:srgbClr val="4472C4"/>
                </a:solidFill>
                <a:latin typeface="Times New Roman" panose="02020603050405020304" pitchFamily="18" charset="0"/>
                <a:ea typeface="宋体" panose="02010600030101010101" pitchFamily="2" charset="-122"/>
              </a:rPr>
              <a:t>副词</a:t>
            </a:r>
            <a:r>
              <a:rPr lang="zh-CN" sz="1800" b="1">
                <a:solidFill>
                  <a:srgbClr val="4472C4"/>
                </a:solidFill>
                <a:latin typeface="Times New Roman" panose="02020603050405020304" pitchFamily="18" charset="0"/>
                <a:ea typeface="宋体" panose="02010600030101010101" pitchFamily="2" charset="-122"/>
              </a:rPr>
              <a:t>比较级和最高级的考查。</a:t>
            </a:r>
            <a:endParaRPr lang="zh-CN" altLang="en-US" sz="1800" b="1">
              <a:solidFill>
                <a:srgbClr val="4472C4"/>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188595"/>
            <a:ext cx="8229600" cy="4525963"/>
          </a:xfrm>
        </p:spPr>
        <p:txBody>
          <a:bodyPr/>
          <a:p>
            <a:r>
              <a:rPr lang="zh-CN" altLang="en-US"/>
              <a:t>单选</a:t>
            </a:r>
            <a:r>
              <a:rPr lang="en-US" altLang="zh-CN"/>
              <a:t>:</a:t>
            </a:r>
            <a:endParaRPr lang="en-US" altLang="zh-CN"/>
          </a:p>
          <a:p>
            <a:r>
              <a:rPr lang="zh-CN" altLang="en-US"/>
              <a:t>单招英语每年必考语法：时态、从句、情景交际、情态动词、不定代词、非谓语、副词、介词、连词、动词。其中难度较大的语法有：时态、名词性从句和定语从句、非谓语。</a:t>
            </a:r>
            <a:endParaRPr lang="zh-CN" altLang="en-US"/>
          </a:p>
          <a:p>
            <a:r>
              <a:rPr lang="zh-CN" altLang="en-US"/>
              <a:t>时态的难度来源于记忆任务庞大。因为每个时态都有大量的标志词需要记忆且每个时态下都涉及到不同的动词变形，所以需要学生做大量的习题来巩固这方面的知识。</a:t>
            </a:r>
            <a:endParaRPr lang="zh-CN" altLang="en-US"/>
          </a:p>
          <a:p>
            <a:r>
              <a:rPr lang="zh-CN" altLang="en-US"/>
              <a:t>从句和非谓语的难度则来源于对句子成分的分析。学生需要学会单词的词性，分析句子的成分。</a:t>
            </a:r>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04495"/>
            <a:ext cx="6473190" cy="368300"/>
          </a:xfrm>
          <a:prstGeom prst="rect">
            <a:avLst/>
          </a:prstGeom>
          <a:noFill/>
          <a:ln w="9525">
            <a:noFill/>
          </a:ln>
        </p:spPr>
        <p:txBody>
          <a:bodyPr wrap="square">
            <a:spAutoFit/>
          </a:bodyPr>
          <a:lstStyle/>
          <a:p>
            <a:pPr algn="ctr"/>
            <a:r>
              <a:rPr lang="en-US" sz="1800" b="1" dirty="0" smtClean="0">
                <a:solidFill>
                  <a:srgbClr val="4472C4"/>
                </a:solidFill>
                <a:latin typeface="Calibri" panose="020F0502020204030204" charset="0"/>
                <a:ea typeface="宋体" panose="02010600030101010101" pitchFamily="2" charset="-122"/>
                <a:cs typeface="Times New Roman" panose="02020603050405020304" pitchFamily="18" charset="0"/>
              </a:rPr>
              <a:t>2013-2024</a:t>
            </a:r>
            <a:r>
              <a:rPr lang="zh-CN" sz="1800" b="1" dirty="0" smtClean="0">
                <a:solidFill>
                  <a:srgbClr val="4472C4"/>
                </a:solidFill>
                <a:latin typeface="Calibri" panose="020F0502020204030204" charset="0"/>
                <a:ea typeface="宋体" panose="02010600030101010101" pitchFamily="2" charset="-122"/>
              </a:rPr>
              <a:t>年</a:t>
            </a:r>
            <a:r>
              <a:rPr lang="zh-CN" sz="1800" b="1" dirty="0">
                <a:solidFill>
                  <a:srgbClr val="4472C4"/>
                </a:solidFill>
                <a:latin typeface="Calibri" panose="020F0502020204030204" charset="0"/>
                <a:ea typeface="宋体" panose="02010600030101010101" pitchFamily="2" charset="-122"/>
              </a:rPr>
              <a:t>体育单招考试之形容词和副词考点分布情况</a:t>
            </a:r>
            <a:endParaRPr lang="zh-CN" altLang="en-US" sz="1800" b="1" dirty="0">
              <a:solidFill>
                <a:srgbClr val="4472C4"/>
              </a:solidFill>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755650" y="836930"/>
          <a:ext cx="6788785" cy="3971290"/>
        </p:xfrm>
        <a:graphic>
          <a:graphicData uri="http://schemas.openxmlformats.org/drawingml/2006/table">
            <a:tbl>
              <a:tblPr/>
              <a:tblGrid>
                <a:gridCol w="3389630"/>
                <a:gridCol w="3399155"/>
              </a:tblGrid>
              <a:tr h="313690">
                <a:tc>
                  <a:txBody>
                    <a:bodyPr/>
                    <a:lstStyle/>
                    <a:p>
                      <a:pPr indent="0" algn="ctr">
                        <a:buNone/>
                      </a:pPr>
                      <a:r>
                        <a:rPr lang="en-US" sz="2000" b="1" dirty="0" err="1">
                          <a:ea typeface="宋体" panose="02010600030101010101" pitchFamily="2" charset="-122"/>
                          <a:cs typeface="宋体" panose="02010600030101010101" pitchFamily="2" charset="-122"/>
                        </a:rPr>
                        <a:t>年份</a:t>
                      </a:r>
                      <a:endParaRPr lang="en-US" altLang="en-US" sz="2000" b="1" dirty="0">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ea typeface="宋体" panose="02010600030101010101" pitchFamily="2" charset="-122"/>
                          <a:cs typeface="宋体" panose="02010600030101010101" pitchFamily="2" charset="-122"/>
                        </a:rPr>
                        <a:t>考查个数</a:t>
                      </a:r>
                      <a:endParaRPr lang="en-US" altLang="en-US" sz="2000" b="1">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altLang="en-US" sz="2000" b="1" dirty="0">
                          <a:ea typeface="宋体" panose="02010600030101010101" pitchFamily="2" charset="-122"/>
                          <a:cs typeface="+mn-lt"/>
                        </a:rPr>
                        <a:t>2024</a:t>
                      </a:r>
                      <a:r>
                        <a:rPr lang="zh-CN" altLang="en-US" sz="2000" b="1" dirty="0">
                          <a:ea typeface="宋体" panose="02010600030101010101" pitchFamily="2" charset="-122"/>
                          <a:cs typeface="+mn-lt"/>
                        </a:rPr>
                        <a:t>年</a:t>
                      </a:r>
                      <a:endParaRPr lang="zh-CN" altLang="en-US" sz="2000" b="1" dirty="0">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altLang="en-US" sz="2000" b="1" dirty="0">
                          <a:solidFill>
                            <a:srgbClr val="FF0000"/>
                          </a:solidFill>
                          <a:ea typeface="宋体" panose="02010600030101010101" pitchFamily="2" charset="-122"/>
                          <a:cs typeface="+mn-lt"/>
                        </a:rPr>
                        <a:t>2</a:t>
                      </a:r>
                      <a:endParaRPr lang="en-US" altLang="en-US" sz="20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226695">
                <a:tc>
                  <a:txBody>
                    <a:bodyPr/>
                    <a:lstStyle/>
                    <a:p>
                      <a:pPr indent="0" algn="ctr">
                        <a:buNone/>
                      </a:pPr>
                      <a:r>
                        <a:rPr lang="en-US" sz="2000" b="1" dirty="0" smtClean="0">
                          <a:ea typeface="宋体" panose="02010600030101010101" pitchFamily="2" charset="-122"/>
                          <a:cs typeface="+mn-lt"/>
                          <a:sym typeface="+mn-ea"/>
                        </a:rPr>
                        <a:t>2</a:t>
                      </a:r>
                      <a:r>
                        <a:rPr lang="en-US" sz="2000" b="1" dirty="0" smtClean="0">
                          <a:cs typeface="+mn-lt"/>
                          <a:sym typeface="+mn-ea"/>
                        </a:rPr>
                        <a:t>023</a:t>
                      </a:r>
                      <a:r>
                        <a:rPr lang="en-US" sz="2000" b="1" dirty="0" smtClean="0">
                          <a:ea typeface="宋体" panose="02010600030101010101" pitchFamily="2" charset="-122"/>
                          <a:cs typeface="+mn-lt"/>
                          <a:sym typeface="+mn-ea"/>
                        </a:rPr>
                        <a:t>年</a:t>
                      </a:r>
                      <a:endParaRPr lang="en-US" altLang="en-US" sz="2000" b="1" dirty="0" smtClean="0">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smtClean="0">
                          <a:solidFill>
                            <a:srgbClr val="FF0000"/>
                          </a:solidFill>
                          <a:ea typeface="宋体" panose="02010600030101010101" pitchFamily="2" charset="-122"/>
                          <a:cs typeface="+mn-lt"/>
                          <a:sym typeface="+mn-ea"/>
                        </a:rPr>
                        <a:t>1</a:t>
                      </a:r>
                      <a:endParaRPr lang="en-US" altLang="en-US" sz="2000" b="1" dirty="0" smtClean="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022</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ea typeface="宋体" panose="02010600030101010101" pitchFamily="2" charset="-122"/>
                          <a:cs typeface="+mn-lt"/>
                          <a:sym typeface="+mn-ea"/>
                        </a:rPr>
                        <a:t>2</a:t>
                      </a:r>
                      <a:endParaRPr lang="en-US" altLang="en-US" sz="2000" b="1">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021</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ea typeface="宋体" panose="02010600030101010101" pitchFamily="2" charset="-122"/>
                          <a:cs typeface="+mn-lt"/>
                          <a:sym typeface="+mn-ea"/>
                        </a:rPr>
                        <a:t>1</a:t>
                      </a:r>
                      <a:endParaRPr lang="en-US" altLang="en-US" sz="2000" b="1">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020</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cs typeface="+mn-lt"/>
                          <a:sym typeface="+mn-ea"/>
                        </a:rPr>
                        <a:t>2</a:t>
                      </a:r>
                      <a:endParaRPr lang="en-US" altLang="en-US" sz="2000" b="1">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019</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cs typeface="+mn-lt"/>
                          <a:sym typeface="+mn-ea"/>
                        </a:rPr>
                        <a:t>2</a:t>
                      </a:r>
                      <a:endParaRPr lang="en-US" altLang="en-US" sz="2000" b="1">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018</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ea typeface="宋体" panose="02010600030101010101" pitchFamily="2" charset="-122"/>
                          <a:cs typeface="+mn-lt"/>
                          <a:sym typeface="+mn-ea"/>
                        </a:rPr>
                        <a:t>1</a:t>
                      </a:r>
                      <a:endParaRPr lang="en-US" altLang="en-US" sz="2000" b="1">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017</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cs typeface="+mn-lt"/>
                          <a:sym typeface="+mn-ea"/>
                        </a:rPr>
                        <a:t>2</a:t>
                      </a:r>
                      <a:endParaRPr lang="en-US" altLang="en-US" sz="2000" b="1">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016</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cs typeface="+mn-lt"/>
                          <a:sym typeface="+mn-ea"/>
                        </a:rPr>
                        <a:t>3</a:t>
                      </a:r>
                      <a:endParaRPr lang="en-US" altLang="en-US" sz="2000" b="1" dirty="0">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015</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a:solidFill>
                            <a:srgbClr val="FF0000"/>
                          </a:solidFill>
                          <a:cs typeface="+mn-lt"/>
                          <a:sym typeface="+mn-ea"/>
                        </a:rPr>
                        <a:t>3</a:t>
                      </a:r>
                      <a:endParaRPr lang="en-US" altLang="en-US" sz="2000" b="1" dirty="0">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014</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cs typeface="+mn-lt"/>
                          <a:sym typeface="+mn-ea"/>
                        </a:rPr>
                        <a:t>2</a:t>
                      </a:r>
                      <a:endParaRPr lang="en-US" altLang="en-US" sz="2000" b="1">
                        <a:solidFill>
                          <a:srgbClr val="FF0000"/>
                        </a:solidFill>
                        <a:ea typeface="Calibri" panose="020F0502020204030204" charset="0"/>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695">
                <a:tc>
                  <a:txBody>
                    <a:bodyPr/>
                    <a:lstStyle/>
                    <a:p>
                      <a:pPr indent="0" algn="ctr">
                        <a:buNone/>
                      </a:pPr>
                      <a:r>
                        <a:rPr lang="en-US" sz="2000" b="1">
                          <a:ea typeface="宋体" panose="02010600030101010101" pitchFamily="2" charset="-122"/>
                          <a:cs typeface="+mn-lt"/>
                          <a:sym typeface="+mn-ea"/>
                        </a:rPr>
                        <a:t>2</a:t>
                      </a:r>
                      <a:r>
                        <a:rPr lang="en-US" sz="2000" b="1">
                          <a:cs typeface="+mn-lt"/>
                          <a:sym typeface="+mn-ea"/>
                        </a:rPr>
                        <a:t>013</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FF0000"/>
                          </a:solidFill>
                          <a:ea typeface="宋体" panose="02010600030101010101" pitchFamily="2" charset="-122"/>
                          <a:cs typeface="+mn-lt"/>
                          <a:sym typeface="+mn-ea"/>
                        </a:rPr>
                        <a:t>1</a:t>
                      </a:r>
                      <a:endParaRPr lang="en-US" altLang="en-US" sz="20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55650" y="5013325"/>
            <a:ext cx="7013575" cy="1198880"/>
          </a:xfrm>
          <a:prstGeom prst="rect">
            <a:avLst/>
          </a:prstGeom>
          <a:noFill/>
          <a:ln w="9525">
            <a:noFill/>
          </a:ln>
        </p:spPr>
        <p:txBody>
          <a:bodyPr wrap="square">
            <a:spAutoFit/>
          </a:bodyPr>
          <a:lstStyle/>
          <a:p>
            <a:r>
              <a:rPr lang="zh-CN" sz="1800" b="1" dirty="0">
                <a:solidFill>
                  <a:srgbClr val="4472C4"/>
                </a:solidFill>
                <a:latin typeface="Times New Roman" panose="02020603050405020304" pitchFamily="18" charset="0"/>
                <a:ea typeface="宋体" panose="02010600030101010101" pitchFamily="2" charset="-122"/>
              </a:rPr>
              <a:t>考情分析：在历年体育单招考试中对形容词和副词的考查，主要是能够识别四个选择中的词意，然后在具体语境中，判断选择哪个词。在近十一年考试中，只有</a:t>
            </a:r>
            <a:r>
              <a:rPr lang="en-US" sz="1800" b="1" dirty="0">
                <a:solidFill>
                  <a:srgbClr val="4472C4"/>
                </a:solidFill>
                <a:latin typeface="Times New Roman" panose="02020603050405020304" pitchFamily="18" charset="0"/>
                <a:ea typeface="宋体" panose="02010600030101010101" pitchFamily="2" charset="-122"/>
              </a:rPr>
              <a:t>2012</a:t>
            </a:r>
            <a:r>
              <a:rPr lang="zh-CN" sz="1800" b="1" dirty="0">
                <a:solidFill>
                  <a:srgbClr val="4472C4"/>
                </a:solidFill>
                <a:latin typeface="Times New Roman" panose="02020603050405020304" pitchFamily="18" charset="0"/>
                <a:ea typeface="宋体" panose="02010600030101010101" pitchFamily="2" charset="-122"/>
              </a:rPr>
              <a:t>年、</a:t>
            </a:r>
            <a:r>
              <a:rPr lang="en-US" altLang="zh-CN" sz="1800" b="1" dirty="0">
                <a:solidFill>
                  <a:srgbClr val="4472C4"/>
                </a:solidFill>
                <a:latin typeface="Times New Roman" panose="02020603050405020304" pitchFamily="18" charset="0"/>
                <a:ea typeface="宋体" panose="02010600030101010101" pitchFamily="2" charset="-122"/>
              </a:rPr>
              <a:t>2022</a:t>
            </a:r>
            <a:r>
              <a:rPr lang="zh-CN" altLang="en-US" sz="1800" b="1" dirty="0">
                <a:solidFill>
                  <a:srgbClr val="4472C4"/>
                </a:solidFill>
                <a:latin typeface="Times New Roman" panose="02020603050405020304" pitchFamily="18" charset="0"/>
                <a:ea typeface="宋体" panose="02010600030101010101" pitchFamily="2" charset="-122"/>
              </a:rPr>
              <a:t>年</a:t>
            </a:r>
            <a:r>
              <a:rPr lang="zh-CN" sz="1800" b="1" dirty="0">
                <a:solidFill>
                  <a:srgbClr val="4472C4"/>
                </a:solidFill>
                <a:latin typeface="Times New Roman" panose="02020603050405020304" pitchFamily="18" charset="0"/>
                <a:ea typeface="宋体" panose="02010600030101010101" pitchFamily="2" charset="-122"/>
              </a:rPr>
              <a:t>和</a:t>
            </a:r>
            <a:r>
              <a:rPr lang="en-US" altLang="zh-CN" sz="1800" b="1" dirty="0">
                <a:solidFill>
                  <a:srgbClr val="4472C4"/>
                </a:solidFill>
                <a:latin typeface="Times New Roman" panose="02020603050405020304" pitchFamily="18" charset="0"/>
                <a:ea typeface="宋体" panose="02010600030101010101" pitchFamily="2" charset="-122"/>
              </a:rPr>
              <a:t>2023</a:t>
            </a:r>
            <a:r>
              <a:rPr lang="zh-CN" altLang="en-US" sz="1800" b="1" dirty="0">
                <a:solidFill>
                  <a:srgbClr val="4472C4"/>
                </a:solidFill>
                <a:latin typeface="Times New Roman" panose="02020603050405020304" pitchFamily="18" charset="0"/>
                <a:ea typeface="宋体" panose="02010600030101010101" pitchFamily="2" charset="-122"/>
              </a:rPr>
              <a:t>年分别</a:t>
            </a:r>
            <a:r>
              <a:rPr lang="zh-CN" sz="1800" b="1" dirty="0">
                <a:solidFill>
                  <a:srgbClr val="4472C4"/>
                </a:solidFill>
                <a:latin typeface="Times New Roman" panose="02020603050405020304" pitchFamily="18" charset="0"/>
                <a:ea typeface="宋体" panose="02010600030101010101" pitchFamily="2" charset="-122"/>
              </a:rPr>
              <a:t>出现了一次形容词</a:t>
            </a:r>
            <a:r>
              <a:rPr lang="en-US" altLang="zh-CN" sz="1800" b="1" dirty="0">
                <a:solidFill>
                  <a:srgbClr val="4472C4"/>
                </a:solidFill>
                <a:latin typeface="Times New Roman" panose="02020603050405020304" pitchFamily="18" charset="0"/>
                <a:ea typeface="宋体" panose="02010600030101010101" pitchFamily="2" charset="-122"/>
              </a:rPr>
              <a:t>/</a:t>
            </a:r>
            <a:r>
              <a:rPr lang="zh-CN" altLang="en-US" sz="1800" b="1" dirty="0">
                <a:solidFill>
                  <a:srgbClr val="4472C4"/>
                </a:solidFill>
                <a:latin typeface="Times New Roman" panose="02020603050405020304" pitchFamily="18" charset="0"/>
                <a:ea typeface="宋体" panose="02010600030101010101" pitchFamily="2" charset="-122"/>
              </a:rPr>
              <a:t>副词</a:t>
            </a:r>
            <a:r>
              <a:rPr lang="zh-CN" sz="1800" b="1" dirty="0">
                <a:solidFill>
                  <a:srgbClr val="4472C4"/>
                </a:solidFill>
                <a:latin typeface="Times New Roman" panose="02020603050405020304" pitchFamily="18" charset="0"/>
                <a:ea typeface="宋体" panose="02010600030101010101" pitchFamily="2" charset="-122"/>
              </a:rPr>
              <a:t>比较级和最高级的考查。</a:t>
            </a:r>
            <a:endParaRPr lang="zh-CN" altLang="en-US" sz="1800" b="1" dirty="0">
              <a:solidFill>
                <a:srgbClr val="4472C4"/>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560" y="548640"/>
            <a:ext cx="8379460" cy="829945"/>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2016</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I had a difficult to sit ___________for very long.</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rPr>
              <a:t>A. tired	     B. free          C. comfortable	    D. still</a:t>
            </a:r>
            <a:endParaRPr lang="en-US" altLang="en-US" sz="2400" b="1">
              <a:latin typeface="Times New Roman" panose="02020603050405020304" pitchFamily="18" charset="0"/>
              <a:ea typeface="宋体" panose="02010600030101010101" pitchFamily="2" charset="-122"/>
            </a:endParaRPr>
          </a:p>
        </p:txBody>
      </p:sp>
      <p:sp>
        <p:nvSpPr>
          <p:cNvPr id="5" name="文本框 4"/>
          <p:cNvSpPr txBox="1"/>
          <p:nvPr/>
        </p:nvSpPr>
        <p:spPr>
          <a:xfrm>
            <a:off x="251460" y="1701165"/>
            <a:ext cx="8183245"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考查形容词辨析。句意：我很难坐着不动很长时间。根据句意可知，正确答案为</a:t>
            </a:r>
            <a:r>
              <a:rPr lang="en-US" sz="1800">
                <a:solidFill>
                  <a:srgbClr val="FF0000"/>
                </a:solidFill>
                <a:latin typeface="Times New Roman" panose="02020603050405020304" pitchFamily="18" charset="0"/>
                <a:ea typeface="宋体" panose="02010600030101010101" pitchFamily="2" charset="-122"/>
              </a:rPr>
              <a:t>D. still</a:t>
            </a:r>
            <a:r>
              <a:rPr lang="zh-CN" sz="1800">
                <a:solidFill>
                  <a:srgbClr val="FF0000"/>
                </a:solidFill>
                <a:latin typeface="Times New Roman" panose="02020603050405020304" pitchFamily="18" charset="0"/>
                <a:ea typeface="宋体" panose="02010600030101010101" pitchFamily="2" charset="-122"/>
              </a:rPr>
              <a:t>静止不动的</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6" name="文本框 5"/>
          <p:cNvSpPr txBox="1"/>
          <p:nvPr/>
        </p:nvSpPr>
        <p:spPr>
          <a:xfrm>
            <a:off x="251460" y="3213100"/>
            <a:ext cx="8379460"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2012</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In this city, the prices of vegetables are ______than</a:t>
            </a:r>
            <a:r>
              <a:rPr lang="en-US" sz="2400" b="1">
                <a:solidFill>
                  <a:srgbClr val="FF0000"/>
                </a:solidFill>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rPr>
              <a:t>those of meat.</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rPr>
              <a:t>A. higher          B. highest          C. the highest        D. high</a:t>
            </a:r>
            <a:endParaRPr lang="en-US" altLang="en-US" sz="2400" b="1">
              <a:latin typeface="Times New Roman" panose="02020603050405020304" pitchFamily="18" charset="0"/>
              <a:ea typeface="宋体" panose="02010600030101010101" pitchFamily="2" charset="-122"/>
            </a:endParaRPr>
          </a:p>
        </p:txBody>
      </p:sp>
      <p:sp>
        <p:nvSpPr>
          <p:cNvPr id="7" name="文本框 6"/>
          <p:cNvSpPr txBox="1"/>
          <p:nvPr/>
        </p:nvSpPr>
        <p:spPr>
          <a:xfrm>
            <a:off x="323850" y="5013325"/>
            <a:ext cx="8021955" cy="64516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latin typeface="Times New Roman" panose="02020603050405020304" pitchFamily="18" charset="0"/>
                <a:ea typeface="宋体" panose="02010600030101010101" pitchFamily="2" charset="-122"/>
              </a:rPr>
              <a:t>解析：考查比较级用法。根据标志词</a:t>
            </a:r>
            <a:r>
              <a:rPr lang="en-US" sz="1800">
                <a:solidFill>
                  <a:srgbClr val="FF0000"/>
                </a:solidFill>
                <a:latin typeface="Times New Roman" panose="02020603050405020304" pitchFamily="18" charset="0"/>
                <a:ea typeface="宋体" panose="02010600030101010101" pitchFamily="2" charset="-122"/>
              </a:rPr>
              <a:t>than</a:t>
            </a:r>
            <a:r>
              <a:rPr lang="zh-CN" sz="1800">
                <a:solidFill>
                  <a:srgbClr val="FF0000"/>
                </a:solidFill>
                <a:latin typeface="Times New Roman" panose="02020603050405020304" pitchFamily="18" charset="0"/>
                <a:ea typeface="宋体" panose="02010600030101010101" pitchFamily="2" charset="-122"/>
              </a:rPr>
              <a:t>可知，应使用比较级，故答案为</a:t>
            </a:r>
            <a:r>
              <a:rPr lang="en-US" sz="1800">
                <a:solidFill>
                  <a:srgbClr val="FF0000"/>
                </a:solidFill>
                <a:latin typeface="Times New Roman" panose="02020603050405020304" pitchFamily="18" charset="0"/>
                <a:ea typeface="宋体" panose="02010600030101010101" pitchFamily="2" charset="-122"/>
              </a:rPr>
              <a:t>A</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404495"/>
            <a:ext cx="849312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2015</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I had warned them, but no one took my messages __________.</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rPr>
              <a:t>A. willingly	      B. directly         C. luckily	D. seriously</a:t>
            </a:r>
            <a:endParaRPr lang="en-US" altLang="en-US" sz="2400" b="1">
              <a:latin typeface="Times New Roman" panose="02020603050405020304" pitchFamily="18" charset="0"/>
              <a:ea typeface="宋体" panose="02010600030101010101" pitchFamily="2" charset="-122"/>
            </a:endParaRPr>
          </a:p>
        </p:txBody>
      </p:sp>
      <p:sp>
        <p:nvSpPr>
          <p:cNvPr id="2" name="文本框 1"/>
          <p:cNvSpPr txBox="1"/>
          <p:nvPr/>
        </p:nvSpPr>
        <p:spPr>
          <a:xfrm>
            <a:off x="389255" y="2060575"/>
            <a:ext cx="8084185"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考查副词辨析。句意</a:t>
            </a:r>
            <a:r>
              <a:rPr lang="en-US" sz="1800">
                <a:solidFill>
                  <a:srgbClr val="FF0000"/>
                </a:solidFill>
                <a:latin typeface="Times New Roman" panose="02020603050405020304" pitchFamily="18" charset="0"/>
                <a:ea typeface="宋体" panose="02010600030101010101" pitchFamily="2" charset="-122"/>
              </a:rPr>
              <a:t>: </a:t>
            </a:r>
            <a:r>
              <a:rPr lang="zh-CN" sz="1800">
                <a:solidFill>
                  <a:srgbClr val="FF0000"/>
                </a:solidFill>
                <a:latin typeface="Times New Roman" panose="02020603050405020304" pitchFamily="18" charset="0"/>
                <a:ea typeface="宋体" panose="02010600030101010101" pitchFamily="2" charset="-122"/>
              </a:rPr>
              <a:t>我警告过他们，但是没有人认真对待我的警告。根据固定搭配：</a:t>
            </a:r>
            <a:r>
              <a:rPr lang="en-US" sz="1800">
                <a:solidFill>
                  <a:srgbClr val="FF0000"/>
                </a:solidFill>
                <a:latin typeface="Times New Roman" panose="02020603050405020304" pitchFamily="18" charset="0"/>
                <a:ea typeface="宋体" panose="02010600030101010101" pitchFamily="2" charset="-122"/>
              </a:rPr>
              <a:t>take… seriously </a:t>
            </a:r>
            <a:r>
              <a:rPr lang="zh-CN" sz="1800">
                <a:solidFill>
                  <a:srgbClr val="FF0000"/>
                </a:solidFill>
                <a:latin typeface="Times New Roman" panose="02020603050405020304" pitchFamily="18" charset="0"/>
                <a:ea typeface="宋体" panose="02010600030101010101" pitchFamily="2" charset="-122"/>
              </a:rPr>
              <a:t>认真对待，可知答案为</a:t>
            </a:r>
            <a:r>
              <a:rPr lang="en-US" sz="1800">
                <a:solidFill>
                  <a:srgbClr val="FF0000"/>
                </a:solidFill>
                <a:latin typeface="Times New Roman" panose="02020603050405020304" pitchFamily="18" charset="0"/>
                <a:ea typeface="宋体" panose="02010600030101010101" pitchFamily="2" charset="-122"/>
              </a:rPr>
              <a:t>D</a:t>
            </a:r>
            <a:endParaRPr lang="en-US"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467995" y="3284855"/>
            <a:ext cx="7878445" cy="1198880"/>
          </a:xfrm>
          <a:prstGeom prst="rect">
            <a:avLst/>
          </a:prstGeom>
          <a:noFill/>
          <a:ln w="9525">
            <a:noFill/>
          </a:ln>
        </p:spPr>
        <p:txBody>
          <a:bodyPr wrap="square">
            <a:spAutoFit/>
          </a:bodyPr>
          <a:p>
            <a:r>
              <a:rPr lang="en-US" sz="2400" b="1">
                <a:latin typeface="Times New Roman" panose="02020603050405020304" pitchFamily="18" charset="0"/>
                <a:sym typeface="+mn-ea"/>
              </a:rPr>
              <a:t>（2022年）</a:t>
            </a:r>
            <a:r>
              <a:rPr lang="en-US" sz="2400" b="1">
                <a:latin typeface="Times New Roman" panose="02020603050405020304" pitchFamily="18" charset="0"/>
              </a:rPr>
              <a:t>It was such a tiny village that it wasn’t __________on the map.A. only	B. just		C. even	D. already</a:t>
            </a:r>
            <a:endParaRPr lang="en-US" sz="2400" b="1">
              <a:latin typeface="Times New Roman" panose="02020603050405020304" pitchFamily="18" charset="0"/>
            </a:endParaRPr>
          </a:p>
        </p:txBody>
      </p:sp>
      <p:sp>
        <p:nvSpPr>
          <p:cNvPr id="8" name="文本框 7"/>
          <p:cNvSpPr txBox="1"/>
          <p:nvPr/>
        </p:nvSpPr>
        <p:spPr>
          <a:xfrm>
            <a:off x="539750" y="5013325"/>
            <a:ext cx="7917815"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cs typeface="华文中宋" charset="0"/>
              </a:rPr>
              <a:t>解析：</a:t>
            </a:r>
            <a:r>
              <a:rPr lang="zh-CN" sz="1800">
                <a:solidFill>
                  <a:srgbClr val="FF0000"/>
                </a:solidFill>
                <a:latin typeface="Times New Roman" panose="02020603050405020304" pitchFamily="18" charset="0"/>
                <a:ea typeface="宋体" panose="02010600030101010101" pitchFamily="2" charset="-122"/>
              </a:rPr>
              <a:t>考查副词用法。根据句意：它</a:t>
            </a:r>
            <a:r>
              <a:rPr lang="zh-CN" sz="1800">
                <a:solidFill>
                  <a:srgbClr val="FF0000"/>
                </a:solidFill>
                <a:cs typeface="华文中宋" charset="0"/>
              </a:rPr>
              <a:t>是如此</a:t>
            </a:r>
            <a:r>
              <a:rPr lang="zh-CN" sz="1800">
                <a:solidFill>
                  <a:srgbClr val="FF0000"/>
                </a:solidFill>
                <a:latin typeface="Times New Roman" panose="02020603050405020304" pitchFamily="18" charset="0"/>
                <a:ea typeface="宋体" panose="02010600030101010101" pitchFamily="2" charset="-122"/>
              </a:rPr>
              <a:t>小的一</a:t>
            </a:r>
            <a:r>
              <a:rPr lang="zh-CN" sz="1800">
                <a:solidFill>
                  <a:srgbClr val="FF0000"/>
                </a:solidFill>
                <a:cs typeface="华文中宋" charset="0"/>
              </a:rPr>
              <a:t>个村</a:t>
            </a:r>
            <a:r>
              <a:rPr lang="zh-CN" sz="1800">
                <a:solidFill>
                  <a:srgbClr val="FF0000"/>
                </a:solidFill>
                <a:latin typeface="Times New Roman" panose="02020603050405020304" pitchFamily="18" charset="0"/>
                <a:ea typeface="宋体" panose="02010600030101010101" pitchFamily="2" charset="-122"/>
              </a:rPr>
              <a:t>庄</a:t>
            </a:r>
            <a:r>
              <a:rPr lang="zh-CN" sz="1800">
                <a:solidFill>
                  <a:srgbClr val="FF0000"/>
                </a:solidFill>
                <a:cs typeface="华文中宋" charset="0"/>
              </a:rPr>
              <a:t>以至于在地图上甚至找不到它</a:t>
            </a:r>
            <a:r>
              <a:rPr lang="en-US" sz="1800">
                <a:solidFill>
                  <a:srgbClr val="FF0000"/>
                </a:solidFill>
                <a:latin typeface="Times New Roman" panose="02020603050405020304" pitchFamily="18" charset="0"/>
                <a:cs typeface="华文中宋" charset="0"/>
              </a:rPr>
              <a:t>, </a:t>
            </a:r>
            <a:r>
              <a:rPr lang="zh-CN" sz="1800">
                <a:solidFill>
                  <a:srgbClr val="FF0000"/>
                </a:solidFill>
                <a:cs typeface="华文中宋" charset="0"/>
              </a:rPr>
              <a:t>故选</a:t>
            </a:r>
            <a:r>
              <a:rPr lang="en-US" sz="1800">
                <a:solidFill>
                  <a:srgbClr val="FF0000"/>
                </a:solidFill>
                <a:latin typeface="Times New Roman" panose="02020603050405020304" pitchFamily="18" charset="0"/>
                <a:cs typeface="华文中宋" charset="0"/>
              </a:rPr>
              <a:t>C</a:t>
            </a:r>
            <a:endParaRPr lang="en-US" altLang="en-US" sz="1800">
              <a:solidFill>
                <a:srgbClr val="FF0000"/>
              </a:solidFill>
              <a:latin typeface="Times New Roman" panose="02020603050405020304" pitchFamily="18" charset="0"/>
              <a:cs typeface="华文中宋"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7995" y="548640"/>
            <a:ext cx="807402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2019</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She left Beijing twelve years ago, and I haven’t seen her ______________.A. then   	 B. either           C. since    	  D. ever</a:t>
            </a:r>
            <a:endParaRPr lang="en-US" altLang="en-US" sz="2400" b="1">
              <a:latin typeface="Times New Roman" panose="02020603050405020304" pitchFamily="18" charset="0"/>
              <a:ea typeface="宋体" panose="02010600030101010101" pitchFamily="2" charset="-122"/>
            </a:endParaRPr>
          </a:p>
        </p:txBody>
      </p:sp>
      <p:sp>
        <p:nvSpPr>
          <p:cNvPr id="2" name="文本框 1"/>
          <p:cNvSpPr txBox="1"/>
          <p:nvPr/>
        </p:nvSpPr>
        <p:spPr>
          <a:xfrm>
            <a:off x="395605" y="2132965"/>
            <a:ext cx="8126095" cy="119888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解析：考查副词用法。句意：她十二年前离开了北京，并且自从那时我还没有见过她。</a:t>
            </a:r>
            <a:r>
              <a:rPr lang="en-US" sz="1800">
                <a:solidFill>
                  <a:srgbClr val="FF0000"/>
                </a:solidFill>
                <a:latin typeface="Times New Roman" panose="02020603050405020304" pitchFamily="18" charset="0"/>
                <a:ea typeface="宋体" panose="02010600030101010101" pitchFamily="2" charset="-122"/>
              </a:rPr>
              <a:t>A. then </a:t>
            </a:r>
            <a:r>
              <a:rPr lang="zh-CN" sz="1800">
                <a:solidFill>
                  <a:srgbClr val="FF0000"/>
                </a:solidFill>
                <a:latin typeface="Times New Roman" panose="02020603050405020304" pitchFamily="18" charset="0"/>
                <a:ea typeface="宋体" panose="02010600030101010101" pitchFamily="2" charset="-122"/>
              </a:rPr>
              <a:t>当时，然后，后来</a:t>
            </a:r>
            <a:r>
              <a:rPr 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1800">
                <a:solidFill>
                  <a:srgbClr val="FF0000"/>
                </a:solidFill>
                <a:latin typeface="Times New Roman" panose="02020603050405020304" pitchFamily="18" charset="0"/>
                <a:ea typeface="宋体" panose="02010600030101010101" pitchFamily="2" charset="-122"/>
              </a:rPr>
              <a:t>B. either </a:t>
            </a:r>
            <a:r>
              <a:rPr lang="zh-CN" sz="1800">
                <a:solidFill>
                  <a:srgbClr val="FF0000"/>
                </a:solidFill>
                <a:latin typeface="Times New Roman" panose="02020603050405020304" pitchFamily="18" charset="0"/>
                <a:ea typeface="宋体" panose="02010600030101010101" pitchFamily="2" charset="-122"/>
              </a:rPr>
              <a:t>也</a:t>
            </a:r>
            <a:r>
              <a:rPr 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1800">
                <a:solidFill>
                  <a:srgbClr val="FF0000"/>
                </a:solidFill>
                <a:latin typeface="Times New Roman" panose="02020603050405020304" pitchFamily="18" charset="0"/>
                <a:ea typeface="宋体" panose="02010600030101010101" pitchFamily="2" charset="-122"/>
              </a:rPr>
              <a:t>C. since </a:t>
            </a:r>
            <a:r>
              <a:rPr lang="zh-CN" sz="1800">
                <a:solidFill>
                  <a:srgbClr val="FF0000"/>
                </a:solidFill>
                <a:latin typeface="Times New Roman" panose="02020603050405020304" pitchFamily="18" charset="0"/>
                <a:ea typeface="宋体" panose="02010600030101010101" pitchFamily="2" charset="-122"/>
              </a:rPr>
              <a:t>自从那时起</a:t>
            </a:r>
            <a:r>
              <a:rPr lang="en-US" sz="1800">
                <a:solidFill>
                  <a:srgbClr val="FF0000"/>
                </a:solidFill>
                <a:latin typeface="Times New Roman" panose="02020603050405020304" pitchFamily="18" charset="0"/>
                <a:ea typeface="宋体" panose="02010600030101010101" pitchFamily="2" charset="-122"/>
              </a:rPr>
              <a:t> D. ever</a:t>
            </a:r>
            <a:r>
              <a:rPr lang="zh-CN" sz="1800">
                <a:solidFill>
                  <a:srgbClr val="FF0000"/>
                </a:solidFill>
                <a:latin typeface="Times New Roman" panose="02020603050405020304" pitchFamily="18" charset="0"/>
                <a:ea typeface="宋体" panose="02010600030101010101" pitchFamily="2" charset="-122"/>
              </a:rPr>
              <a:t>曾经。根据句意可知答案为</a:t>
            </a:r>
            <a:r>
              <a:rPr lang="en-US" sz="1800">
                <a:solidFill>
                  <a:srgbClr val="FF0000"/>
                </a:solidFill>
                <a:latin typeface="Times New Roman" panose="02020603050405020304" pitchFamily="18" charset="0"/>
                <a:ea typeface="宋体" panose="02010600030101010101" pitchFamily="2" charset="-122"/>
              </a:rPr>
              <a:t>C</a:t>
            </a:r>
            <a:r>
              <a:rPr lang="zh-CN" sz="1800">
                <a:solidFill>
                  <a:srgbClr val="FF0000"/>
                </a:solidFill>
                <a:latin typeface="Times New Roman" panose="02020603050405020304" pitchFamily="18" charset="0"/>
                <a:ea typeface="宋体" panose="02010600030101010101" pitchFamily="2" charset="-122"/>
              </a:rPr>
              <a:t>，此外，也可以根据主句为现在完成时，也可以直接选</a:t>
            </a:r>
            <a:r>
              <a:rPr lang="en-US" sz="1800">
                <a:solidFill>
                  <a:srgbClr val="FF0000"/>
                </a:solidFill>
                <a:latin typeface="Times New Roman" panose="02020603050405020304" pitchFamily="18" charset="0"/>
                <a:ea typeface="宋体" panose="02010600030101010101" pitchFamily="2" charset="-122"/>
              </a:rPr>
              <a:t>C</a:t>
            </a:r>
            <a:endParaRPr lang="en-US"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467995" y="3573145"/>
            <a:ext cx="7929245" cy="1198880"/>
          </a:xfrm>
          <a:prstGeom prst="rect">
            <a:avLst/>
          </a:prstGeom>
          <a:noFill/>
          <a:ln w="9525">
            <a:noFill/>
          </a:ln>
        </p:spPr>
        <p:txBody>
          <a:bodyPr wrap="square">
            <a:spAutoFit/>
          </a:bodyPr>
          <a:p>
            <a:r>
              <a:rPr lang="en-US" sz="2400" b="1">
                <a:latin typeface="Times New Roman" panose="02020603050405020304" pitchFamily="18" charset="0"/>
                <a:sym typeface="+mn-ea"/>
              </a:rPr>
              <a:t>（2012年）</a:t>
            </a:r>
            <a:r>
              <a:rPr lang="en-US" sz="2400" b="1">
                <a:latin typeface="Times New Roman" panose="02020603050405020304" pitchFamily="18" charset="0"/>
                <a:ea typeface="宋体" panose="02010600030101010101" pitchFamily="2" charset="-122"/>
              </a:rPr>
              <a:t>She ________ comes—I mean she did not, does not, or will not come at any time. A. never          B. sometimes        	C. seldom         D. often </a:t>
            </a:r>
            <a:endParaRPr lang="en-US" sz="2400" b="1">
              <a:latin typeface="Times New Roman" panose="02020603050405020304" pitchFamily="18" charset="0"/>
              <a:ea typeface="宋体" panose="02010600030101010101" pitchFamily="2" charset="-122"/>
            </a:endParaRPr>
          </a:p>
        </p:txBody>
      </p:sp>
      <p:sp>
        <p:nvSpPr>
          <p:cNvPr id="4" name="文本框 3"/>
          <p:cNvSpPr txBox="1"/>
          <p:nvPr/>
        </p:nvSpPr>
        <p:spPr>
          <a:xfrm>
            <a:off x="467995" y="5157470"/>
            <a:ext cx="8129270" cy="92202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latin typeface="Times New Roman" panose="02020603050405020304" pitchFamily="18" charset="0"/>
                <a:ea typeface="宋体" panose="02010600030101010101" pitchFamily="2" charset="-122"/>
              </a:rPr>
              <a:t>解析：考查副词辨析。句意：她从不会来的—我的意思是她过去，现在和将来任何时候都不会来。根据句意可知答案为</a:t>
            </a:r>
            <a:r>
              <a:rPr lang="en-US" sz="1800">
                <a:solidFill>
                  <a:srgbClr val="FF0000"/>
                </a:solidFill>
                <a:latin typeface="Times New Roman" panose="02020603050405020304" pitchFamily="18" charset="0"/>
                <a:ea typeface="宋体" panose="02010600030101010101" pitchFamily="2" charset="-122"/>
              </a:rPr>
              <a:t>A</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五）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介词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30286"/>
            <a:ext cx="239204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方位</a:t>
            </a:r>
            <a:r>
              <a:rPr lang="zh-CN" altLang="zh-CN" sz="2100" b="1" smtClean="0">
                <a:solidFill>
                  <a:srgbClr val="000000"/>
                </a:solidFill>
                <a:latin typeface="Times New Roman" panose="02020603050405020304" pitchFamily="18" charset="0"/>
                <a:cs typeface="Times New Roman" panose="02020603050405020304" pitchFamily="18" charset="0"/>
              </a:rPr>
              <a:t>介词</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308141" y="1719651"/>
          <a:ext cx="8527720" cy="4275248"/>
        </p:xfrm>
        <a:graphic>
          <a:graphicData uri="http://schemas.openxmlformats.org/presentationml/2006/ole">
            <mc:AlternateContent xmlns:mc="http://schemas.openxmlformats.org/markup-compatibility/2006">
              <mc:Choice xmlns:v="urn:schemas-microsoft-com:vml" Requires="v">
                <p:oleObj spid="_x0000_s10257" name="文档" r:id="rId1" imgW="4564380" imgH="2289175" progId="Word.Document.12">
                  <p:embed/>
                </p:oleObj>
              </mc:Choice>
              <mc:Fallback>
                <p:oleObj name="文档" r:id="rId1" imgW="4564380" imgH="2289175" progId="Word.Document.12">
                  <p:embed/>
                  <p:pic>
                    <p:nvPicPr>
                      <p:cNvPr id="0" name="图片 10256"/>
                      <p:cNvPicPr/>
                      <p:nvPr/>
                    </p:nvPicPr>
                    <p:blipFill>
                      <a:blip r:embed="rId2"/>
                      <a:stretch>
                        <a:fillRect/>
                      </a:stretch>
                    </p:blipFill>
                    <p:spPr>
                      <a:xfrm>
                        <a:off x="308141" y="1719651"/>
                        <a:ext cx="8527720" cy="427524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08141" y="1277443"/>
          <a:ext cx="8527720" cy="4986775"/>
        </p:xfrm>
        <a:graphic>
          <a:graphicData uri="http://schemas.openxmlformats.org/presentationml/2006/ole">
            <mc:AlternateContent xmlns:mc="http://schemas.openxmlformats.org/markup-compatibility/2006">
              <mc:Choice xmlns:v="urn:schemas-microsoft-com:vml" Requires="v">
                <p:oleObj spid="_x0000_s11281" name="文档" r:id="rId1" imgW="4564380" imgH="2669540" progId="Word.Document.12">
                  <p:embed/>
                </p:oleObj>
              </mc:Choice>
              <mc:Fallback>
                <p:oleObj name="文档" r:id="rId1" imgW="4564380" imgH="2669540" progId="Word.Document.12">
                  <p:embed/>
                  <p:pic>
                    <p:nvPicPr>
                      <p:cNvPr id="0" name="图片 11280"/>
                      <p:cNvPicPr/>
                      <p:nvPr/>
                    </p:nvPicPr>
                    <p:blipFill>
                      <a:blip r:embed="rId2"/>
                      <a:stretch>
                        <a:fillRect/>
                      </a:stretch>
                    </p:blipFill>
                    <p:spPr>
                      <a:xfrm>
                        <a:off x="308141" y="1277443"/>
                        <a:ext cx="8527720" cy="49867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08141" y="1419405"/>
          <a:ext cx="8527720" cy="4581345"/>
        </p:xfrm>
        <a:graphic>
          <a:graphicData uri="http://schemas.openxmlformats.org/presentationml/2006/ole">
            <mc:AlternateContent xmlns:mc="http://schemas.openxmlformats.org/markup-compatibility/2006">
              <mc:Choice xmlns:v="urn:schemas-microsoft-com:vml" Requires="v">
                <p:oleObj spid="_x0000_s12305" name="文档" r:id="rId1" imgW="4564380" imgH="2452370" progId="Word.Document.12">
                  <p:embed/>
                </p:oleObj>
              </mc:Choice>
              <mc:Fallback>
                <p:oleObj name="文档" r:id="rId1" imgW="4564380" imgH="2452370" progId="Word.Document.12">
                  <p:embed/>
                  <p:pic>
                    <p:nvPicPr>
                      <p:cNvPr id="0" name="图片 12304"/>
                      <p:cNvPicPr/>
                      <p:nvPr/>
                    </p:nvPicPr>
                    <p:blipFill>
                      <a:blip r:embed="rId2"/>
                      <a:stretch>
                        <a:fillRect/>
                      </a:stretch>
                    </p:blipFill>
                    <p:spPr>
                      <a:xfrm>
                        <a:off x="308141" y="1419405"/>
                        <a:ext cx="8527720" cy="458134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08141" y="1263175"/>
          <a:ext cx="8527720" cy="4953664"/>
        </p:xfrm>
        <a:graphic>
          <a:graphicData uri="http://schemas.openxmlformats.org/presentationml/2006/ole">
            <mc:AlternateContent xmlns:mc="http://schemas.openxmlformats.org/markup-compatibility/2006">
              <mc:Choice xmlns:v="urn:schemas-microsoft-com:vml" Requires="v">
                <p:oleObj spid="_x0000_s13329" name="文档" r:id="rId1" imgW="4564380" imgH="2653030" progId="Word.Document.12">
                  <p:embed/>
                </p:oleObj>
              </mc:Choice>
              <mc:Fallback>
                <p:oleObj name="文档" r:id="rId1" imgW="4564380" imgH="2653030" progId="Word.Document.12">
                  <p:embed/>
                  <p:pic>
                    <p:nvPicPr>
                      <p:cNvPr id="0" name="图片 13328"/>
                      <p:cNvPicPr/>
                      <p:nvPr/>
                    </p:nvPicPr>
                    <p:blipFill>
                      <a:blip r:embed="rId2"/>
                      <a:stretch>
                        <a:fillRect/>
                      </a:stretch>
                    </p:blipFill>
                    <p:spPr>
                      <a:xfrm>
                        <a:off x="308141" y="1263175"/>
                        <a:ext cx="8527720" cy="495366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08141" y="1608452"/>
          <a:ext cx="8527720" cy="4186052"/>
        </p:xfrm>
        <a:graphic>
          <a:graphicData uri="http://schemas.openxmlformats.org/presentationml/2006/ole">
            <mc:AlternateContent xmlns:mc="http://schemas.openxmlformats.org/markup-compatibility/2006">
              <mc:Choice xmlns:v="urn:schemas-microsoft-com:vml" Requires="v">
                <p:oleObj spid="_x0000_s14353" name="文档" r:id="rId1" imgW="4564380" imgH="2241550" progId="Word.Document.12">
                  <p:embed/>
                </p:oleObj>
              </mc:Choice>
              <mc:Fallback>
                <p:oleObj name="文档" r:id="rId1" imgW="4564380" imgH="2241550" progId="Word.Document.12">
                  <p:embed/>
                  <p:pic>
                    <p:nvPicPr>
                      <p:cNvPr id="0" name="图片 14352"/>
                      <p:cNvPicPr/>
                      <p:nvPr/>
                    </p:nvPicPr>
                    <p:blipFill>
                      <a:blip r:embed="rId2"/>
                      <a:stretch>
                        <a:fillRect/>
                      </a:stretch>
                    </p:blipFill>
                    <p:spPr>
                      <a:xfrm>
                        <a:off x="308141" y="1608452"/>
                        <a:ext cx="8527720" cy="418605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9070" y="260350"/>
            <a:ext cx="8229600" cy="4525963"/>
          </a:xfrm>
        </p:spPr>
        <p:txBody>
          <a:bodyPr/>
          <a:p>
            <a:r>
              <a:rPr lang="zh-CN" altLang="en-US">
                <a:sym typeface="+mn-ea"/>
              </a:rPr>
              <a:t>完形填空</a:t>
            </a:r>
            <a:endParaRPr lang="zh-CN" altLang="en-US">
              <a:sym typeface="+mn-ea"/>
            </a:endParaRPr>
          </a:p>
          <a:p>
            <a:r>
              <a:rPr lang="zh-CN" altLang="en-US">
                <a:sym typeface="+mn-ea"/>
              </a:rPr>
              <a:t>大多是记叙文，且情节较为曲折离奇，</a:t>
            </a:r>
            <a:endParaRPr lang="zh-CN" altLang="en-US"/>
          </a:p>
          <a:p>
            <a:r>
              <a:rPr lang="zh-CN" altLang="en-US">
                <a:sym typeface="+mn-ea"/>
              </a:rPr>
              <a:t>脱离现实。学生在理解文章大义上有一定的难度。所以在平时的训练中，要让学生多接触故事性的文章，培养学生的猜词能力以及理解故事的能力。</a:t>
            </a:r>
            <a:endParaRPr lang="zh-CN" altLang="en-US"/>
          </a:p>
          <a:p>
            <a:r>
              <a:rPr lang="en-US" altLang="en-US">
                <a:sym typeface="+mn-ea"/>
              </a:rPr>
              <a:t>□</a:t>
            </a:r>
            <a:r>
              <a:rPr lang="en-US" altLang="zh-CN">
                <a:sym typeface="+mn-ea"/>
              </a:rPr>
              <a:t> </a:t>
            </a:r>
            <a:r>
              <a:rPr lang="zh-CN" altLang="en-US">
                <a:sym typeface="+mn-ea"/>
              </a:rPr>
              <a:t>近几年来，完形填空依然以记叙文为主，字数在</a:t>
            </a:r>
            <a:r>
              <a:rPr lang="en-US" altLang="zh-CN">
                <a:sym typeface="+mn-ea"/>
              </a:rPr>
              <a:t>180~260</a:t>
            </a:r>
            <a:r>
              <a:rPr lang="zh-CN" altLang="en-US">
                <a:sym typeface="+mn-ea"/>
              </a:rPr>
              <a:t>之间，选项主要考查名词和动词辨析。但是无论是从词汇的难度还是从长难句的数量上，还是故事的曲折程度上来看，近几年来完形的难度有所降低。</a:t>
            </a:r>
            <a:endParaRPr lang="zh-CN" altLang="en-US"/>
          </a:p>
          <a:p>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08141" y="1617383"/>
          <a:ext cx="8527720" cy="3813734"/>
        </p:xfrm>
        <a:graphic>
          <a:graphicData uri="http://schemas.openxmlformats.org/presentationml/2006/ole">
            <mc:AlternateContent xmlns:mc="http://schemas.openxmlformats.org/markup-compatibility/2006">
              <mc:Choice xmlns:v="urn:schemas-microsoft-com:vml" Requires="v">
                <p:oleObj spid="_x0000_s15377" name="文档" r:id="rId1" imgW="4564380" imgH="2042795" progId="Word.Document.12">
                  <p:embed/>
                </p:oleObj>
              </mc:Choice>
              <mc:Fallback>
                <p:oleObj name="文档" r:id="rId1" imgW="4564380" imgH="2042795" progId="Word.Document.12">
                  <p:embed/>
                  <p:pic>
                    <p:nvPicPr>
                      <p:cNvPr id="0" name="图片 15376"/>
                      <p:cNvPicPr/>
                      <p:nvPr/>
                    </p:nvPicPr>
                    <p:blipFill>
                      <a:blip r:embed="rId2"/>
                      <a:stretch>
                        <a:fillRect/>
                      </a:stretch>
                    </p:blipFill>
                    <p:spPr>
                      <a:xfrm>
                        <a:off x="308141" y="1617383"/>
                        <a:ext cx="8527720" cy="381373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08141" y="1431224"/>
          <a:ext cx="8527720" cy="4186052"/>
        </p:xfrm>
        <a:graphic>
          <a:graphicData uri="http://schemas.openxmlformats.org/presentationml/2006/ole">
            <mc:AlternateContent xmlns:mc="http://schemas.openxmlformats.org/markup-compatibility/2006">
              <mc:Choice xmlns:v="urn:schemas-microsoft-com:vml" Requires="v">
                <p:oleObj spid="_x0000_s16401" name="文档" r:id="rId1" imgW="4564380" imgH="2241550" progId="Word.Document.12">
                  <p:embed/>
                </p:oleObj>
              </mc:Choice>
              <mc:Fallback>
                <p:oleObj name="文档" r:id="rId1" imgW="4564380" imgH="2241550" progId="Word.Document.12">
                  <p:embed/>
                  <p:pic>
                    <p:nvPicPr>
                      <p:cNvPr id="0" name="图片 16400"/>
                      <p:cNvPicPr/>
                      <p:nvPr/>
                    </p:nvPicPr>
                    <p:blipFill>
                      <a:blip r:embed="rId2"/>
                      <a:stretch>
                        <a:fillRect/>
                      </a:stretch>
                    </p:blipFill>
                    <p:spPr>
                      <a:xfrm>
                        <a:off x="308141" y="1431224"/>
                        <a:ext cx="8527720" cy="418605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36413"/>
            <a:ext cx="292798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常用介词</a:t>
            </a:r>
            <a:r>
              <a:rPr lang="zh-CN" altLang="zh-CN" sz="2100" b="1" smtClean="0">
                <a:solidFill>
                  <a:srgbClr val="000000"/>
                </a:solidFill>
                <a:latin typeface="Times New Roman" panose="02020603050405020304" pitchFamily="18" charset="0"/>
                <a:cs typeface="Times New Roman" panose="02020603050405020304" pitchFamily="18" charset="0"/>
              </a:rPr>
              <a:t>区别</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825778"/>
          <a:ext cx="8572500" cy="3749040"/>
        </p:xfrm>
        <a:graphic>
          <a:graphicData uri="http://schemas.openxmlformats.org/drawingml/2006/table">
            <a:tbl>
              <a:tblPr firstRow="1" firstCol="1" bandRow="1"/>
              <a:tblGrid>
                <a:gridCol w="2503805"/>
                <a:gridCol w="6068695"/>
              </a:tblGrid>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表示时间的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in,on,at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表示片刻的时间</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一段时间</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总是与日子有关</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表示时间的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since,from</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since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指从过去到现在的一段时间</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和完成时连用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;from</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指从时间的某一点开始</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表示时间的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in,after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指在一段时间之后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;after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表示某一具体时间点之后或用在过去时的一段时间中</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表示地理位置的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in,on,to</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表示在某范围内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指与什么毗邻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指在某环境范围之外</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on,in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只表示在某物的表面上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表示占去某物一部分</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552618"/>
          <a:ext cx="8572500" cy="3876040"/>
        </p:xfrm>
        <a:graphic>
          <a:graphicData uri="http://schemas.openxmlformats.org/drawingml/2006/table">
            <a:tbl>
              <a:tblPr firstRow="1" firstCol="1" bandRow="1"/>
              <a:tblGrid>
                <a:gridCol w="3181985"/>
                <a:gridCol w="5390515"/>
              </a:tblGrid>
              <a:tr h="78232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穿过</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through,across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through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表示从内部通过</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有关</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;across</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表示在表面上通过</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有关</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6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关于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about,on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about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指涉及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指专门论述</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between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among</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的区别</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between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表示在两者之间</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;among</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用于三者或三者以上的中间</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in,with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with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表示使用具体的工具</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表示使用某种材料、方式、方法、度量、单位、语言、声音</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表示使用交通方式多用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名词前不加冠词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名词前要加冠词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2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like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的区别</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地位或身份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”;like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像</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一样</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指情形相似</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393301"/>
          <a:ext cx="8572500" cy="3994150"/>
        </p:xfrm>
        <a:graphic>
          <a:graphicData uri="http://schemas.openxmlformats.org/drawingml/2006/table">
            <a:tbl>
              <a:tblPr firstRow="1" firstCol="1" bandRow="1"/>
              <a:tblGrid>
                <a:gridCol w="1617345"/>
                <a:gridCol w="6955155"/>
              </a:tblGrid>
              <a:tr h="43180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的区别</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通常表示位置</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静态</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表示动向</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不表示目的地或位置</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17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besides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表示包含</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之外还有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……”;except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表示排除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不放在句首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表示排除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nobody,none,no one,nothing,anything,everyone,all,who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等连用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;except for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常在说明基本情况后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从细节上加以修正。</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apart from</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之外还有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相当于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besides/as well as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17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表示原因的介词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表示原因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常与</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sorry,famous,punish,praise,thank,blame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等词连用</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指情感变化的原因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因听到或看到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……”;from</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外在的原因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如受伤、车祸、劳累等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内在的原因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如疾病、饥饿、年老等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;with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指生理上或情感上的由外界到内心的原因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表示外部的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尤其是暴力的或无意中造成某种结果的原因</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44119"/>
            <a:ext cx="292798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常用介词</a:t>
            </a:r>
            <a:r>
              <a:rPr lang="zh-CN" altLang="zh-CN" sz="2100" b="1" smtClean="0">
                <a:solidFill>
                  <a:srgbClr val="000000"/>
                </a:solidFill>
                <a:latin typeface="Times New Roman" panose="02020603050405020304" pitchFamily="18" charset="0"/>
                <a:cs typeface="Times New Roman" panose="02020603050405020304" pitchFamily="18" charset="0"/>
              </a:rPr>
              <a:t>短语</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902834"/>
          <a:ext cx="8572500" cy="3361055"/>
        </p:xfrm>
        <a:graphic>
          <a:graphicData uri="http://schemas.openxmlformats.org/drawingml/2006/table">
            <a:tbl>
              <a:tblPr firstRow="1" firstCol="1" bandRow="1"/>
              <a:tblGrid>
                <a:gridCol w="346075"/>
                <a:gridCol w="8226425"/>
              </a:tblGrid>
              <a:tr h="106870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lunch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在吃午饭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table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在吃饭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school</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在上学</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peace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在和平时期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first=at the beginning</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初期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the beginning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的初始阶段</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the end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结束时</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35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a sense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从某种意义上说</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common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共同</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共有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place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在适当的位置</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practice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在实践中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实际上</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public</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公开地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当众</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turn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依次</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轮流</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反过来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case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万一</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detail</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详细地</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office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在执政</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power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当权</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在执政</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progress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在进行中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return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作为回报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time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最终</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the way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挡路</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exchange for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用以交换</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favour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支持</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the meanwhile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spite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不管</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不顾</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terms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就</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来说</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addition 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以外</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395806"/>
          <a:ext cx="8572500" cy="4395470"/>
        </p:xfrm>
        <a:graphic>
          <a:graphicData uri="http://schemas.openxmlformats.org/drawingml/2006/table">
            <a:tbl>
              <a:tblPr firstRow="1" firstCol="1" bandRow="1"/>
              <a:tblGrid>
                <a:gridCol w="654685"/>
                <a:gridCol w="7917815"/>
              </a:tblGrid>
              <a:tr h="106870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behalf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代表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condition that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作为条件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sale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出售</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strike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在罢工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the increase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正在增加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the go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忙个不停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the air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正在广播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 the contrary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22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 control</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在控制之中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 discussion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在讨论中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 development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在发展中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 construction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在建设中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 repair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在修理中</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7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lack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由于缺乏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the benefit 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为了</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的利益</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 for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就</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关于</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61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 chance=by accident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偶然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碰巧</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 name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用名字</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名叫</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 far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到目前为止</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465">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 order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发生故障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失调</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 place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不得其所的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不适当的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 control</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失去控制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 one</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reach</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某人够不着的地方</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of the question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不可能</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 question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毫无疑问</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398506"/>
          <a:ext cx="8572500" cy="3884295"/>
        </p:xfrm>
        <a:graphic>
          <a:graphicData uri="http://schemas.openxmlformats.org/drawingml/2006/table">
            <a:tbl>
              <a:tblPr firstRow="1" firstCol="1" bandRow="1"/>
              <a:tblGrid>
                <a:gridCol w="1139825"/>
                <a:gridCol w="7432675"/>
              </a:tblGrid>
              <a:tr h="1337310">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抽</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象名词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 great value=very valuable;of great help=very helpful;of great importance=very important;of great use=very useful;of significance=significant of;interest=interesting;of benefit=beneficial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985">
                <a:tc>
                  <a:txBody>
                    <a:bodyPr/>
                    <a:lstStyle/>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to+one</a:t>
                      </a:r>
                      <a:r>
                        <a:rPr lang="en-US" sz="1950" smtClean="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情感名词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amazement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惊奇</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),admiration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羡慕</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),annoyance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烦恼</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),astonishment </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惊奇</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),delight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欣喜</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),amusement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娱乐</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),despair(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绝望</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disappointment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失望</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),embarrassment(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难堪</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),happiness(</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幸福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),horror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恐怖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),joy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高兴</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puzzlement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疑惑</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),relief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放心</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),satisfaction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满意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),regret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遗憾</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shame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羞愧</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),sorrow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悲伤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),surprise (</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惊讶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76885"/>
            <a:ext cx="5080000" cy="368300"/>
          </a:xfrm>
          <a:prstGeom prst="rect">
            <a:avLst/>
          </a:prstGeom>
          <a:noFill/>
          <a:ln w="9525">
            <a:noFill/>
          </a:ln>
        </p:spPr>
        <p:txBody>
          <a:bodyPr>
            <a:spAutoFit/>
          </a:bodyPr>
          <a:p>
            <a:pPr algn="ctr"/>
            <a:r>
              <a:rPr lang="en-US" sz="1800" b="1">
                <a:latin typeface="Calibri" panose="020F0502020204030204" charset="0"/>
                <a:ea typeface="宋体" panose="02010600030101010101" pitchFamily="2" charset="-122"/>
              </a:rPr>
              <a:t>2</a:t>
            </a:r>
            <a:r>
              <a:rPr lang="en-US" sz="1800" b="1">
                <a:latin typeface="Calibri" panose="020F0502020204030204" charset="0"/>
                <a:ea typeface="宋体" panose="02010600030101010101" pitchFamily="2" charset="-122"/>
                <a:cs typeface="Times New Roman" panose="02020603050405020304" pitchFamily="18" charset="0"/>
              </a:rPr>
              <a:t>011-2022</a:t>
            </a:r>
            <a:r>
              <a:rPr lang="zh-CN" sz="1800" b="1">
                <a:latin typeface="Calibri" panose="020F0502020204030204" charset="0"/>
                <a:ea typeface="宋体" panose="02010600030101010101" pitchFamily="2" charset="-122"/>
              </a:rPr>
              <a:t>年体育单招考试介词考点分布情况</a:t>
            </a:r>
            <a:endParaRPr lang="zh-CN" altLang="en-US" sz="1800" b="1">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611505" y="1124585"/>
          <a:ext cx="7246620" cy="2377440"/>
        </p:xfrm>
        <a:graphic>
          <a:graphicData uri="http://schemas.openxmlformats.org/drawingml/2006/table">
            <a:tbl>
              <a:tblPr/>
              <a:tblGrid>
                <a:gridCol w="3618230"/>
                <a:gridCol w="3628390"/>
              </a:tblGrid>
              <a:tr h="182880">
                <a:tc>
                  <a:txBody>
                    <a:bodyPr/>
                    <a:p>
                      <a:pPr indent="0" algn="ctr">
                        <a:buNone/>
                      </a:pPr>
                      <a:r>
                        <a:rPr lang="en-US" sz="1800" b="1">
                          <a:ea typeface="宋体" panose="02010600030101010101" pitchFamily="2" charset="-122"/>
                          <a:cs typeface="宋体" panose="02010600030101010101" pitchFamily="2" charset="-122"/>
                        </a:rPr>
                        <a:t>年份</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考查个数</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022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021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020</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019</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018</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017</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0</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016</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015</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014</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lgn="ctr">
                        <a:buNone/>
                      </a:pPr>
                      <a:r>
                        <a:rPr lang="en-US" sz="1800" b="1">
                          <a:ea typeface="宋体" panose="02010600030101010101" pitchFamily="2" charset="-122"/>
                          <a:cs typeface="+mn-lt"/>
                        </a:rPr>
                        <a:t>2</a:t>
                      </a:r>
                      <a:r>
                        <a:rPr lang="en-US" sz="1800" b="1">
                          <a:cs typeface="+mn-lt"/>
                        </a:rPr>
                        <a:t>011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11505" y="5013325"/>
            <a:ext cx="7498715" cy="1198880"/>
          </a:xfrm>
          <a:prstGeom prst="rect">
            <a:avLst/>
          </a:prstGeom>
          <a:noFill/>
          <a:ln w="9525">
            <a:noFill/>
          </a:ln>
        </p:spPr>
        <p:txBody>
          <a:bodyPr wrap="square">
            <a:spAutoFit/>
          </a:bodyPr>
          <a:p>
            <a:r>
              <a:rPr lang="zh-CN" sz="1800" b="1">
                <a:solidFill>
                  <a:srgbClr val="4472C4"/>
                </a:solidFill>
                <a:latin typeface="Times New Roman" panose="02020603050405020304" pitchFamily="18" charset="0"/>
                <a:ea typeface="宋体" panose="02010600030101010101" pitchFamily="2" charset="-122"/>
              </a:rPr>
              <a:t>考情分析：体育单招考试对于介词的考查，基本上是每年一个；但是通过对于历年真题的分析，我们发现</a:t>
            </a:r>
            <a:r>
              <a:rPr lang="en-US" sz="1800" b="1">
                <a:solidFill>
                  <a:srgbClr val="4472C4"/>
                </a:solidFill>
                <a:latin typeface="Times New Roman" panose="02020603050405020304" pitchFamily="18" charset="0"/>
                <a:ea typeface="宋体" panose="02010600030101010101" pitchFamily="2" charset="-122"/>
              </a:rPr>
              <a:t>9</a:t>
            </a:r>
            <a:r>
              <a:rPr lang="zh-CN" sz="1800" b="1">
                <a:solidFill>
                  <a:srgbClr val="4472C4"/>
                </a:solidFill>
                <a:latin typeface="Times New Roman" panose="02020603050405020304" pitchFamily="18" charset="0"/>
                <a:ea typeface="宋体" panose="02010600030101010101" pitchFamily="2" charset="-122"/>
              </a:rPr>
              <a:t>次中有</a:t>
            </a:r>
            <a:r>
              <a:rPr lang="en-US" sz="1800" b="1">
                <a:solidFill>
                  <a:srgbClr val="4472C4"/>
                </a:solidFill>
                <a:latin typeface="Times New Roman" panose="02020603050405020304" pitchFamily="18" charset="0"/>
                <a:ea typeface="宋体" panose="02010600030101010101" pitchFamily="2" charset="-122"/>
              </a:rPr>
              <a:t>7</a:t>
            </a:r>
            <a:r>
              <a:rPr lang="zh-CN" sz="1800" b="1">
                <a:solidFill>
                  <a:srgbClr val="4472C4"/>
                </a:solidFill>
                <a:latin typeface="Times New Roman" panose="02020603050405020304" pitchFamily="18" charset="0"/>
                <a:ea typeface="宋体" panose="02010600030101010101" pitchFamily="2" charset="-122"/>
              </a:rPr>
              <a:t>次是在固定搭配中的介词考查，因此考生在平时复习时，一定要注重固定搭配的积累，这样才能准确的做对考题</a:t>
            </a:r>
            <a:endParaRPr lang="zh-CN" altLang="en-US" sz="1800" b="1">
              <a:solidFill>
                <a:srgbClr val="4472C4"/>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9705" y="116840"/>
            <a:ext cx="8229600" cy="4525963"/>
          </a:xfrm>
        </p:spPr>
        <p:txBody>
          <a:bodyPr/>
          <a:p>
            <a:r>
              <a:rPr lang="zh-CN" altLang="en-US"/>
              <a:t>阅读</a:t>
            </a:r>
            <a:r>
              <a:rPr lang="zh-CN" altLang="en-US"/>
              <a:t>理解</a:t>
            </a:r>
            <a:endParaRPr lang="zh-CN" altLang="en-US"/>
          </a:p>
          <a:p>
            <a:r>
              <a:rPr lang="zh-CN" altLang="en-US" sz="2400"/>
              <a:t>近几年来，单招英语阅读题的难度大致维持一个比较稳定的水平。</a:t>
            </a:r>
            <a:endParaRPr lang="zh-CN" altLang="en-US" sz="2400"/>
          </a:p>
          <a:p>
            <a:r>
              <a:rPr lang="zh-CN" altLang="en-US" sz="2400"/>
              <a:t>阅读题型非常固定：细节理解题、猜测词义题、情感态度题、标题（主旨大意）题。</a:t>
            </a:r>
            <a:endParaRPr lang="zh-CN" altLang="en-US" sz="2400"/>
          </a:p>
          <a:p>
            <a:r>
              <a:rPr lang="zh-CN" altLang="en-US" sz="2400"/>
              <a:t>其中难度较大的题型有：猜测词义题、标题（主旨大意题。</a:t>
            </a:r>
            <a:endParaRPr lang="zh-CN" altLang="en-US" sz="2400"/>
          </a:p>
          <a:p>
            <a:r>
              <a:rPr lang="zh-CN" altLang="en-US" sz="2400"/>
              <a:t>猜测词义题需要学生不仅能理解生词所在的这个句子，而且要理解这个句子前后文的意思，涉及到的词汇较多，所以学生必须要有大量的词汇积累，也要注意同义词（组）间的替换。</a:t>
            </a:r>
            <a:endParaRPr lang="zh-CN" altLang="en-US" sz="2400"/>
          </a:p>
          <a:p>
            <a:r>
              <a:rPr lang="zh-CN" altLang="en-US" sz="2400"/>
              <a:t>主旨大意题：对于一些总一分或分一总的文章来说，主旨大意题只需要学生关注文章的首尾段即可。但是对于一些记叙文，就需要学生通读文章后自己来总结，这就大大增加了难度，所以在平时的训练中还是要不断地培养学生的猜词能力以及理解故事的能力。</a:t>
            </a:r>
            <a:endParaRPr lang="zh-CN" altLang="en-US" sz="2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76885"/>
            <a:ext cx="5080000" cy="368300"/>
          </a:xfrm>
          <a:prstGeom prst="rect">
            <a:avLst/>
          </a:prstGeom>
          <a:noFill/>
          <a:ln w="9525">
            <a:noFill/>
          </a:ln>
        </p:spPr>
        <p:txBody>
          <a:bodyPr>
            <a:spAutoFit/>
          </a:bodyPr>
          <a:lstStyle/>
          <a:p>
            <a:pPr algn="ctr"/>
            <a:r>
              <a:rPr lang="en-US" sz="1800" b="1" dirty="0" smtClean="0">
                <a:latin typeface="Calibri" panose="020F0502020204030204" charset="0"/>
                <a:ea typeface="宋体" panose="02010600030101010101" pitchFamily="2" charset="-122"/>
              </a:rPr>
              <a:t>2</a:t>
            </a:r>
            <a:r>
              <a:rPr lang="en-US" sz="1800" b="1" dirty="0" smtClean="0">
                <a:latin typeface="Calibri" panose="020F0502020204030204" charset="0"/>
                <a:ea typeface="宋体" panose="02010600030101010101" pitchFamily="2" charset="-122"/>
                <a:cs typeface="Times New Roman" panose="02020603050405020304" pitchFamily="18" charset="0"/>
              </a:rPr>
              <a:t>013-2024</a:t>
            </a:r>
            <a:r>
              <a:rPr lang="zh-CN" sz="1800" b="1" dirty="0" smtClean="0">
                <a:latin typeface="Calibri" panose="020F0502020204030204" charset="0"/>
                <a:ea typeface="宋体" panose="02010600030101010101" pitchFamily="2" charset="-122"/>
              </a:rPr>
              <a:t>年</a:t>
            </a:r>
            <a:r>
              <a:rPr lang="zh-CN" sz="1800" b="1" dirty="0">
                <a:latin typeface="Calibri" panose="020F0502020204030204" charset="0"/>
                <a:ea typeface="宋体" panose="02010600030101010101" pitchFamily="2" charset="-122"/>
              </a:rPr>
              <a:t>体育单招考试介词考点分布情况</a:t>
            </a:r>
            <a:endParaRPr lang="zh-CN" altLang="en-US" sz="1800" b="1" dirty="0">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611505" y="1124585"/>
          <a:ext cx="7246620" cy="3566160"/>
        </p:xfrm>
        <a:graphic>
          <a:graphicData uri="http://schemas.openxmlformats.org/drawingml/2006/table">
            <a:tbl>
              <a:tblPr/>
              <a:tblGrid>
                <a:gridCol w="3618230"/>
                <a:gridCol w="3628390"/>
              </a:tblGrid>
              <a:tr h="182880">
                <a:tc>
                  <a:txBody>
                    <a:bodyPr/>
                    <a:lstStyle/>
                    <a:p>
                      <a:pPr indent="0" algn="ctr">
                        <a:buNone/>
                      </a:pPr>
                      <a:r>
                        <a:rPr lang="en-US" sz="1800" b="1" dirty="0" err="1">
                          <a:ea typeface="宋体" panose="02010600030101010101" pitchFamily="2" charset="-122"/>
                          <a:cs typeface="宋体" panose="02010600030101010101" pitchFamily="2" charset="-122"/>
                        </a:rPr>
                        <a:t>年份</a:t>
                      </a:r>
                      <a:endParaRPr lang="en-US" altLang="en-US" sz="1800" b="1" dirty="0">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宋体" panose="02010600030101010101" pitchFamily="2" charset="-122"/>
                        </a:rPr>
                        <a:t>考查个数</a:t>
                      </a:r>
                      <a:endParaRPr lang="en-US" altLang="en-US" sz="1800" b="1">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altLang="en-US" sz="1800" b="1" dirty="0">
                          <a:ea typeface="宋体" panose="02010600030101010101" pitchFamily="2" charset="-122"/>
                          <a:cs typeface="+mn-lt"/>
                        </a:rPr>
                        <a:t>2024</a:t>
                      </a:r>
                      <a:r>
                        <a:rPr lang="zh-CN" altLang="en-US" sz="1800" b="1" dirty="0">
                          <a:ea typeface="宋体" panose="02010600030101010101" pitchFamily="2" charset="-122"/>
                          <a:cs typeface="+mn-lt"/>
                        </a:rPr>
                        <a:t>年</a:t>
                      </a:r>
                      <a:endParaRPr lang="zh-CN" altLang="en-US" sz="1800" b="1" dirty="0">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altLang="en-US" sz="1800" b="1" dirty="0">
                          <a:solidFill>
                            <a:srgbClr val="FF0000"/>
                          </a:solidFill>
                          <a:ea typeface="宋体" panose="02010600030101010101" pitchFamily="2" charset="-122"/>
                          <a:cs typeface="+mn-lt"/>
                        </a:rPr>
                        <a:t>0</a:t>
                      </a: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82880">
                <a:tc>
                  <a:txBody>
                    <a:bodyPr/>
                    <a:lstStyle/>
                    <a:p>
                      <a:pPr indent="0" algn="ctr">
                        <a:buNone/>
                      </a:pPr>
                      <a:r>
                        <a:rPr lang="en-US" sz="1800" b="1" dirty="0" smtClean="0">
                          <a:ea typeface="宋体" panose="02010600030101010101" pitchFamily="2" charset="-122"/>
                          <a:cs typeface="+mn-lt"/>
                          <a:sym typeface="+mn-ea"/>
                        </a:rPr>
                        <a:t>2</a:t>
                      </a:r>
                      <a:r>
                        <a:rPr lang="en-US" sz="1800" b="1" dirty="0" smtClean="0">
                          <a:cs typeface="+mn-lt"/>
                          <a:sym typeface="+mn-ea"/>
                        </a:rPr>
                        <a:t>023</a:t>
                      </a:r>
                      <a:r>
                        <a:rPr lang="en-US" sz="1800" b="1" dirty="0" smtClean="0">
                          <a:ea typeface="宋体" panose="02010600030101010101" pitchFamily="2" charset="-122"/>
                          <a:cs typeface="+mn-lt"/>
                          <a:sym typeface="+mn-ea"/>
                        </a:rPr>
                        <a:t>年</a:t>
                      </a:r>
                      <a:endParaRPr lang="en-US" altLang="en-US" sz="1800" b="1" dirty="0" smtClean="0">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dirty="0">
                          <a:ea typeface="宋体" panose="02010600030101010101" pitchFamily="2" charset="-122"/>
                          <a:cs typeface="+mn-lt"/>
                          <a:sym typeface="+mn-ea"/>
                        </a:rPr>
                        <a:t>2</a:t>
                      </a:r>
                      <a:r>
                        <a:rPr lang="en-US" sz="1800" b="1" dirty="0">
                          <a:cs typeface="+mn-lt"/>
                          <a:sym typeface="+mn-ea"/>
                        </a:rPr>
                        <a:t>022</a:t>
                      </a:r>
                      <a:r>
                        <a:rPr lang="en-US" sz="1800" b="1" dirty="0">
                          <a:ea typeface="宋体" panose="02010600030101010101" pitchFamily="2" charset="-122"/>
                          <a:cs typeface="+mn-lt"/>
                          <a:sym typeface="+mn-ea"/>
                        </a:rPr>
                        <a:t>年</a:t>
                      </a:r>
                      <a:endParaRPr lang="en-US" altLang="en-US" sz="1800" b="1" dirty="0">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2</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021</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020</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019</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018</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017</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0</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016</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015</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014</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013</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11505" y="5013325"/>
            <a:ext cx="7498715" cy="1198880"/>
          </a:xfrm>
          <a:prstGeom prst="rect">
            <a:avLst/>
          </a:prstGeom>
          <a:noFill/>
          <a:ln w="9525">
            <a:noFill/>
          </a:ln>
        </p:spPr>
        <p:txBody>
          <a:bodyPr wrap="square">
            <a:spAutoFit/>
          </a:bodyPr>
          <a:lstStyle/>
          <a:p>
            <a:r>
              <a:rPr lang="zh-CN" sz="1800" b="1" dirty="0">
                <a:solidFill>
                  <a:srgbClr val="4472C4"/>
                </a:solidFill>
                <a:latin typeface="Times New Roman" panose="02020603050405020304" pitchFamily="18" charset="0"/>
                <a:ea typeface="宋体" panose="02010600030101010101" pitchFamily="2" charset="-122"/>
              </a:rPr>
              <a:t>考情分析：体育单招考试对于介词的考查，基本上是每年一个；但是通过对于历年真题的分析，我们发现</a:t>
            </a:r>
            <a:r>
              <a:rPr lang="en-US" sz="1800" b="1" dirty="0">
                <a:solidFill>
                  <a:srgbClr val="4472C4"/>
                </a:solidFill>
                <a:latin typeface="Times New Roman" panose="02020603050405020304" pitchFamily="18" charset="0"/>
                <a:ea typeface="宋体" panose="02010600030101010101" pitchFamily="2" charset="-122"/>
              </a:rPr>
              <a:t>9</a:t>
            </a:r>
            <a:r>
              <a:rPr lang="zh-CN" sz="1800" b="1" dirty="0">
                <a:solidFill>
                  <a:srgbClr val="4472C4"/>
                </a:solidFill>
                <a:latin typeface="Times New Roman" panose="02020603050405020304" pitchFamily="18" charset="0"/>
                <a:ea typeface="宋体" panose="02010600030101010101" pitchFamily="2" charset="-122"/>
              </a:rPr>
              <a:t>次中</a:t>
            </a:r>
            <a:r>
              <a:rPr lang="zh-CN" sz="1800" b="1" dirty="0" smtClean="0">
                <a:solidFill>
                  <a:srgbClr val="4472C4"/>
                </a:solidFill>
                <a:latin typeface="Times New Roman" panose="02020603050405020304" pitchFamily="18" charset="0"/>
                <a:ea typeface="宋体" panose="02010600030101010101" pitchFamily="2" charset="-122"/>
              </a:rPr>
              <a:t>有</a:t>
            </a:r>
            <a:r>
              <a:rPr lang="en-US" altLang="zh-CN" sz="1800" b="1" dirty="0" smtClean="0">
                <a:solidFill>
                  <a:srgbClr val="4472C4"/>
                </a:solidFill>
                <a:latin typeface="Times New Roman" panose="02020603050405020304" pitchFamily="18" charset="0"/>
              </a:rPr>
              <a:t>7</a:t>
            </a:r>
            <a:r>
              <a:rPr lang="zh-CN" sz="1800" b="1" dirty="0" smtClean="0">
                <a:solidFill>
                  <a:srgbClr val="4472C4"/>
                </a:solidFill>
                <a:latin typeface="Times New Roman" panose="02020603050405020304" pitchFamily="18" charset="0"/>
                <a:ea typeface="宋体" panose="02010600030101010101" pitchFamily="2" charset="-122"/>
              </a:rPr>
              <a:t>次</a:t>
            </a:r>
            <a:r>
              <a:rPr lang="zh-CN" sz="1800" b="1" dirty="0">
                <a:solidFill>
                  <a:srgbClr val="4472C4"/>
                </a:solidFill>
                <a:latin typeface="Times New Roman" panose="02020603050405020304" pitchFamily="18" charset="0"/>
                <a:ea typeface="宋体" panose="02010600030101010101" pitchFamily="2" charset="-122"/>
              </a:rPr>
              <a:t>是在固定搭配中的介词考查，因此考生在平时复习时，一定要注重固定搭配的积累，这样才能准确的做对考题</a:t>
            </a:r>
            <a:endParaRPr lang="zh-CN" altLang="en-US" sz="1800" b="1" dirty="0">
              <a:solidFill>
                <a:srgbClr val="4472C4"/>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332740"/>
            <a:ext cx="8534400"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2022</a:t>
            </a:r>
            <a:r>
              <a:rPr lang="zh-CN" sz="2400" b="1">
                <a:latin typeface="Times New Roman" panose="02020603050405020304" pitchFamily="18" charset="0"/>
                <a:sym typeface="+mn-ea"/>
              </a:rPr>
              <a:t>年）</a:t>
            </a:r>
            <a:r>
              <a:rPr lang="en-US" sz="2400" b="1">
                <a:latin typeface="Times New Roman" panose="02020603050405020304" pitchFamily="18" charset="0"/>
                <a:ea typeface="等线" panose="02010600030101010101" charset="-122"/>
              </a:rPr>
              <a:t>—Excuse me, I am looking for a copy machine.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等线" panose="02010600030101010101" charset="-122"/>
              </a:rPr>
              <a:t>—Go upstairs and it’s in the room __________your left.A. at		B. from		C. in			D. on</a:t>
            </a:r>
            <a:endParaRPr lang="en-US" altLang="en-US" sz="2400" b="1">
              <a:latin typeface="Times New Roman" panose="02020603050405020304" pitchFamily="18" charset="0"/>
              <a:ea typeface="等线" panose="02010600030101010101" charset="-122"/>
            </a:endParaRPr>
          </a:p>
        </p:txBody>
      </p:sp>
      <p:sp>
        <p:nvSpPr>
          <p:cNvPr id="2" name="文本框 1"/>
          <p:cNvSpPr txBox="1"/>
          <p:nvPr/>
        </p:nvSpPr>
        <p:spPr>
          <a:xfrm>
            <a:off x="302260" y="1917065"/>
            <a:ext cx="8141970"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cs typeface="华文中宋" charset="0"/>
              </a:rPr>
              <a:t>解析：</a:t>
            </a:r>
            <a:r>
              <a:rPr lang="zh-CN" sz="1800">
                <a:solidFill>
                  <a:srgbClr val="FF0000"/>
                </a:solidFill>
                <a:latin typeface="Times New Roman" panose="02020603050405020304" pitchFamily="18" charset="0"/>
                <a:ea typeface="宋体" panose="02010600030101010101" pitchFamily="2" charset="-122"/>
              </a:rPr>
              <a:t>考查介词。句意：</a:t>
            </a:r>
            <a:r>
              <a:rPr lang="en-US" sz="1800">
                <a:solidFill>
                  <a:srgbClr val="FF0000"/>
                </a:solidFill>
                <a:latin typeface="Times New Roman" panose="02020603050405020304" pitchFamily="18" charset="0"/>
                <a:ea typeface="宋体" panose="02010600030101010101" pitchFamily="2" charset="-122"/>
              </a:rPr>
              <a:t>—</a:t>
            </a:r>
            <a:r>
              <a:rPr lang="zh-CN" sz="1800">
                <a:solidFill>
                  <a:srgbClr val="FF0000"/>
                </a:solidFill>
                <a:ea typeface="等线" panose="02010600030101010101" charset="-122"/>
              </a:rPr>
              <a:t>打扰一下</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我正在找复印机。</a:t>
            </a:r>
            <a:r>
              <a:rPr lang="en-US" sz="1800">
                <a:solidFill>
                  <a:srgbClr val="FF0000"/>
                </a:solidFill>
                <a:latin typeface="Times New Roman" panose="02020603050405020304" pitchFamily="18" charset="0"/>
                <a:ea typeface="宋体" panose="02010600030101010101" pitchFamily="2" charset="-122"/>
              </a:rPr>
              <a:t>—</a:t>
            </a:r>
            <a:r>
              <a:rPr lang="zh-CN" sz="1800">
                <a:solidFill>
                  <a:srgbClr val="FF0000"/>
                </a:solidFill>
                <a:ea typeface="等线" panose="02010600030101010101" charset="-122"/>
              </a:rPr>
              <a:t>下楼</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复印机在你左边的房间。</a:t>
            </a:r>
            <a:r>
              <a:rPr lang="zh-CN" sz="1800">
                <a:solidFill>
                  <a:srgbClr val="FF0000"/>
                </a:solidFill>
                <a:latin typeface="Times New Roman" panose="02020603050405020304" pitchFamily="18" charset="0"/>
                <a:ea typeface="宋体" panose="02010600030101010101" pitchFamily="2" charset="-122"/>
              </a:rPr>
              <a:t>根据介词固定用法，</a:t>
            </a:r>
            <a:r>
              <a:rPr lang="en-US" sz="1800">
                <a:solidFill>
                  <a:srgbClr val="FF0000"/>
                </a:solidFill>
                <a:latin typeface="Times New Roman" panose="02020603050405020304" pitchFamily="18" charset="0"/>
                <a:ea typeface="宋体" panose="02010600030101010101" pitchFamily="2" charset="-122"/>
              </a:rPr>
              <a:t>on</a:t>
            </a:r>
            <a:r>
              <a:rPr lang="en-US" sz="1800">
                <a:solidFill>
                  <a:srgbClr val="FF0000"/>
                </a:solidFill>
                <a:latin typeface="Times New Roman" panose="02020603050405020304" pitchFamily="18" charset="0"/>
                <a:cs typeface="华文中宋" charset="0"/>
              </a:rPr>
              <a:t> </a:t>
            </a:r>
            <a:r>
              <a:rPr lang="en-US" sz="1800">
                <a:solidFill>
                  <a:srgbClr val="FF0000"/>
                </a:solidFill>
                <a:latin typeface="Times New Roman" panose="02020603050405020304" pitchFamily="18" charset="0"/>
                <a:ea typeface="宋体" panose="02010600030101010101" pitchFamily="2" charset="-122"/>
              </a:rPr>
              <a:t>your</a:t>
            </a:r>
            <a:r>
              <a:rPr lang="en-US" sz="1800">
                <a:solidFill>
                  <a:srgbClr val="FF0000"/>
                </a:solidFill>
                <a:latin typeface="Times New Roman" panose="02020603050405020304" pitchFamily="18" charset="0"/>
                <a:cs typeface="华文中宋" charset="0"/>
              </a:rPr>
              <a:t> </a:t>
            </a:r>
            <a:r>
              <a:rPr lang="en-US" sz="1800">
                <a:solidFill>
                  <a:srgbClr val="FF0000"/>
                </a:solidFill>
                <a:latin typeface="Times New Roman" panose="02020603050405020304" pitchFamily="18" charset="0"/>
                <a:ea typeface="宋体" panose="02010600030101010101" pitchFamily="2" charset="-122"/>
              </a:rPr>
              <a:t>left</a:t>
            </a:r>
            <a:r>
              <a:rPr lang="zh-CN" sz="1800">
                <a:solidFill>
                  <a:srgbClr val="FF0000"/>
                </a:solidFill>
                <a:latin typeface="Times New Roman" panose="02020603050405020304" pitchFamily="18" charset="0"/>
                <a:ea typeface="宋体" panose="02010600030101010101" pitchFamily="2" charset="-122"/>
              </a:rPr>
              <a:t>在你的左边，可知答案为</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latin typeface="Times New Roman" panose="02020603050405020304" pitchFamily="18" charset="0"/>
                <a:ea typeface="宋体" panose="02010600030101010101" pitchFamily="2" charset="-122"/>
              </a:rPr>
              <a:t>。</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395605" y="3213100"/>
            <a:ext cx="8128000" cy="1198880"/>
          </a:xfrm>
          <a:prstGeom prst="rect">
            <a:avLst/>
          </a:prstGeom>
          <a:noFill/>
          <a:ln w="9525">
            <a:noFill/>
          </a:ln>
        </p:spPr>
        <p:txBody>
          <a:bodyPr wrap="square">
            <a:spAutoFit/>
          </a:bodyPr>
          <a:p>
            <a:r>
              <a:rPr lang="en-US" sz="2400" b="1">
                <a:latin typeface="Times New Roman" panose="02020603050405020304" pitchFamily="18" charset="0"/>
                <a:sym typeface="+mn-ea"/>
              </a:rPr>
              <a:t>（2022年）</a:t>
            </a:r>
            <a:r>
              <a:rPr lang="en-US" sz="2400" b="1">
                <a:latin typeface="Times New Roman" panose="02020603050405020304" pitchFamily="18" charset="0"/>
              </a:rPr>
              <a:t>I am afraid I won’t be able to keep in touch __________him.</a:t>
            </a:r>
            <a:r>
              <a:rPr lang="en-US" sz="2400" b="1">
                <a:latin typeface="Times New Roman" panose="02020603050405020304" pitchFamily="18" charset="0"/>
                <a:ea typeface="宋体" panose="02010600030101010101" pitchFamily="2" charset="-122"/>
              </a:rPr>
              <a:t> </a:t>
            </a:r>
            <a:r>
              <a:rPr lang="en-US" sz="2400" b="1">
                <a:latin typeface="Times New Roman" panose="02020603050405020304" pitchFamily="18" charset="0"/>
              </a:rPr>
              <a:t>A. to		B. for		C. with               D. by</a:t>
            </a:r>
            <a:endParaRPr lang="en-US" sz="2400" b="1">
              <a:latin typeface="Times New Roman" panose="02020603050405020304" pitchFamily="18" charset="0"/>
            </a:endParaRPr>
          </a:p>
        </p:txBody>
      </p:sp>
      <p:sp>
        <p:nvSpPr>
          <p:cNvPr id="4" name="文本框 3"/>
          <p:cNvSpPr txBox="1"/>
          <p:nvPr/>
        </p:nvSpPr>
        <p:spPr>
          <a:xfrm>
            <a:off x="323850" y="4869180"/>
            <a:ext cx="8016875"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cs typeface="华文中宋" charset="0"/>
              </a:rPr>
              <a:t>C</a:t>
            </a:r>
            <a:r>
              <a:rPr lang="zh-CN" sz="1800">
                <a:solidFill>
                  <a:srgbClr val="FF0000"/>
                </a:solidFill>
                <a:cs typeface="华文中宋" charset="0"/>
              </a:rPr>
              <a:t>解析：</a:t>
            </a:r>
            <a:r>
              <a:rPr lang="zh-CN" sz="1800">
                <a:solidFill>
                  <a:srgbClr val="FF0000"/>
                </a:solidFill>
                <a:ea typeface="等线" panose="02010600030101010101" charset="-122"/>
              </a:rPr>
              <a:t>本题考查介词</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根据固定搭配：</a:t>
            </a:r>
            <a:r>
              <a:rPr lang="en-US" sz="1800">
                <a:solidFill>
                  <a:srgbClr val="FF0000"/>
                </a:solidFill>
                <a:latin typeface="Times New Roman" panose="02020603050405020304" pitchFamily="18" charset="0"/>
                <a:ea typeface="等线" panose="02010600030101010101" charset="-122"/>
              </a:rPr>
              <a:t>keep in touch with sb. </a:t>
            </a:r>
            <a:r>
              <a:rPr lang="zh-CN" sz="1800">
                <a:solidFill>
                  <a:srgbClr val="FF0000"/>
                </a:solidFill>
                <a:latin typeface="Times New Roman" panose="02020603050405020304" pitchFamily="18" charset="0"/>
                <a:ea typeface="宋体" panose="02010600030101010101" pitchFamily="2" charset="-122"/>
              </a:rPr>
              <a:t>与</a:t>
            </a:r>
            <a:r>
              <a:rPr lang="zh-CN" sz="1800">
                <a:solidFill>
                  <a:srgbClr val="FF0000"/>
                </a:solidFill>
                <a:ea typeface="等线" panose="02010600030101010101" charset="-122"/>
              </a:rPr>
              <a:t>某人保持联系</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可知答案为</a:t>
            </a:r>
            <a:r>
              <a:rPr lang="en-US" sz="1800">
                <a:solidFill>
                  <a:srgbClr val="FF0000"/>
                </a:solidFill>
                <a:latin typeface="Times New Roman" panose="02020603050405020304" pitchFamily="18" charset="0"/>
                <a:ea typeface="等线" panose="02010600030101010101" charset="-122"/>
              </a:rPr>
              <a:t>C</a:t>
            </a:r>
            <a:endParaRPr lang="en-US" altLang="en-US" sz="1800">
              <a:solidFill>
                <a:srgbClr val="FF0000"/>
              </a:solidFill>
              <a:latin typeface="Times New Roman" panose="02020603050405020304" pitchFamily="18" charset="0"/>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605" y="621030"/>
            <a:ext cx="797369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2020</a:t>
            </a:r>
            <a:r>
              <a:rPr lang="zh-CN" sz="2400" b="1">
                <a:latin typeface="Times New Roman" panose="02020603050405020304" pitchFamily="18" charset="0"/>
                <a:sym typeface="+mn-ea"/>
              </a:rPr>
              <a:t>年）</a:t>
            </a:r>
            <a:r>
              <a:rPr lang="en-US" sz="2400" b="1">
                <a:latin typeface="Times New Roman" panose="02020603050405020304" pitchFamily="18" charset="0"/>
                <a:ea typeface="宋体" panose="02010600030101010101" pitchFamily="2" charset="-122"/>
              </a:rPr>
              <a:t>It’s __________my belief to borrow money from other people.</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rPr>
              <a:t>A. towards	  B. beyond            C. under		D. against</a:t>
            </a:r>
            <a:endParaRPr lang="en-US" altLang="en-US" sz="2400" b="1">
              <a:latin typeface="Times New Roman" panose="02020603050405020304" pitchFamily="18" charset="0"/>
              <a:ea typeface="宋体" panose="02010600030101010101" pitchFamily="2" charset="-122"/>
            </a:endParaRPr>
          </a:p>
        </p:txBody>
      </p:sp>
      <p:sp>
        <p:nvSpPr>
          <p:cNvPr id="2" name="文本框 1"/>
          <p:cNvSpPr txBox="1"/>
          <p:nvPr/>
        </p:nvSpPr>
        <p:spPr>
          <a:xfrm>
            <a:off x="251460" y="2277110"/>
            <a:ext cx="8138795" cy="922020"/>
          </a:xfrm>
          <a:prstGeom prst="rect">
            <a:avLst/>
          </a:prstGeom>
          <a:noFill/>
          <a:ln w="9525">
            <a:noFill/>
          </a:ln>
        </p:spPr>
        <p:txBody>
          <a:bodyPr wrap="square">
            <a:spAutoFit/>
          </a:bodyPr>
          <a:p>
            <a:r>
              <a:rPr lang="zh-CN" sz="1800">
                <a:solidFill>
                  <a:srgbClr val="FF0000"/>
                </a:solidFill>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ea typeface="宋体" panose="02010600030101010101" pitchFamily="2" charset="-122"/>
              </a:rPr>
              <a:t>解析：</a:t>
            </a:r>
            <a:r>
              <a:rPr lang="zh-CN" sz="1800">
                <a:solidFill>
                  <a:srgbClr val="FF0000"/>
                </a:solidFill>
                <a:latin typeface="Times New Roman" panose="02020603050405020304" pitchFamily="18" charset="0"/>
                <a:ea typeface="宋体" panose="02010600030101010101" pitchFamily="2" charset="-122"/>
              </a:rPr>
              <a:t>考查介词。句意：从别人那里借钱违背了我的信仰。</a:t>
            </a:r>
            <a:r>
              <a:rPr lang="en-US" sz="1800">
                <a:solidFill>
                  <a:srgbClr val="FF0000"/>
                </a:solidFill>
                <a:latin typeface="Times New Roman" panose="02020603050405020304" pitchFamily="18" charset="0"/>
                <a:ea typeface="宋体" panose="02010600030101010101" pitchFamily="2" charset="-122"/>
              </a:rPr>
              <a:t>against one’s belief </a:t>
            </a:r>
            <a:r>
              <a:rPr lang="zh-CN" sz="1800">
                <a:solidFill>
                  <a:srgbClr val="FF0000"/>
                </a:solidFill>
                <a:latin typeface="Times New Roman" panose="02020603050405020304" pitchFamily="18" charset="0"/>
                <a:ea typeface="宋体" panose="02010600030101010101" pitchFamily="2" charset="-122"/>
              </a:rPr>
              <a:t>违背某人的信仰，故答案为</a:t>
            </a:r>
            <a:r>
              <a:rPr lang="en-US" sz="1800">
                <a:solidFill>
                  <a:srgbClr val="FF0000"/>
                </a:solidFill>
                <a:latin typeface="Times New Roman" panose="02020603050405020304" pitchFamily="18" charset="0"/>
                <a:ea typeface="宋体" panose="02010600030101010101" pitchFamily="2" charset="-122"/>
              </a:rPr>
              <a:t>D</a:t>
            </a:r>
            <a:endParaRPr lang="en-US"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核心考点（六）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连词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3" name="矩形 2"/>
          <p:cNvSpPr>
            <a:spLocks noChangeAspect="1"/>
          </p:cNvSpPr>
          <p:nvPr/>
        </p:nvSpPr>
        <p:spPr>
          <a:xfrm>
            <a:off x="285750" y="2085610"/>
            <a:ext cx="239204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并列</a:t>
            </a:r>
            <a:r>
              <a:rPr lang="zh-CN" altLang="zh-CN" sz="2100" b="1" smtClean="0">
                <a:solidFill>
                  <a:srgbClr val="000000"/>
                </a:solidFill>
                <a:latin typeface="Times New Roman" panose="02020603050405020304" pitchFamily="18" charset="0"/>
                <a:cs typeface="Times New Roman" panose="02020603050405020304" pitchFamily="18" charset="0"/>
              </a:rPr>
              <a:t>连词</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2574974"/>
          <a:ext cx="8572500" cy="1920240"/>
        </p:xfrm>
        <a:graphic>
          <a:graphicData uri="http://schemas.openxmlformats.org/drawingml/2006/table">
            <a:tbl>
              <a:tblPr firstRow="1" firstCol="1" bandRow="1"/>
              <a:tblGrid>
                <a:gridCol w="923925"/>
                <a:gridCol w="7648575"/>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连词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但是</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表示转折关系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表示并列或顺承关系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否则</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表示选择关系或转折关系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表示因果关系</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连词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短语</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not only...but also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不但</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而且</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……;neither...nor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两者都不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……;either...or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……;both...and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260985"/>
            <a:ext cx="6066790" cy="368300"/>
          </a:xfrm>
          <a:prstGeom prst="rect">
            <a:avLst/>
          </a:prstGeom>
          <a:noFill/>
          <a:ln w="9525">
            <a:noFill/>
          </a:ln>
        </p:spPr>
        <p:txBody>
          <a:bodyPr wrap="square">
            <a:spAutoFit/>
          </a:bodyPr>
          <a:p>
            <a:pPr algn="ctr"/>
            <a:r>
              <a:rPr lang="en-US" sz="1800" b="1">
                <a:latin typeface="Calibri" panose="020F0502020204030204" charset="0"/>
                <a:ea typeface="宋体" panose="02010600030101010101" pitchFamily="2" charset="-122"/>
              </a:rPr>
              <a:t>2</a:t>
            </a:r>
            <a:r>
              <a:rPr lang="en-US" sz="1800" b="1">
                <a:latin typeface="Calibri" panose="020F0502020204030204" charset="0"/>
                <a:ea typeface="宋体" panose="02010600030101010101" pitchFamily="2" charset="-122"/>
                <a:cs typeface="Times New Roman" panose="02020603050405020304" pitchFamily="18" charset="0"/>
              </a:rPr>
              <a:t>011-2022</a:t>
            </a:r>
            <a:r>
              <a:rPr lang="zh-CN" sz="1800" b="1">
                <a:latin typeface="Calibri" panose="020F0502020204030204" charset="0"/>
                <a:ea typeface="宋体" panose="02010600030101010101" pitchFamily="2" charset="-122"/>
              </a:rPr>
              <a:t>年体育单招考试并列连词考点分布情况</a:t>
            </a:r>
            <a:endParaRPr lang="zh-CN" altLang="en-US" sz="1800" b="1">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611505" y="764540"/>
          <a:ext cx="7589520" cy="3169920"/>
        </p:xfrm>
        <a:graphic>
          <a:graphicData uri="http://schemas.openxmlformats.org/drawingml/2006/table">
            <a:tbl>
              <a:tblPr/>
              <a:tblGrid>
                <a:gridCol w="1216660"/>
                <a:gridCol w="1285240"/>
                <a:gridCol w="1250950"/>
                <a:gridCol w="1250950"/>
                <a:gridCol w="1251585"/>
                <a:gridCol w="1334135"/>
              </a:tblGrid>
              <a:tr h="243840">
                <a:tc>
                  <a:txBody>
                    <a:bodyPr/>
                    <a:p>
                      <a:pPr indent="0" algn="ctr">
                        <a:buNone/>
                      </a:pPr>
                      <a:endParaRPr lang="en-US" altLang="en-US" sz="18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mn-lt"/>
                        </a:rPr>
                        <a:t>and</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mn-lt"/>
                        </a:rPr>
                        <a:t>but</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mn-lt"/>
                        </a:rPr>
                        <a:t>so</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mn-lt"/>
                        </a:rPr>
                        <a:t>o</a:t>
                      </a:r>
                      <a:r>
                        <a:rPr lang="en-US" sz="1800" b="1">
                          <a:cs typeface="+mn-lt"/>
                        </a:rPr>
                        <a:t>r</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mn-lt"/>
                        </a:rPr>
                        <a:t>w</a:t>
                      </a:r>
                      <a:r>
                        <a:rPr lang="en-US" sz="1800" b="1">
                          <a:cs typeface="+mn-lt"/>
                        </a:rPr>
                        <a:t>hile</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022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021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020</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019</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018</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017</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016</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015</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014</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indent="0" algn="ctr">
                        <a:buNone/>
                      </a:pPr>
                      <a:r>
                        <a:rPr lang="en-US" sz="1800" b="1">
                          <a:ea typeface="宋体" panose="02010600030101010101" pitchFamily="2" charset="-122"/>
                          <a:cs typeface="+mn-lt"/>
                        </a:rPr>
                        <a:t>2</a:t>
                      </a:r>
                      <a:r>
                        <a:rPr lang="en-US" sz="1800" b="1">
                          <a:cs typeface="+mn-lt"/>
                        </a:rPr>
                        <a:t>011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67995" y="4437380"/>
            <a:ext cx="7713345" cy="2306955"/>
          </a:xfrm>
          <a:prstGeom prst="rect">
            <a:avLst/>
          </a:prstGeom>
          <a:noFill/>
          <a:ln w="9525">
            <a:noFill/>
          </a:ln>
        </p:spPr>
        <p:txBody>
          <a:bodyPr wrap="square">
            <a:spAutoFit/>
          </a:bodyPr>
          <a:p>
            <a:pPr marL="669290" indent="-669290"/>
            <a:r>
              <a:rPr lang="zh-CN" sz="1800" b="1">
                <a:solidFill>
                  <a:srgbClr val="4472C4"/>
                </a:solidFill>
                <a:latin typeface="Times New Roman" panose="02020603050405020304" pitchFamily="18" charset="0"/>
                <a:ea typeface="宋体" panose="02010600030101010101" pitchFamily="2" charset="-122"/>
              </a:rPr>
              <a:t>考情分析：近十</a:t>
            </a:r>
            <a:r>
              <a:rPr lang="zh-CN" sz="1800" b="1">
                <a:solidFill>
                  <a:srgbClr val="4472C4"/>
                </a:solidFill>
                <a:latin typeface="Times New Roman" panose="02020603050405020304" pitchFamily="18" charset="0"/>
                <a:ea typeface="宋体" panose="02010600030101010101" pitchFamily="2" charset="-122"/>
              </a:rPr>
              <a:t>三年来，并列连词是必考题型，基本上每年一题。而并列连词的考查主要是句子前后逻辑关系的考查，考试除了需要知道并列连词的用法外，平时也要注意词汇的积累。并列连词的用法如下：</a:t>
            </a:r>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and</a:t>
            </a:r>
            <a:r>
              <a:rPr lang="zh-CN" sz="1800" b="1">
                <a:solidFill>
                  <a:srgbClr val="4472C4"/>
                </a:solidFill>
                <a:latin typeface="Times New Roman" panose="02020603050405020304" pitchFamily="18" charset="0"/>
                <a:ea typeface="宋体" panose="02010600030101010101" pitchFamily="2" charset="-122"/>
              </a:rPr>
              <a:t>：和（表并列）；并且（表顺承）</a:t>
            </a:r>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but</a:t>
            </a:r>
            <a:r>
              <a:rPr lang="zh-CN" sz="1800" b="1">
                <a:solidFill>
                  <a:srgbClr val="4472C4"/>
                </a:solidFill>
                <a:latin typeface="Times New Roman" panose="02020603050405020304" pitchFamily="18" charset="0"/>
                <a:ea typeface="宋体" panose="02010600030101010101" pitchFamily="2" charset="-122"/>
              </a:rPr>
              <a:t>：但是（表转折）</a:t>
            </a:r>
            <a:r>
              <a:rPr lang="en-US" sz="1800" b="1">
                <a:solidFill>
                  <a:srgbClr val="4472C4"/>
                </a:solidFill>
                <a:latin typeface="Times New Roman" panose="02020603050405020304" pitchFamily="18" charset="0"/>
                <a:ea typeface="宋体" panose="02010600030101010101" pitchFamily="2" charset="-122"/>
              </a:rPr>
              <a:t>          so</a:t>
            </a:r>
            <a:r>
              <a:rPr lang="zh-CN" sz="1800" b="1">
                <a:solidFill>
                  <a:srgbClr val="4472C4"/>
                </a:solidFill>
                <a:latin typeface="Times New Roman" panose="02020603050405020304" pitchFamily="18" charset="0"/>
                <a:ea typeface="宋体" panose="02010600030101010101" pitchFamily="2" charset="-122"/>
              </a:rPr>
              <a:t>：所以（表结构）</a:t>
            </a:r>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or</a:t>
            </a:r>
            <a:r>
              <a:rPr lang="zh-CN" sz="1800" b="1">
                <a:solidFill>
                  <a:srgbClr val="4472C4"/>
                </a:solidFill>
                <a:latin typeface="Times New Roman" panose="02020603050405020304" pitchFamily="18" charset="0"/>
                <a:ea typeface="宋体" panose="02010600030101010101" pitchFamily="2" charset="-122"/>
              </a:rPr>
              <a:t>：或者；否则；</a:t>
            </a:r>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while</a:t>
            </a:r>
            <a:r>
              <a:rPr lang="zh-CN" sz="1800" b="1">
                <a:solidFill>
                  <a:srgbClr val="4472C4"/>
                </a:solidFill>
                <a:latin typeface="Times New Roman" panose="02020603050405020304" pitchFamily="18" charset="0"/>
                <a:ea typeface="宋体" panose="02010600030101010101" pitchFamily="2" charset="-122"/>
              </a:rPr>
              <a:t>：然而，而（表对比）</a:t>
            </a:r>
            <a:endParaRPr lang="zh-CN" altLang="en-US" sz="1800" b="1">
              <a:solidFill>
                <a:srgbClr val="4472C4"/>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260985"/>
            <a:ext cx="6066790" cy="368300"/>
          </a:xfrm>
          <a:prstGeom prst="rect">
            <a:avLst/>
          </a:prstGeom>
          <a:noFill/>
          <a:ln w="9525">
            <a:noFill/>
          </a:ln>
        </p:spPr>
        <p:txBody>
          <a:bodyPr wrap="square">
            <a:spAutoFit/>
          </a:bodyPr>
          <a:lstStyle/>
          <a:p>
            <a:pPr algn="ctr"/>
            <a:r>
              <a:rPr lang="en-US" sz="1800" b="1" dirty="0" smtClean="0">
                <a:latin typeface="Calibri" panose="020F0502020204030204" charset="0"/>
                <a:ea typeface="宋体" panose="02010600030101010101" pitchFamily="2" charset="-122"/>
              </a:rPr>
              <a:t>2</a:t>
            </a:r>
            <a:r>
              <a:rPr lang="en-US" sz="1800" b="1" dirty="0" smtClean="0">
                <a:latin typeface="Calibri" panose="020F0502020204030204" charset="0"/>
                <a:ea typeface="宋体" panose="02010600030101010101" pitchFamily="2" charset="-122"/>
                <a:cs typeface="Times New Roman" panose="02020603050405020304" pitchFamily="18" charset="0"/>
              </a:rPr>
              <a:t>013-202</a:t>
            </a:r>
            <a:r>
              <a:rPr lang="en-US" altLang="zh-CN" sz="1800" b="1" dirty="0" smtClean="0">
                <a:latin typeface="Calibri" panose="020F0502020204030204" charset="0"/>
                <a:ea typeface="宋体" panose="02010600030101010101" pitchFamily="2" charset="-122"/>
                <a:cs typeface="Times New Roman" panose="02020603050405020304" pitchFamily="18" charset="0"/>
              </a:rPr>
              <a:t>4</a:t>
            </a:r>
            <a:r>
              <a:rPr lang="zh-CN" sz="1800" b="1" dirty="0" smtClean="0">
                <a:latin typeface="Calibri" panose="020F0502020204030204" charset="0"/>
                <a:ea typeface="宋体" panose="02010600030101010101" pitchFamily="2" charset="-122"/>
              </a:rPr>
              <a:t>年</a:t>
            </a:r>
            <a:r>
              <a:rPr lang="zh-CN" sz="1800" b="1" dirty="0">
                <a:latin typeface="Calibri" panose="020F0502020204030204" charset="0"/>
                <a:ea typeface="宋体" panose="02010600030101010101" pitchFamily="2" charset="-122"/>
              </a:rPr>
              <a:t>体育单招考试并列连词考点分布情况</a:t>
            </a:r>
            <a:endParaRPr lang="zh-CN" altLang="en-US" sz="1800" b="1" dirty="0">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611505" y="764540"/>
          <a:ext cx="7589520" cy="3566160"/>
        </p:xfrm>
        <a:graphic>
          <a:graphicData uri="http://schemas.openxmlformats.org/drawingml/2006/table">
            <a:tbl>
              <a:tblPr/>
              <a:tblGrid>
                <a:gridCol w="1216660"/>
                <a:gridCol w="1285240"/>
                <a:gridCol w="1250950"/>
                <a:gridCol w="1250950"/>
                <a:gridCol w="1251585"/>
                <a:gridCol w="1334135"/>
              </a:tblGrid>
              <a:tr h="243840">
                <a:tc>
                  <a:txBody>
                    <a:bodyPr/>
                    <a:lstStyle/>
                    <a:p>
                      <a:pPr indent="0" algn="ctr">
                        <a:buNone/>
                      </a:pPr>
                      <a:endParaRPr lang="en-US" altLang="en-US" sz="1800" b="1" dirty="0">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mn-lt"/>
                        </a:rPr>
                        <a:t>and</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mn-lt"/>
                        </a:rPr>
                        <a:t>but</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mn-lt"/>
                        </a:rPr>
                        <a:t>so</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mn-lt"/>
                        </a:rPr>
                        <a:t>o</a:t>
                      </a:r>
                      <a:r>
                        <a:rPr lang="en-US" sz="1800" b="1">
                          <a:cs typeface="+mn-lt"/>
                        </a:rPr>
                        <a:t>r</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ea typeface="宋体" panose="02010600030101010101" pitchFamily="2" charset="-122"/>
                          <a:cs typeface="+mn-lt"/>
                        </a:rPr>
                        <a:t>w</a:t>
                      </a:r>
                      <a:r>
                        <a:rPr lang="en-US" sz="1800" b="1">
                          <a:cs typeface="+mn-lt"/>
                        </a:rPr>
                        <a:t>hile</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altLang="en-US" sz="1800" b="1" dirty="0">
                          <a:ea typeface="宋体" panose="02010600030101010101" pitchFamily="2" charset="-122"/>
                          <a:cs typeface="+mn-lt"/>
                        </a:rPr>
                        <a:t>2024</a:t>
                      </a:r>
                      <a:r>
                        <a:rPr lang="zh-CN" altLang="en-US" sz="1800" b="1" dirty="0">
                          <a:ea typeface="宋体" panose="02010600030101010101" pitchFamily="2" charset="-122"/>
                          <a:cs typeface="+mn-lt"/>
                        </a:rPr>
                        <a:t>年</a:t>
                      </a:r>
                      <a:endParaRPr lang="zh-CN" altLang="en-US" sz="1800" b="1" dirty="0">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1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243840">
                <a:tc>
                  <a:txBody>
                    <a:bodyPr/>
                    <a:lstStyle/>
                    <a:p>
                      <a:pPr indent="0" algn="ctr">
                        <a:buNone/>
                      </a:pPr>
                      <a:r>
                        <a:rPr lang="en-US" sz="1800" b="1" dirty="0" smtClean="0">
                          <a:ea typeface="宋体" panose="02010600030101010101" pitchFamily="2" charset="-122"/>
                          <a:cs typeface="+mn-lt"/>
                          <a:sym typeface="+mn-ea"/>
                        </a:rPr>
                        <a:t>2</a:t>
                      </a:r>
                      <a:r>
                        <a:rPr lang="en-US" sz="1800" b="1" dirty="0" smtClean="0">
                          <a:cs typeface="+mn-lt"/>
                          <a:sym typeface="+mn-ea"/>
                        </a:rPr>
                        <a:t>02</a:t>
                      </a:r>
                      <a:r>
                        <a:rPr lang="en-US" altLang="zh-CN" sz="1800" b="1" dirty="0" smtClean="0">
                          <a:cs typeface="+mn-lt"/>
                          <a:sym typeface="+mn-ea"/>
                        </a:rPr>
                        <a:t>3</a:t>
                      </a:r>
                      <a:r>
                        <a:rPr lang="en-US" sz="1800" b="1" dirty="0" smtClean="0">
                          <a:ea typeface="宋体" panose="02010600030101010101" pitchFamily="2" charset="-122"/>
                          <a:cs typeface="+mn-lt"/>
                          <a:sym typeface="+mn-ea"/>
                        </a:rPr>
                        <a:t>年</a:t>
                      </a:r>
                      <a:endParaRPr lang="en-US" altLang="en-US" sz="1800" b="1" dirty="0" smtClean="0">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dirty="0">
                          <a:ea typeface="宋体" panose="02010600030101010101" pitchFamily="2" charset="-122"/>
                          <a:cs typeface="+mn-lt"/>
                          <a:sym typeface="+mn-ea"/>
                        </a:rPr>
                        <a:t>2</a:t>
                      </a:r>
                      <a:r>
                        <a:rPr lang="en-US" sz="1800" b="1" dirty="0">
                          <a:cs typeface="+mn-lt"/>
                          <a:sym typeface="+mn-ea"/>
                        </a:rPr>
                        <a:t>022</a:t>
                      </a:r>
                      <a:r>
                        <a:rPr lang="en-US" sz="1800" b="1" dirty="0">
                          <a:ea typeface="宋体" panose="02010600030101010101" pitchFamily="2" charset="-122"/>
                          <a:cs typeface="+mn-lt"/>
                          <a:sym typeface="+mn-ea"/>
                        </a:rPr>
                        <a:t>年</a:t>
                      </a:r>
                      <a:endParaRPr lang="en-US" altLang="en-US" sz="1800" b="1" dirty="0">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021</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020</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019</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018</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endParaRPr lang="en-US" altLang="en-US" sz="1800" b="1" dirty="0">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017</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dirty="0">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016</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015</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014</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ea typeface="宋体" panose="02010600030101010101" pitchFamily="2" charset="-122"/>
                          <a:cs typeface="+mn-lt"/>
                          <a:sym typeface="+mn-ea"/>
                        </a:rPr>
                        <a:t>1</a:t>
                      </a: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lgn="ctr">
                        <a:buNone/>
                      </a:pPr>
                      <a:r>
                        <a:rPr lang="en-US" sz="1800" b="1">
                          <a:ea typeface="宋体" panose="02010600030101010101" pitchFamily="2" charset="-122"/>
                          <a:cs typeface="+mn-lt"/>
                          <a:sym typeface="+mn-ea"/>
                        </a:rPr>
                        <a:t>2</a:t>
                      </a:r>
                      <a:r>
                        <a:rPr lang="en-US" sz="1800" b="1">
                          <a:cs typeface="+mn-lt"/>
                          <a:sym typeface="+mn-ea"/>
                        </a:rPr>
                        <a:t>013</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FF0000"/>
                        </a:solidFill>
                        <a:ea typeface="宋体" panose="02010600030101010101" pitchFamily="2" charset="-122"/>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r>
                        <a:rPr lang="en-US" sz="1800" b="1">
                          <a:solidFill>
                            <a:srgbClr val="FF0000"/>
                          </a:solidFill>
                          <a:ea typeface="宋体" panose="02010600030101010101" pitchFamily="2" charset="-122"/>
                          <a:cs typeface="+mn-lt"/>
                          <a:sym typeface="+mn-ea"/>
                        </a:rPr>
                        <a:t>1</a:t>
                      </a:r>
                      <a:endParaRPr lang="en-US" altLang="en-US" sz="1800" b="1">
                        <a:solidFill>
                          <a:srgbClr val="FF0000"/>
                        </a:solidFill>
                        <a:ea typeface="宋体" panose="02010600030101010101" pitchFamily="2" charset="-122"/>
                        <a:cs typeface="+mn-lt"/>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dirty="0">
                          <a:solidFill>
                            <a:srgbClr val="FF0000"/>
                          </a:solidFill>
                          <a:cs typeface="+mn-lt"/>
                        </a:rPr>
                        <a:t> </a:t>
                      </a:r>
                      <a:endParaRPr lang="en-US" altLang="en-US" sz="1800" b="1" dirty="0">
                        <a:solidFill>
                          <a:srgbClr val="FF0000"/>
                        </a:solidFill>
                        <a:ea typeface="Calibri" panose="020F0502020204030204" charset="0"/>
                        <a:cs typeface="+mn-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67995" y="4437380"/>
            <a:ext cx="7713345" cy="2306955"/>
          </a:xfrm>
          <a:prstGeom prst="rect">
            <a:avLst/>
          </a:prstGeom>
          <a:noFill/>
          <a:ln w="9525">
            <a:noFill/>
          </a:ln>
        </p:spPr>
        <p:txBody>
          <a:bodyPr wrap="square">
            <a:spAutoFit/>
          </a:bodyPr>
          <a:lstStyle/>
          <a:p>
            <a:pPr marL="669290" indent="-669290"/>
            <a:r>
              <a:rPr lang="zh-CN" sz="1800" b="1">
                <a:solidFill>
                  <a:srgbClr val="4472C4"/>
                </a:solidFill>
                <a:latin typeface="Times New Roman" panose="02020603050405020304" pitchFamily="18" charset="0"/>
                <a:ea typeface="宋体" panose="02010600030101010101" pitchFamily="2" charset="-122"/>
              </a:rPr>
              <a:t>考情分析：近十三年来，并列连词是必考题型，基本上每年一题。而并列连词的考查主要是句子前后逻辑关系的考查，考试除了需要知道并列连词的用法外，平时也要注意词汇的积累。并列连词的用法如下：</a:t>
            </a:r>
            <a:endPar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and</a:t>
            </a:r>
            <a:r>
              <a:rPr lang="zh-CN" sz="1800" b="1">
                <a:solidFill>
                  <a:srgbClr val="4472C4"/>
                </a:solidFill>
                <a:latin typeface="Times New Roman" panose="02020603050405020304" pitchFamily="18" charset="0"/>
                <a:ea typeface="宋体" panose="02010600030101010101" pitchFamily="2" charset="-122"/>
              </a:rPr>
              <a:t>：和（表并列）；并且（表顺承）</a:t>
            </a:r>
            <a:endPar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but</a:t>
            </a:r>
            <a:r>
              <a:rPr lang="zh-CN" sz="1800" b="1">
                <a:solidFill>
                  <a:srgbClr val="4472C4"/>
                </a:solidFill>
                <a:latin typeface="Times New Roman" panose="02020603050405020304" pitchFamily="18" charset="0"/>
                <a:ea typeface="宋体" panose="02010600030101010101" pitchFamily="2" charset="-122"/>
              </a:rPr>
              <a:t>：但是（表转折）</a:t>
            </a:r>
            <a:endParaRPr lang="en-US" sz="1800" b="1">
              <a:solidFill>
                <a:srgbClr val="4472C4"/>
              </a:solidFill>
              <a:latin typeface="Times New Roman" panose="02020603050405020304" pitchFamily="18" charset="0"/>
              <a:ea typeface="宋体" panose="02010600030101010101" pitchFamily="2" charset="-122"/>
            </a:endParaRPr>
          </a:p>
          <a:p>
            <a:r>
              <a:rPr lang="en-US" sz="1800" b="1">
                <a:solidFill>
                  <a:srgbClr val="4472C4"/>
                </a:solidFill>
                <a:latin typeface="Times New Roman" panose="02020603050405020304" pitchFamily="18" charset="0"/>
                <a:ea typeface="宋体" panose="02010600030101010101" pitchFamily="2" charset="-122"/>
              </a:rPr>
              <a:t>          so</a:t>
            </a:r>
            <a:r>
              <a:rPr lang="zh-CN" sz="1800" b="1">
                <a:solidFill>
                  <a:srgbClr val="4472C4"/>
                </a:solidFill>
                <a:latin typeface="Times New Roman" panose="02020603050405020304" pitchFamily="18" charset="0"/>
                <a:ea typeface="宋体" panose="02010600030101010101" pitchFamily="2" charset="-122"/>
              </a:rPr>
              <a:t>：所以（表结构）</a:t>
            </a:r>
            <a:endPar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or</a:t>
            </a:r>
            <a:r>
              <a:rPr lang="zh-CN" sz="1800" b="1">
                <a:solidFill>
                  <a:srgbClr val="4472C4"/>
                </a:solidFill>
                <a:latin typeface="Times New Roman" panose="02020603050405020304" pitchFamily="18" charset="0"/>
                <a:ea typeface="宋体" panose="02010600030101010101" pitchFamily="2" charset="-122"/>
              </a:rPr>
              <a:t>：或者；否则；</a:t>
            </a:r>
            <a:endPar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a:solidFill>
                  <a:srgbClr val="4472C4"/>
                </a:solidFill>
                <a:latin typeface="Times New Roman" panose="02020603050405020304" pitchFamily="18" charset="0"/>
                <a:ea typeface="宋体" panose="02010600030101010101" pitchFamily="2" charset="-122"/>
                <a:cs typeface="Times New Roman" panose="02020603050405020304" pitchFamily="18" charset="0"/>
              </a:rPr>
              <a:t> </a:t>
            </a:r>
            <a:r>
              <a:rPr lang="en-US" sz="1800" b="1">
                <a:solidFill>
                  <a:srgbClr val="4472C4"/>
                </a:solidFill>
                <a:latin typeface="Times New Roman" panose="02020603050405020304" pitchFamily="18" charset="0"/>
                <a:ea typeface="宋体" panose="02010600030101010101" pitchFamily="2" charset="-122"/>
              </a:rPr>
              <a:t>         while</a:t>
            </a:r>
            <a:r>
              <a:rPr lang="zh-CN" sz="1800" b="1">
                <a:solidFill>
                  <a:srgbClr val="4472C4"/>
                </a:solidFill>
                <a:latin typeface="Times New Roman" panose="02020603050405020304" pitchFamily="18" charset="0"/>
                <a:ea typeface="宋体" panose="02010600030101010101" pitchFamily="2" charset="-122"/>
              </a:rPr>
              <a:t>：然而，而（表对比）</a:t>
            </a:r>
            <a:endParaRPr lang="zh-CN" altLang="en-US" sz="1800" b="1">
              <a:solidFill>
                <a:srgbClr val="4472C4"/>
              </a:solidFill>
              <a:latin typeface="Times New Roman" panose="02020603050405020304" pitchFamily="18" charset="0"/>
              <a:ea typeface="宋体" panose="02010600030101010101" pitchFamily="2" charset="-122"/>
            </a:endParaRPr>
          </a:p>
        </p:txBody>
      </p:sp>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701675" y="5692775"/>
              <a:ext cx="6350" cy="360"/>
            </p14:xfrm>
          </p:contentPart>
        </mc:Choice>
        <mc:Fallback xmlns="">
          <p:pic>
            <p:nvPicPr>
              <p:cNvPr id="5" name="墨迹 4"/>
            </p:nvPicPr>
            <p:blipFill>
              <a:blip r:embed="rId3"/>
            </p:blipFill>
            <p:spPr>
              <a:xfrm>
                <a:off x="701675" y="5692775"/>
                <a:ext cx="6350" cy="360"/>
              </a:xfrm>
              <a:prstGeom prst="rect"/>
            </p:spPr>
          </p:pic>
        </mc:Fallback>
      </mc:AlternateContent>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476885"/>
            <a:ext cx="862266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2024</a:t>
            </a:r>
            <a:r>
              <a:rPr lang="zh-CN" sz="2400" b="1">
                <a:latin typeface="Times New Roman" panose="02020603050405020304" pitchFamily="18" charset="0"/>
                <a:sym typeface="+mn-ea"/>
              </a:rPr>
              <a:t>年）</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A desert is hot and dry. There is not much food</a:t>
            </a:r>
            <a:r>
              <a:rPr lang="en-US" altLang="zh-CN" sz="2400" b="1" u="sng">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water.</a:t>
            </a:r>
            <a:r>
              <a:rPr lang="en-US" sz="2400" b="1">
                <a:latin typeface="Times New Roman" panose="02020603050405020304" pitchFamily="18" charset="0"/>
                <a:ea typeface="宋体" panose="02010600030101010101" pitchFamily="2" charset="-122"/>
                <a:cs typeface="Times New Roman" panose="02020603050405020304" pitchFamily="18" charset="0"/>
              </a:rPr>
              <a:t>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a:latin typeface="Times New Roman" panose="02020603050405020304" pitchFamily="18" charset="0"/>
                <a:ea typeface="等线" panose="02010600030101010101" charset="-122"/>
              </a:rPr>
              <a:t>A.or                         B.both              C.but                     D.so</a:t>
            </a:r>
            <a:endParaRPr lang="en-US" altLang="zh-CN" sz="2400" b="1">
              <a:latin typeface="Times New Roman" panose="02020603050405020304" pitchFamily="18" charset="0"/>
              <a:ea typeface="等线" panose="02010600030101010101" charset="-122"/>
            </a:endParaRPr>
          </a:p>
        </p:txBody>
      </p:sp>
      <p:sp>
        <p:nvSpPr>
          <p:cNvPr id="2" name="文本框 1"/>
          <p:cNvSpPr txBox="1"/>
          <p:nvPr/>
        </p:nvSpPr>
        <p:spPr>
          <a:xfrm>
            <a:off x="395605" y="2061210"/>
            <a:ext cx="7506335"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A</a:t>
            </a:r>
            <a:r>
              <a:rPr lang="zh-CN" sz="1800">
                <a:solidFill>
                  <a:srgbClr val="FF0000"/>
                </a:solidFill>
                <a:cs typeface="华文中宋" charset="0"/>
              </a:rPr>
              <a:t>解析：</a:t>
            </a:r>
            <a:r>
              <a:rPr lang="zh-CN" sz="1800">
                <a:solidFill>
                  <a:srgbClr val="FF0000"/>
                </a:solidFill>
                <a:latin typeface="Times New Roman" panose="02020603050405020304" pitchFamily="18" charset="0"/>
                <a:ea typeface="宋体" panose="02010600030101010101" pitchFamily="2" charset="-122"/>
              </a:rPr>
              <a:t>考查并列连词。根据句意：沙漠又热又干</a:t>
            </a:r>
            <a:r>
              <a:rPr lang="en-US" sz="1800">
                <a:solidFill>
                  <a:srgbClr val="FF0000"/>
                </a:solidFill>
                <a:latin typeface="Times New Roman" panose="02020603050405020304" pitchFamily="18" charset="0"/>
                <a:ea typeface="等线" panose="02010600030101010101" charset="-122"/>
              </a:rPr>
              <a:t>,</a:t>
            </a:r>
            <a:r>
              <a:rPr lang="zh-CN" altLang="en-US" sz="1800">
                <a:solidFill>
                  <a:srgbClr val="FF0000"/>
                </a:solidFill>
                <a:latin typeface="Times New Roman" panose="02020603050405020304" pitchFamily="18" charset="0"/>
                <a:ea typeface="等线" panose="02010600030101010101" charset="-122"/>
              </a:rPr>
              <a:t>没有很多食物和水。</a:t>
            </a:r>
            <a:r>
              <a:rPr lang="en-US" altLang="zh-CN" sz="1800">
                <a:solidFill>
                  <a:srgbClr val="FF0000"/>
                </a:solidFill>
                <a:latin typeface="Times New Roman" panose="02020603050405020304" pitchFamily="18" charset="0"/>
                <a:ea typeface="等线" panose="02010600030101010101" charset="-122"/>
              </a:rPr>
              <a:t>and</a:t>
            </a:r>
            <a:r>
              <a:rPr lang="zh-CN" altLang="en-US" sz="1800">
                <a:solidFill>
                  <a:srgbClr val="FF0000"/>
                </a:solidFill>
                <a:latin typeface="Times New Roman" panose="02020603050405020304" pitchFamily="18" charset="0"/>
                <a:ea typeface="等线" panose="02010600030101010101" charset="-122"/>
              </a:rPr>
              <a:t>否定句中用</a:t>
            </a:r>
            <a:r>
              <a:rPr lang="en-US" altLang="zh-CN" sz="1800">
                <a:solidFill>
                  <a:srgbClr val="FF0000"/>
                </a:solidFill>
                <a:latin typeface="Times New Roman" panose="02020603050405020304" pitchFamily="18" charset="0"/>
                <a:ea typeface="等线" panose="02010600030101010101" charset="-122"/>
              </a:rPr>
              <a:t>“or”</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故答案为</a:t>
            </a:r>
            <a:r>
              <a:rPr lang="en-US" sz="1800">
                <a:solidFill>
                  <a:srgbClr val="FF0000"/>
                </a:solidFill>
                <a:latin typeface="Times New Roman" panose="02020603050405020304" pitchFamily="18" charset="0"/>
                <a:ea typeface="等线" panose="02010600030101010101" charset="-122"/>
              </a:rPr>
              <a:t>A</a:t>
            </a:r>
            <a:endParaRPr lang="en-US" altLang="en-US" sz="1800">
              <a:solidFill>
                <a:srgbClr val="FF0000"/>
              </a:solidFill>
              <a:latin typeface="Times New Roman" panose="02020603050405020304" pitchFamily="18" charset="0"/>
              <a:ea typeface="等线" panose="02010600030101010101" charset="-122"/>
            </a:endParaRPr>
          </a:p>
        </p:txBody>
      </p:sp>
      <p:sp>
        <p:nvSpPr>
          <p:cNvPr id="3" name="文本框 2"/>
          <p:cNvSpPr txBox="1"/>
          <p:nvPr/>
        </p:nvSpPr>
        <p:spPr>
          <a:xfrm>
            <a:off x="323850" y="3141345"/>
            <a:ext cx="7702550" cy="1568450"/>
          </a:xfrm>
          <a:prstGeom prst="rect">
            <a:avLst/>
          </a:prstGeom>
          <a:noFill/>
          <a:ln w="9525">
            <a:noFill/>
          </a:ln>
        </p:spPr>
        <p:txBody>
          <a:bodyPr wrap="square">
            <a:spAutoFit/>
          </a:bodyPr>
          <a:p>
            <a:pPr algn="l">
              <a:buClrTx/>
              <a:buSzTx/>
              <a:buNone/>
            </a:pPr>
            <a:r>
              <a:rPr lang="en-US" sz="2400" b="1">
                <a:latin typeface="Times New Roman" panose="02020603050405020304" pitchFamily="18" charset="0"/>
                <a:ea typeface="等线" panose="02010600030101010101" charset="-122"/>
                <a:sym typeface="+mn-ea"/>
              </a:rPr>
              <a:t>（2024年）</a:t>
            </a:r>
            <a:r>
              <a:rPr lang="en-US" altLang="zh-CN" sz="2400" b="1">
                <a:latin typeface="Times New Roman" panose="02020603050405020304" pitchFamily="18" charset="0"/>
                <a:ea typeface="等线" panose="02010600030101010101" charset="-122"/>
              </a:rPr>
              <a:t>They talked</a:t>
            </a:r>
            <a:r>
              <a:rPr lang="en-US" altLang="zh-CN" sz="2400" b="1" u="sng">
                <a:latin typeface="Times New Roman" panose="02020603050405020304" pitchFamily="18" charset="0"/>
                <a:ea typeface="等线" panose="02010600030101010101" charset="-122"/>
              </a:rPr>
              <a:t>_      </a:t>
            </a:r>
            <a:r>
              <a:rPr lang="en-US" altLang="zh-CN" sz="2400" b="1">
                <a:latin typeface="Times New Roman" panose="02020603050405020304" pitchFamily="18" charset="0"/>
                <a:ea typeface="等线" panose="02010600030101010101" charset="-122"/>
              </a:rPr>
              <a:t>they had been friends for many years.</a:t>
            </a:r>
            <a:r>
              <a:rPr lang="en-US" sz="2400" b="1">
                <a:latin typeface="Times New Roman" panose="02020603050405020304" pitchFamily="18" charset="0"/>
                <a:ea typeface="等线" panose="02010600030101010101" charset="-122"/>
              </a:rPr>
              <a:t>        </a:t>
            </a:r>
            <a:endParaRPr lang="en-US" sz="2400" b="1">
              <a:latin typeface="Times New Roman" panose="02020603050405020304" pitchFamily="18" charset="0"/>
              <a:ea typeface="等线" panose="02010600030101010101" charset="-122"/>
            </a:endParaRPr>
          </a:p>
          <a:p>
            <a:pPr algn="l">
              <a:buClrTx/>
              <a:buSzTx/>
              <a:buNone/>
            </a:pPr>
            <a:r>
              <a:rPr lang="en-US" sz="2400" b="1">
                <a:latin typeface="Times New Roman" panose="02020603050405020304" pitchFamily="18" charset="0"/>
                <a:ea typeface="等线" panose="02010600030101010101" charset="-122"/>
              </a:rPr>
              <a:t>        A. </a:t>
            </a:r>
            <a:r>
              <a:rPr lang="en-US" altLang="zh-CN" sz="2400" b="1">
                <a:latin typeface="Times New Roman" panose="02020603050405020304" pitchFamily="18" charset="0"/>
                <a:ea typeface="等线" panose="02010600030101010101" charset="-122"/>
              </a:rPr>
              <a:t>as if                              B.so that</a:t>
            </a:r>
            <a:endParaRPr lang="en-US" altLang="zh-CN" sz="2400" b="1">
              <a:latin typeface="Times New Roman" panose="02020603050405020304" pitchFamily="18" charset="0"/>
              <a:ea typeface="等线" panose="02010600030101010101" charset="-122"/>
            </a:endParaRPr>
          </a:p>
          <a:p>
            <a:pPr algn="l">
              <a:buClrTx/>
              <a:buSzTx/>
              <a:buNone/>
            </a:pPr>
            <a:r>
              <a:rPr lang="en-US" altLang="zh-CN" sz="2400" b="1">
                <a:latin typeface="Times New Roman" panose="02020603050405020304" pitchFamily="18" charset="0"/>
                <a:ea typeface="等线" panose="02010600030101010101" charset="-122"/>
              </a:rPr>
              <a:t>        C.in case                          D.even if</a:t>
            </a:r>
            <a:endParaRPr lang="en-US" altLang="zh-CN" sz="2400" b="1">
              <a:latin typeface="Times New Roman" panose="02020603050405020304" pitchFamily="18" charset="0"/>
              <a:ea typeface="等线" panose="02010600030101010101" charset="-122"/>
            </a:endParaRPr>
          </a:p>
        </p:txBody>
      </p:sp>
      <p:sp>
        <p:nvSpPr>
          <p:cNvPr id="4" name="文本框 3"/>
          <p:cNvSpPr txBox="1"/>
          <p:nvPr/>
        </p:nvSpPr>
        <p:spPr>
          <a:xfrm>
            <a:off x="395605" y="5157470"/>
            <a:ext cx="7785100" cy="119888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cs typeface="华文中宋" charset="0"/>
              </a:rPr>
              <a:t>A</a:t>
            </a:r>
            <a:r>
              <a:rPr lang="zh-CN" sz="1800">
                <a:solidFill>
                  <a:srgbClr val="FF0000"/>
                </a:solidFill>
                <a:cs typeface="华文中宋" charset="0"/>
              </a:rPr>
              <a:t>解析：</a:t>
            </a:r>
            <a:r>
              <a:rPr lang="zh-CN" sz="1800">
                <a:solidFill>
                  <a:srgbClr val="FF0000"/>
                </a:solidFill>
                <a:latin typeface="Times New Roman" panose="02020603050405020304" pitchFamily="18" charset="0"/>
                <a:cs typeface="华文中宋" charset="0"/>
              </a:rPr>
              <a:t>考点为并列连词；根据句意“他们交谈着， </a:t>
            </a:r>
            <a:r>
              <a:rPr lang="en-US" sz="1800">
                <a:solidFill>
                  <a:srgbClr val="FF0000"/>
                </a:solidFill>
                <a:latin typeface="Times New Roman" panose="02020603050405020304" pitchFamily="18" charset="0"/>
                <a:cs typeface="华文中宋" charset="0"/>
              </a:rPr>
              <a:t>___</a:t>
            </a:r>
            <a:r>
              <a:rPr lang="zh-CN" altLang="en-US" sz="1800">
                <a:solidFill>
                  <a:srgbClr val="FF0000"/>
                </a:solidFill>
                <a:latin typeface="Times New Roman" panose="02020603050405020304" pitchFamily="18" charset="0"/>
                <a:cs typeface="华文中宋" charset="0"/>
              </a:rPr>
              <a:t>好像</a:t>
            </a:r>
            <a:r>
              <a:rPr lang="en-US" sz="1800">
                <a:solidFill>
                  <a:srgbClr val="FF0000"/>
                </a:solidFill>
                <a:latin typeface="Times New Roman" panose="02020603050405020304" pitchFamily="18" charset="0"/>
                <a:cs typeface="华文中宋" charset="0"/>
              </a:rPr>
              <a:t>__</a:t>
            </a:r>
            <a:r>
              <a:rPr lang="zh-CN" sz="1800">
                <a:solidFill>
                  <a:srgbClr val="FF0000"/>
                </a:solidFill>
                <a:latin typeface="Times New Roman" panose="02020603050405020304" pitchFamily="18" charset="0"/>
                <a:cs typeface="华文中宋" charset="0"/>
              </a:rPr>
              <a:t>是多年的老朋友”可知答案为</a:t>
            </a:r>
            <a:r>
              <a:rPr lang="en-US" sz="1800">
                <a:solidFill>
                  <a:srgbClr val="FF0000"/>
                </a:solidFill>
                <a:latin typeface="Times New Roman" panose="02020603050405020304" pitchFamily="18" charset="0"/>
              </a:rPr>
              <a:t>A</a:t>
            </a:r>
            <a:r>
              <a:rPr lang="zh-CN" sz="1800">
                <a:solidFill>
                  <a:srgbClr val="FF0000"/>
                </a:solidFill>
                <a:latin typeface="Times New Roman" panose="02020603050405020304" pitchFamily="18" charset="0"/>
                <a:cs typeface="华文中宋" charset="0"/>
              </a:rPr>
              <a:t>。</a:t>
            </a:r>
            <a:endParaRPr lang="zh-CN" sz="1800">
              <a:solidFill>
                <a:srgbClr val="FF0000"/>
              </a:solidFill>
              <a:latin typeface="Times New Roman" panose="02020603050405020304" pitchFamily="18" charset="0"/>
              <a:cs typeface="华文中宋" charset="0"/>
            </a:endParaRPr>
          </a:p>
          <a:p>
            <a:r>
              <a:rPr lang="zh-CN" sz="1800">
                <a:solidFill>
                  <a:srgbClr val="FF0000"/>
                </a:solidFill>
                <a:latin typeface="Times New Roman" panose="02020603050405020304" pitchFamily="18" charset="0"/>
                <a:cs typeface="华文中宋" charset="0"/>
              </a:rPr>
              <a:t> </a:t>
            </a:r>
            <a:r>
              <a:rPr lang="en-US" altLang="zh-CN" sz="1800">
                <a:solidFill>
                  <a:srgbClr val="FF0000"/>
                </a:solidFill>
                <a:latin typeface="Times New Roman" panose="02020603050405020304" pitchFamily="18" charset="0"/>
                <a:cs typeface="华文中宋" charset="0"/>
              </a:rPr>
              <a:t>  </a:t>
            </a:r>
            <a:r>
              <a:rPr lang="en-US" sz="1800">
                <a:solidFill>
                  <a:srgbClr val="FF0000"/>
                </a:solidFill>
                <a:latin typeface="Times New Roman" panose="02020603050405020304" pitchFamily="18" charset="0"/>
                <a:cs typeface="华文中宋" charset="0"/>
              </a:rPr>
              <a:t>A.</a:t>
            </a:r>
            <a:r>
              <a:rPr lang="zh-CN" sz="1800">
                <a:solidFill>
                  <a:srgbClr val="FF0000"/>
                </a:solidFill>
                <a:cs typeface="华文中宋" charset="0"/>
              </a:rPr>
              <a:t>似乎，好像；</a:t>
            </a:r>
            <a:r>
              <a:rPr lang="en-US" sz="1800">
                <a:solidFill>
                  <a:srgbClr val="FF0000"/>
                </a:solidFill>
                <a:latin typeface="Times New Roman" panose="02020603050405020304" pitchFamily="18" charset="0"/>
                <a:cs typeface="华文中宋" charset="0"/>
              </a:rPr>
              <a:t>B.</a:t>
            </a:r>
            <a:r>
              <a:rPr lang="zh-CN" sz="1800">
                <a:solidFill>
                  <a:srgbClr val="FF0000"/>
                </a:solidFill>
                <a:cs typeface="华文中宋" charset="0"/>
              </a:rPr>
              <a:t>因此；</a:t>
            </a:r>
            <a:r>
              <a:rPr lang="en-US" sz="1800">
                <a:solidFill>
                  <a:srgbClr val="FF0000"/>
                </a:solidFill>
                <a:latin typeface="Times New Roman" panose="02020603050405020304" pitchFamily="18" charset="0"/>
                <a:cs typeface="华文中宋" charset="0"/>
              </a:rPr>
              <a:t>C.</a:t>
            </a:r>
            <a:r>
              <a:rPr lang="zh-CN" sz="1800">
                <a:solidFill>
                  <a:srgbClr val="FF0000"/>
                </a:solidFill>
                <a:cs typeface="华文中宋" charset="0"/>
              </a:rPr>
              <a:t>以防万一；</a:t>
            </a:r>
            <a:r>
              <a:rPr lang="en-US" sz="1800">
                <a:solidFill>
                  <a:srgbClr val="FF0000"/>
                </a:solidFill>
                <a:latin typeface="Times New Roman" panose="02020603050405020304" pitchFamily="18" charset="0"/>
                <a:cs typeface="华文中宋" charset="0"/>
              </a:rPr>
              <a:t>D.</a:t>
            </a:r>
            <a:r>
              <a:rPr lang="zh-CN" sz="1800">
                <a:solidFill>
                  <a:srgbClr val="FF0000"/>
                </a:solidFill>
                <a:cs typeface="华文中宋" charset="0"/>
              </a:rPr>
              <a:t>即使。</a:t>
            </a:r>
            <a:endParaRPr lang="zh-CN" altLang="en-US" sz="1800">
              <a:solidFill>
                <a:srgbClr val="FF0000"/>
              </a:solidFill>
              <a:cs typeface="华文中宋"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476885"/>
            <a:ext cx="8622665" cy="119888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2022</a:t>
            </a:r>
            <a:r>
              <a:rPr lang="zh-CN" sz="2400" b="1">
                <a:latin typeface="Times New Roman" panose="02020603050405020304" pitchFamily="18" charset="0"/>
                <a:sym typeface="+mn-ea"/>
              </a:rPr>
              <a:t>年）</a:t>
            </a:r>
            <a:r>
              <a:rPr lang="en-US" sz="2400" b="1">
                <a:latin typeface="Times New Roman" panose="02020603050405020304" pitchFamily="18" charset="0"/>
                <a:ea typeface="等线" panose="02010600030101010101" charset="-122"/>
              </a:rPr>
              <a:t>We spent half an hour waiting for the bus _________finally we went home on foot.</a:t>
            </a:r>
            <a:r>
              <a:rPr lang="en-US" sz="2400" b="1">
                <a:latin typeface="Times New Roman" panose="02020603050405020304" pitchFamily="18" charset="0"/>
                <a:ea typeface="宋体" panose="02010600030101010101" pitchFamily="2" charset="-122"/>
                <a:cs typeface="Times New Roman" panose="02020603050405020304" pitchFamily="18" charset="0"/>
              </a:rPr>
              <a:t> </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r>
              <a:rPr lang="en-US" sz="2400" b="1">
                <a:latin typeface="Times New Roman" panose="02020603050405020304" pitchFamily="18" charset="0"/>
                <a:ea typeface="等线" panose="02010600030101010101" charset="-122"/>
              </a:rPr>
              <a:t>A. for		B. or		C. so		D. but</a:t>
            </a:r>
            <a:endParaRPr lang="en-US" altLang="en-US" sz="2400" b="1">
              <a:latin typeface="Times New Roman" panose="02020603050405020304" pitchFamily="18" charset="0"/>
              <a:ea typeface="等线" panose="02010600030101010101" charset="-122"/>
            </a:endParaRPr>
          </a:p>
        </p:txBody>
      </p:sp>
      <p:sp>
        <p:nvSpPr>
          <p:cNvPr id="2" name="文本框 1"/>
          <p:cNvSpPr txBox="1"/>
          <p:nvPr/>
        </p:nvSpPr>
        <p:spPr>
          <a:xfrm>
            <a:off x="395605" y="2061210"/>
            <a:ext cx="7506335" cy="92202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ea typeface="宋体" panose="02010600030101010101" pitchFamily="2" charset="-122"/>
              </a:rPr>
              <a:t>D</a:t>
            </a:r>
            <a:r>
              <a:rPr lang="zh-CN" sz="1800">
                <a:solidFill>
                  <a:srgbClr val="FF0000"/>
                </a:solidFill>
                <a:cs typeface="华文中宋" charset="0"/>
              </a:rPr>
              <a:t>解析：</a:t>
            </a:r>
            <a:r>
              <a:rPr lang="zh-CN" sz="1800">
                <a:solidFill>
                  <a:srgbClr val="FF0000"/>
                </a:solidFill>
                <a:latin typeface="Times New Roman" panose="02020603050405020304" pitchFamily="18" charset="0"/>
                <a:ea typeface="宋体" panose="02010600030101010101" pitchFamily="2" charset="-122"/>
              </a:rPr>
              <a:t>考查并列连词。根据句意：</a:t>
            </a:r>
            <a:r>
              <a:rPr lang="zh-CN" sz="1800">
                <a:solidFill>
                  <a:srgbClr val="FF0000"/>
                </a:solidFill>
                <a:ea typeface="等线" panose="02010600030101010101" charset="-122"/>
              </a:rPr>
              <a:t>我们花了半个小</a:t>
            </a:r>
            <a:r>
              <a:rPr lang="zh-CN" sz="1800">
                <a:solidFill>
                  <a:srgbClr val="FF0000"/>
                </a:solidFill>
                <a:latin typeface="Times New Roman" panose="02020603050405020304" pitchFamily="18" charset="0"/>
                <a:ea typeface="宋体" panose="02010600030101010101" pitchFamily="2" charset="-122"/>
              </a:rPr>
              <a:t>时</a:t>
            </a:r>
            <a:r>
              <a:rPr lang="zh-CN" sz="1800">
                <a:solidFill>
                  <a:srgbClr val="FF0000"/>
                </a:solidFill>
                <a:ea typeface="等线" panose="02010600030101010101" charset="-122"/>
              </a:rPr>
              <a:t>等待公交车</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但是最终我们</a:t>
            </a:r>
            <a:r>
              <a:rPr lang="zh-CN" sz="1800">
                <a:solidFill>
                  <a:srgbClr val="FF0000"/>
                </a:solidFill>
                <a:latin typeface="Times New Roman" panose="02020603050405020304" pitchFamily="18" charset="0"/>
                <a:ea typeface="宋体" panose="02010600030101010101" pitchFamily="2" charset="-122"/>
              </a:rPr>
              <a:t>还是</a:t>
            </a:r>
            <a:r>
              <a:rPr lang="zh-CN" sz="1800">
                <a:solidFill>
                  <a:srgbClr val="FF0000"/>
                </a:solidFill>
                <a:ea typeface="等线" panose="02010600030101010101" charset="-122"/>
              </a:rPr>
              <a:t>走路回家了</a:t>
            </a:r>
            <a:r>
              <a:rPr lang="en-US" sz="1800">
                <a:solidFill>
                  <a:srgbClr val="FF0000"/>
                </a:solidFill>
                <a:latin typeface="Times New Roman" panose="02020603050405020304" pitchFamily="18" charset="0"/>
                <a:ea typeface="等线" panose="02010600030101010101" charset="-122"/>
              </a:rPr>
              <a:t>, </a:t>
            </a:r>
            <a:r>
              <a:rPr lang="zh-CN" sz="1800">
                <a:solidFill>
                  <a:srgbClr val="FF0000"/>
                </a:solidFill>
                <a:ea typeface="等线" panose="02010600030101010101" charset="-122"/>
              </a:rPr>
              <a:t>故答案为</a:t>
            </a:r>
            <a:r>
              <a:rPr lang="en-US" sz="1800">
                <a:solidFill>
                  <a:srgbClr val="FF0000"/>
                </a:solidFill>
                <a:latin typeface="Times New Roman" panose="02020603050405020304" pitchFamily="18" charset="0"/>
                <a:ea typeface="等线" panose="02010600030101010101" charset="-122"/>
              </a:rPr>
              <a:t>D</a:t>
            </a:r>
            <a:endParaRPr lang="en-US" altLang="en-US" sz="1800">
              <a:solidFill>
                <a:srgbClr val="FF0000"/>
              </a:solidFill>
              <a:latin typeface="Times New Roman" panose="02020603050405020304" pitchFamily="18" charset="0"/>
              <a:ea typeface="等线" panose="02010600030101010101" charset="-122"/>
            </a:endParaRPr>
          </a:p>
        </p:txBody>
      </p:sp>
      <p:sp>
        <p:nvSpPr>
          <p:cNvPr id="3" name="文本框 2"/>
          <p:cNvSpPr txBox="1"/>
          <p:nvPr/>
        </p:nvSpPr>
        <p:spPr>
          <a:xfrm>
            <a:off x="323850" y="3141345"/>
            <a:ext cx="7702550" cy="1568450"/>
          </a:xfrm>
          <a:prstGeom prst="rect">
            <a:avLst/>
          </a:prstGeom>
          <a:noFill/>
          <a:ln w="9525">
            <a:noFill/>
          </a:ln>
        </p:spPr>
        <p:txBody>
          <a:bodyPr wrap="square">
            <a:spAutoFit/>
          </a:bodyPr>
          <a:p>
            <a:pPr algn="l">
              <a:buClrTx/>
              <a:buSzTx/>
              <a:buNone/>
            </a:pPr>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Be careful, ______________you’ll fall into the river.         A and				B. but        C. or				D. so</a:t>
            </a:r>
            <a:endParaRPr lang="en-US" sz="2400" b="1">
              <a:latin typeface="Times New Roman" panose="02020603050405020304" pitchFamily="18" charset="0"/>
              <a:ea typeface="等线" panose="02010600030101010101" charset="-122"/>
            </a:endParaRPr>
          </a:p>
        </p:txBody>
      </p:sp>
      <p:sp>
        <p:nvSpPr>
          <p:cNvPr id="4" name="文本框 3"/>
          <p:cNvSpPr txBox="1"/>
          <p:nvPr/>
        </p:nvSpPr>
        <p:spPr>
          <a:xfrm>
            <a:off x="395605" y="5157470"/>
            <a:ext cx="7785100" cy="1198880"/>
          </a:xfrm>
          <a:prstGeom prst="rect">
            <a:avLst/>
          </a:prstGeom>
          <a:noFill/>
          <a:ln w="9525">
            <a:noFill/>
          </a:ln>
        </p:spPr>
        <p:txBody>
          <a:bodyPr wrap="square">
            <a:spAutoFit/>
          </a:bodyPr>
          <a:p>
            <a:r>
              <a:rPr lang="zh-CN" sz="1800">
                <a:solidFill>
                  <a:srgbClr val="FF0000"/>
                </a:solidFill>
                <a:cs typeface="华文中宋" charset="0"/>
              </a:rPr>
              <a:t>答案：</a:t>
            </a:r>
            <a:r>
              <a:rPr lang="en-US" sz="1800">
                <a:solidFill>
                  <a:srgbClr val="FF0000"/>
                </a:solidFill>
                <a:latin typeface="Times New Roman" panose="02020603050405020304" pitchFamily="18" charset="0"/>
                <a:cs typeface="华文中宋" charset="0"/>
              </a:rPr>
              <a:t>C</a:t>
            </a:r>
            <a:r>
              <a:rPr lang="zh-CN" sz="1800">
                <a:solidFill>
                  <a:srgbClr val="FF0000"/>
                </a:solidFill>
                <a:cs typeface="华文中宋" charset="0"/>
              </a:rPr>
              <a:t>解析：</a:t>
            </a:r>
            <a:r>
              <a:rPr lang="zh-CN" sz="1800">
                <a:solidFill>
                  <a:srgbClr val="FF0000"/>
                </a:solidFill>
                <a:latin typeface="Times New Roman" panose="02020603050405020304" pitchFamily="18" charset="0"/>
                <a:cs typeface="华文中宋" charset="0"/>
              </a:rPr>
              <a:t>考点为并列连词；根据句意“小心， </a:t>
            </a:r>
            <a:r>
              <a:rPr lang="en-US" sz="1800">
                <a:solidFill>
                  <a:srgbClr val="FF0000"/>
                </a:solidFill>
                <a:latin typeface="Times New Roman" panose="02020603050405020304" pitchFamily="18" charset="0"/>
                <a:cs typeface="华文中宋" charset="0"/>
              </a:rPr>
              <a:t>_________</a:t>
            </a:r>
            <a:r>
              <a:rPr lang="zh-CN" sz="1800">
                <a:solidFill>
                  <a:srgbClr val="FF0000"/>
                </a:solidFill>
                <a:latin typeface="Times New Roman" panose="02020603050405020304" pitchFamily="18" charset="0"/>
                <a:cs typeface="华文中宋" charset="0"/>
              </a:rPr>
              <a:t>你会掉到河里的”可知答案为</a:t>
            </a:r>
            <a:r>
              <a:rPr lang="en-US" sz="1800">
                <a:solidFill>
                  <a:srgbClr val="FF0000"/>
                </a:solidFill>
                <a:latin typeface="Times New Roman" panose="02020603050405020304" pitchFamily="18" charset="0"/>
              </a:rPr>
              <a:t>C</a:t>
            </a:r>
            <a:r>
              <a:rPr lang="zh-CN" sz="1800">
                <a:solidFill>
                  <a:srgbClr val="FF0000"/>
                </a:solidFill>
                <a:latin typeface="Times New Roman" panose="02020603050405020304" pitchFamily="18" charset="0"/>
                <a:cs typeface="华文中宋" charset="0"/>
              </a:rPr>
              <a:t>。</a:t>
            </a:r>
            <a:r>
              <a:rPr lang="en-US" sz="1800">
                <a:solidFill>
                  <a:srgbClr val="FF0000"/>
                </a:solidFill>
                <a:latin typeface="Times New Roman" panose="02020603050405020304" pitchFamily="18" charset="0"/>
                <a:cs typeface="华文中宋" charset="0"/>
              </a:rPr>
              <a:t>A.</a:t>
            </a:r>
            <a:r>
              <a:rPr lang="zh-CN" sz="1800">
                <a:solidFill>
                  <a:srgbClr val="FF0000"/>
                </a:solidFill>
                <a:cs typeface="华文中宋" charset="0"/>
              </a:rPr>
              <a:t>表并列</a:t>
            </a:r>
            <a:r>
              <a:rPr lang="en-US" sz="1800">
                <a:solidFill>
                  <a:srgbClr val="FF0000"/>
                </a:solidFill>
                <a:latin typeface="Times New Roman" panose="02020603050405020304" pitchFamily="18" charset="0"/>
                <a:cs typeface="华文中宋" charset="0"/>
              </a:rPr>
              <a:t>“</a:t>
            </a:r>
            <a:r>
              <a:rPr lang="zh-CN" sz="1800">
                <a:solidFill>
                  <a:srgbClr val="FF0000"/>
                </a:solidFill>
                <a:cs typeface="华文中宋" charset="0"/>
              </a:rPr>
              <a:t>和</a:t>
            </a:r>
            <a:r>
              <a:rPr lang="en-US" sz="1800">
                <a:solidFill>
                  <a:srgbClr val="FF0000"/>
                </a:solidFill>
                <a:latin typeface="Times New Roman" panose="02020603050405020304" pitchFamily="18" charset="0"/>
                <a:cs typeface="华文中宋" charset="0"/>
              </a:rPr>
              <a:t>”</a:t>
            </a:r>
            <a:r>
              <a:rPr lang="zh-CN" sz="1800">
                <a:solidFill>
                  <a:srgbClr val="FF0000"/>
                </a:solidFill>
                <a:latin typeface="Times New Roman" panose="02020603050405020304" pitchFamily="18" charset="0"/>
                <a:cs typeface="华文中宋" charset="0"/>
              </a:rPr>
              <a:t>以及顺承“并且”</a:t>
            </a:r>
            <a:r>
              <a:rPr lang="zh-CN" sz="1800">
                <a:solidFill>
                  <a:srgbClr val="FF0000"/>
                </a:solidFill>
                <a:cs typeface="华文中宋" charset="0"/>
              </a:rPr>
              <a:t>；</a:t>
            </a:r>
            <a:r>
              <a:rPr lang="en-US" sz="1800">
                <a:solidFill>
                  <a:srgbClr val="FF0000"/>
                </a:solidFill>
                <a:latin typeface="Times New Roman" panose="02020603050405020304" pitchFamily="18" charset="0"/>
                <a:cs typeface="华文中宋" charset="0"/>
              </a:rPr>
              <a:t>B.</a:t>
            </a:r>
            <a:r>
              <a:rPr lang="zh-CN" sz="1800">
                <a:solidFill>
                  <a:srgbClr val="FF0000"/>
                </a:solidFill>
                <a:cs typeface="华文中宋" charset="0"/>
              </a:rPr>
              <a:t>但是；</a:t>
            </a:r>
            <a:r>
              <a:rPr lang="en-US" sz="1800">
                <a:solidFill>
                  <a:srgbClr val="FF0000"/>
                </a:solidFill>
                <a:latin typeface="Times New Roman" panose="02020603050405020304" pitchFamily="18" charset="0"/>
                <a:cs typeface="华文中宋" charset="0"/>
              </a:rPr>
              <a:t>C.</a:t>
            </a:r>
            <a:r>
              <a:rPr lang="zh-CN" sz="1800">
                <a:solidFill>
                  <a:srgbClr val="FF0000"/>
                </a:solidFill>
                <a:cs typeface="华文中宋" charset="0"/>
              </a:rPr>
              <a:t>或者，否则；</a:t>
            </a:r>
            <a:r>
              <a:rPr lang="en-US" sz="1800">
                <a:solidFill>
                  <a:srgbClr val="FF0000"/>
                </a:solidFill>
                <a:latin typeface="Times New Roman" panose="02020603050405020304" pitchFamily="18" charset="0"/>
                <a:cs typeface="华文中宋" charset="0"/>
              </a:rPr>
              <a:t>D.</a:t>
            </a:r>
            <a:r>
              <a:rPr lang="zh-CN" sz="1800">
                <a:solidFill>
                  <a:srgbClr val="FF0000"/>
                </a:solidFill>
                <a:cs typeface="华文中宋" charset="0"/>
              </a:rPr>
              <a:t>因此。</a:t>
            </a:r>
            <a:endParaRPr lang="zh-CN" altLang="en-US" sz="1800">
              <a:solidFill>
                <a:srgbClr val="FF0000"/>
              </a:solidFill>
              <a:cs typeface="华文中宋"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tags/tag1.xml><?xml version="1.0" encoding="utf-8"?>
<p:tagLst xmlns:p="http://schemas.openxmlformats.org/presentationml/2006/main">
  <p:tag name="AS_UNIQUEID" val="1249"/>
  <p:tag name="KSO_WM_UNIT_PLACING_PICTURE_USER_VIEWPORT" val="{&quot;height&quot;:10800,&quot;width&quot;:19354.666141732283}"/>
</p:tagLst>
</file>

<file path=ppt/tags/tag10.xml><?xml version="1.0" encoding="utf-8"?>
<p:tagLst xmlns:p="http://schemas.openxmlformats.org/presentationml/2006/main">
  <p:tag name="TABLE_ENDDRAG_ORIGIN_RECT" val="545*294"/>
  <p:tag name="TABLE_ENDDRAG_RECT" val="69*82*545*294"/>
</p:tagLst>
</file>

<file path=ppt/tags/tag11.xml><?xml version="1.0" encoding="utf-8"?>
<p:tagLst xmlns:p="http://schemas.openxmlformats.org/presentationml/2006/main">
  <p:tag name="TABLE_ENDDRAG_ORIGIN_RECT" val="534*231"/>
  <p:tag name="TABLE_ENDDRAG_RECT" val="50*82*534*231"/>
</p:tagLst>
</file>

<file path=ppt/tags/tag12.xml><?xml version="1.0" encoding="utf-8"?>
<p:tagLst xmlns:p="http://schemas.openxmlformats.org/presentationml/2006/main">
  <p:tag name="TABLE_ENDDRAG_ORIGIN_RECT" val="534*231"/>
  <p:tag name="TABLE_ENDDRAG_RECT" val="50*82*534*231"/>
</p:tagLst>
</file>

<file path=ppt/tags/tag13.xml><?xml version="1.0" encoding="utf-8"?>
<p:tagLst xmlns:p="http://schemas.openxmlformats.org/presentationml/2006/main">
  <p:tag name="TABLE_ENDDRAG_ORIGIN_RECT" val="570*160"/>
  <p:tag name="TABLE_ENDDRAG_RECT" val="48*88*570*160"/>
</p:tagLst>
</file>

<file path=ppt/tags/tag14.xml><?xml version="1.0" encoding="utf-8"?>
<p:tagLst xmlns:p="http://schemas.openxmlformats.org/presentationml/2006/main">
  <p:tag name="TABLE_ENDDRAG_ORIGIN_RECT" val="570*160"/>
  <p:tag name="TABLE_ENDDRAG_RECT" val="48*88*570*160"/>
</p:tagLst>
</file>

<file path=ppt/tags/tag15.xml><?xml version="1.0" encoding="utf-8"?>
<p:tagLst xmlns:p="http://schemas.openxmlformats.org/presentationml/2006/main">
  <p:tag name="TABLE_ENDDRAG_ORIGIN_RECT" val="597*249"/>
  <p:tag name="TABLE_ENDDRAG_RECT" val="48*60*597*249"/>
</p:tagLst>
</file>

<file path=ppt/tags/tag16.xml><?xml version="1.0" encoding="utf-8"?>
<p:tagLst xmlns:p="http://schemas.openxmlformats.org/presentationml/2006/main">
  <p:tag name="TABLE_ENDDRAG_ORIGIN_RECT" val="597*249"/>
  <p:tag name="TABLE_ENDDRAG_RECT" val="48*60*597*249"/>
</p:tagLst>
</file>

<file path=ppt/tags/tag17.xml><?xml version="1.0" encoding="utf-8"?>
<p:tagLst xmlns:p="http://schemas.openxmlformats.org/presentationml/2006/main">
  <p:tag name="TABLE_ENDDRAG_ORIGIN_RECT" val="616*114"/>
  <p:tag name="TABLE_ENDDRAG_RECT" val="36*14*616*114"/>
</p:tagLst>
</file>

<file path=ppt/tags/tag18.xml><?xml version="1.0" encoding="utf-8"?>
<p:tagLst xmlns:p="http://schemas.openxmlformats.org/presentationml/2006/main">
  <p:tag name="commondata" val="eyJoZGlkIjoiN2NmNzU3NjQ2YjJjMWRjNzdlMTQ0MDY0YzA3Y2U4NGMifQ=="/>
</p:tagLst>
</file>

<file path=ppt/tags/tag2.xml><?xml version="1.0" encoding="utf-8"?>
<p:tagLst xmlns:p="http://schemas.openxmlformats.org/presentationml/2006/main">
  <p:tag name="PA" val="v5.2.5"/>
  <p:tag name="KSO_WM_BEAUTIFY_FLAG" val=""/>
</p:tagLst>
</file>

<file path=ppt/tags/tag3.xml><?xml version="1.0" encoding="utf-8"?>
<p:tagLst xmlns:p="http://schemas.openxmlformats.org/presentationml/2006/main">
  <p:tag name="AS_UNIQUEID" val="1245"/>
</p:tagLst>
</file>

<file path=ppt/tags/tag4.xml><?xml version="1.0" encoding="utf-8"?>
<p:tagLst xmlns:p="http://schemas.openxmlformats.org/presentationml/2006/main">
  <p:tag name="AS_UNIQUEID" val="1246"/>
</p:tagLst>
</file>

<file path=ppt/tags/tag5.xml><?xml version="1.0" encoding="utf-8"?>
<p:tagLst xmlns:p="http://schemas.openxmlformats.org/presentationml/2006/main">
  <p:tag name="AS_UNIQUEID" val="1247"/>
</p:tagLst>
</file>

<file path=ppt/tags/tag6.xml><?xml version="1.0" encoding="utf-8"?>
<p:tagLst xmlns:p="http://schemas.openxmlformats.org/presentationml/2006/main">
  <p:tag name="TABLE_ENDDRAG_ORIGIN_RECT" val="651*130"/>
  <p:tag name="TABLE_ENDDRAG_RECT" val="31*88*651*130"/>
</p:tagLst>
</file>

<file path=ppt/tags/tag7.xml><?xml version="1.0" encoding="utf-8"?>
<p:tagLst xmlns:p="http://schemas.openxmlformats.org/presentationml/2006/main">
  <p:tag name="TABLE_ENDDRAG_ORIGIN_RECT" val="604*261"/>
  <p:tag name="TABLE_ENDDRAG_RECT" val="42*60*604*261"/>
</p:tagLst>
</file>

<file path=ppt/tags/tag8.xml><?xml version="1.0" encoding="utf-8"?>
<p:tagLst xmlns:p="http://schemas.openxmlformats.org/presentationml/2006/main">
  <p:tag name="TABLE_ENDDRAG_ORIGIN_RECT" val="573*225"/>
  <p:tag name="TABLE_ENDDRAG_RECT" val="59*105*573*225"/>
</p:tagLst>
</file>

<file path=ppt/tags/tag9.xml><?xml version="1.0" encoding="utf-8"?>
<p:tagLst xmlns:p="http://schemas.openxmlformats.org/presentationml/2006/main">
  <p:tag name="TABLE_ENDDRAG_ORIGIN_RECT" val="573*225"/>
  <p:tag name="TABLE_ENDDRAG_RECT" val="59*105*573*22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24767</Words>
  <Application>WPS 演示</Application>
  <PresentationFormat/>
  <Paragraphs>2196</Paragraphs>
  <Slides>103</Slides>
  <Notes>0</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7</vt:i4>
      </vt:variant>
      <vt:variant>
        <vt:lpstr>幻灯片标题</vt:lpstr>
      </vt:variant>
      <vt:variant>
        <vt:i4>103</vt:i4>
      </vt:variant>
    </vt:vector>
  </HeadingPairs>
  <TitlesOfParts>
    <vt:vector size="130" baseType="lpstr">
      <vt:lpstr>Arial</vt:lpstr>
      <vt:lpstr>宋体</vt:lpstr>
      <vt:lpstr>Wingdings</vt:lpstr>
      <vt:lpstr>黑体</vt:lpstr>
      <vt:lpstr>Times New Roman</vt:lpstr>
      <vt:lpstr>Book Antiqua</vt:lpstr>
      <vt:lpstr>微软雅黑</vt:lpstr>
      <vt:lpstr>Arial Unicode MS</vt:lpstr>
      <vt:lpstr>Calibri</vt:lpstr>
      <vt:lpstr>华文细黑</vt:lpstr>
      <vt:lpstr>NEU-BZ-S92</vt:lpstr>
      <vt:lpstr>方正书宋_GBK</vt:lpstr>
      <vt:lpstr>Segoe Print</vt:lpstr>
      <vt:lpstr>等线</vt:lpstr>
      <vt:lpstr>华文中宋</vt:lpstr>
      <vt:lpstr>楷体</vt:lpstr>
      <vt:lpstr>仿宋</vt:lpstr>
      <vt:lpstr>默认设计模板</vt:lpstr>
      <vt:lpstr>Office 主题</vt:lpstr>
      <vt:lpstr>1_默认设计模板</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ai 胖紙都有小肚子</cp:lastModifiedBy>
  <cp:revision>4</cp:revision>
  <dcterms:created xsi:type="dcterms:W3CDTF">2024-03-05T09:17:00Z</dcterms:created>
  <dcterms:modified xsi:type="dcterms:W3CDTF">2026-03-16T07:20:33Z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A73527CD7B8D4BA88333D4FBAFD3C516_13</vt:lpwstr>
  </property>
</Properties>
</file>